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sldIdLst>
    <p:sldId id="284" r:id="rId3"/>
    <p:sldId id="288" r:id="rId4"/>
    <p:sldId id="257" r:id="rId5"/>
    <p:sldId id="259" r:id="rId6"/>
    <p:sldId id="260" r:id="rId7"/>
    <p:sldId id="261" r:id="rId8"/>
    <p:sldId id="262" r:id="rId9"/>
    <p:sldId id="263" r:id="rId10"/>
    <p:sldId id="264" r:id="rId11"/>
    <p:sldId id="265" r:id="rId12"/>
    <p:sldId id="266" r:id="rId13"/>
    <p:sldId id="267" r:id="rId14"/>
    <p:sldId id="268" r:id="rId15"/>
    <p:sldId id="269" r:id="rId16"/>
    <p:sldId id="270" r:id="rId17"/>
    <p:sldId id="285" r:id="rId18"/>
    <p:sldId id="286" r:id="rId19"/>
    <p:sldId id="271" r:id="rId20"/>
    <p:sldId id="272" r:id="rId21"/>
    <p:sldId id="273" r:id="rId22"/>
    <p:sldId id="274" r:id="rId23"/>
    <p:sldId id="275" r:id="rId24"/>
    <p:sldId id="276" r:id="rId25"/>
    <p:sldId id="277" r:id="rId26"/>
    <p:sldId id="278" r:id="rId27"/>
    <p:sldId id="280" r:id="rId28"/>
    <p:sldId id="281" r:id="rId29"/>
    <p:sldId id="287" r:id="rId30"/>
    <p:sldId id="282" r:id="rId31"/>
    <p:sldId id="283" r:id="rId3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8">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16" y="54"/>
      </p:cViewPr>
      <p:guideLst>
        <p:guide orient="horz" pos="2118"/>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slideMaster" Target="../slideMasters/slideMaster1.xml"/><Relationship Id="rId5" Type="http://schemas.openxmlformats.org/officeDocument/2006/relationships/tags" Target="../tags/tag11.xml"/><Relationship Id="rId4" Type="http://schemas.openxmlformats.org/officeDocument/2006/relationships/tags" Target="../tags/tag10.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5" Type="http://schemas.openxmlformats.org/officeDocument/2006/relationships/slideMaster" Target="../slideMasters/slideMaster1.xml"/><Relationship Id="rId4" Type="http://schemas.openxmlformats.org/officeDocument/2006/relationships/tags" Target="../tags/tag57.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6" Type="http://schemas.openxmlformats.org/officeDocument/2006/relationships/slideMaster" Target="../slideMasters/slideMaster1.xml"/><Relationship Id="rId5" Type="http://schemas.openxmlformats.org/officeDocument/2006/relationships/tags" Target="../tags/tag62.xml"/><Relationship Id="rId4" Type="http://schemas.openxmlformats.org/officeDocument/2006/relationships/tags" Target="../tags/tag61.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71.xml"/><Relationship Id="rId2" Type="http://schemas.openxmlformats.org/officeDocument/2006/relationships/tags" Target="../tags/tag70.xml"/><Relationship Id="rId1" Type="http://schemas.openxmlformats.org/officeDocument/2006/relationships/tags" Target="../tags/tag69.xml"/><Relationship Id="rId6" Type="http://schemas.openxmlformats.org/officeDocument/2006/relationships/slideMaster" Target="../slideMasters/slideMaster2.xml"/><Relationship Id="rId5" Type="http://schemas.openxmlformats.org/officeDocument/2006/relationships/tags" Target="../tags/tag73.xml"/><Relationship Id="rId4" Type="http://schemas.openxmlformats.org/officeDocument/2006/relationships/tags" Target="../tags/tag72.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76.xml"/><Relationship Id="rId2" Type="http://schemas.openxmlformats.org/officeDocument/2006/relationships/tags" Target="../tags/tag75.xml"/><Relationship Id="rId1" Type="http://schemas.openxmlformats.org/officeDocument/2006/relationships/tags" Target="../tags/tag74.xml"/><Relationship Id="rId6" Type="http://schemas.openxmlformats.org/officeDocument/2006/relationships/slideMaster" Target="../slideMasters/slideMaster2.xml"/><Relationship Id="rId5" Type="http://schemas.openxmlformats.org/officeDocument/2006/relationships/tags" Target="../tags/tag78.xml"/><Relationship Id="rId4" Type="http://schemas.openxmlformats.org/officeDocument/2006/relationships/tags" Target="../tags/tag77.xml"/></Relationships>
</file>

<file path=ppt/slideLayouts/_rels/slideLayout14.xml.rels><?xml version="1.0" encoding="UTF-8" standalone="yes"?>
<Relationships xmlns="http://schemas.openxmlformats.org/package/2006/relationships"><Relationship Id="rId3" Type="http://schemas.openxmlformats.org/officeDocument/2006/relationships/tags" Target="../tags/tag81.xml"/><Relationship Id="rId2" Type="http://schemas.openxmlformats.org/officeDocument/2006/relationships/tags" Target="../tags/tag80.xml"/><Relationship Id="rId1" Type="http://schemas.openxmlformats.org/officeDocument/2006/relationships/tags" Target="../tags/tag79.xml"/><Relationship Id="rId6" Type="http://schemas.openxmlformats.org/officeDocument/2006/relationships/slideMaster" Target="../slideMasters/slideMaster2.xml"/><Relationship Id="rId5" Type="http://schemas.openxmlformats.org/officeDocument/2006/relationships/tags" Target="../tags/tag83.xml"/><Relationship Id="rId4" Type="http://schemas.openxmlformats.org/officeDocument/2006/relationships/tags" Target="../tags/tag82.xml"/></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86.xml"/><Relationship Id="rId7" Type="http://schemas.openxmlformats.org/officeDocument/2006/relationships/slideMaster" Target="../slideMasters/slideMaster2.xml"/><Relationship Id="rId2" Type="http://schemas.openxmlformats.org/officeDocument/2006/relationships/tags" Target="../tags/tag85.xml"/><Relationship Id="rId1" Type="http://schemas.openxmlformats.org/officeDocument/2006/relationships/tags" Target="../tags/tag84.xml"/><Relationship Id="rId6" Type="http://schemas.openxmlformats.org/officeDocument/2006/relationships/tags" Target="../tags/tag89.xml"/><Relationship Id="rId5" Type="http://schemas.openxmlformats.org/officeDocument/2006/relationships/tags" Target="../tags/tag88.xml"/><Relationship Id="rId4" Type="http://schemas.openxmlformats.org/officeDocument/2006/relationships/tags" Target="../tags/tag87.xml"/></Relationships>
</file>

<file path=ppt/slideLayouts/_rels/slideLayout16.xml.rels><?xml version="1.0" encoding="UTF-8" standalone="yes"?>
<Relationships xmlns="http://schemas.openxmlformats.org/package/2006/relationships"><Relationship Id="rId8" Type="http://schemas.openxmlformats.org/officeDocument/2006/relationships/tags" Target="../tags/tag97.xml"/><Relationship Id="rId3" Type="http://schemas.openxmlformats.org/officeDocument/2006/relationships/tags" Target="../tags/tag92.xml"/><Relationship Id="rId7" Type="http://schemas.openxmlformats.org/officeDocument/2006/relationships/tags" Target="../tags/tag96.xml"/><Relationship Id="rId2" Type="http://schemas.openxmlformats.org/officeDocument/2006/relationships/tags" Target="../tags/tag91.xml"/><Relationship Id="rId1" Type="http://schemas.openxmlformats.org/officeDocument/2006/relationships/tags" Target="../tags/tag90.xml"/><Relationship Id="rId6" Type="http://schemas.openxmlformats.org/officeDocument/2006/relationships/tags" Target="../tags/tag95.xml"/><Relationship Id="rId5" Type="http://schemas.openxmlformats.org/officeDocument/2006/relationships/tags" Target="../tags/tag94.xml"/><Relationship Id="rId4" Type="http://schemas.openxmlformats.org/officeDocument/2006/relationships/tags" Target="../tags/tag93.xml"/><Relationship Id="rId9"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tags" Target="../tags/tag100.xml"/><Relationship Id="rId2" Type="http://schemas.openxmlformats.org/officeDocument/2006/relationships/tags" Target="../tags/tag99.xml"/><Relationship Id="rId1" Type="http://schemas.openxmlformats.org/officeDocument/2006/relationships/tags" Target="../tags/tag98.xml"/><Relationship Id="rId5" Type="http://schemas.openxmlformats.org/officeDocument/2006/relationships/slideMaster" Target="../slideMasters/slideMaster2.xml"/><Relationship Id="rId4" Type="http://schemas.openxmlformats.org/officeDocument/2006/relationships/tags" Target="../tags/tag101.xml"/></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104.xml"/><Relationship Id="rId2" Type="http://schemas.openxmlformats.org/officeDocument/2006/relationships/tags" Target="../tags/tag103.xml"/><Relationship Id="rId1" Type="http://schemas.openxmlformats.org/officeDocument/2006/relationships/tags" Target="../tags/tag102.xml"/><Relationship Id="rId4"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107.xml"/><Relationship Id="rId7" Type="http://schemas.openxmlformats.org/officeDocument/2006/relationships/slideMaster" Target="../slideMasters/slideMaster2.xml"/><Relationship Id="rId2" Type="http://schemas.openxmlformats.org/officeDocument/2006/relationships/tags" Target="../tags/tag106.xml"/><Relationship Id="rId1" Type="http://schemas.openxmlformats.org/officeDocument/2006/relationships/tags" Target="../tags/tag105.xml"/><Relationship Id="rId6" Type="http://schemas.openxmlformats.org/officeDocument/2006/relationships/tags" Target="../tags/tag110.xml"/><Relationship Id="rId5" Type="http://schemas.openxmlformats.org/officeDocument/2006/relationships/tags" Target="../tags/tag109.xml"/><Relationship Id="rId4" Type="http://schemas.openxmlformats.org/officeDocument/2006/relationships/tags" Target="../tags/tag108.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slideMaster" Target="../slideMasters/slideMaster1.xml"/><Relationship Id="rId5" Type="http://schemas.openxmlformats.org/officeDocument/2006/relationships/tags" Target="../tags/tag16.xml"/><Relationship Id="rId4" Type="http://schemas.openxmlformats.org/officeDocument/2006/relationships/tags" Target="../tags/tag15.xml"/></Relationships>
</file>

<file path=ppt/slideLayouts/_rels/slideLayout20.xml.rels><?xml version="1.0" encoding="UTF-8" standalone="yes"?>
<Relationships xmlns="http://schemas.openxmlformats.org/package/2006/relationships"><Relationship Id="rId3" Type="http://schemas.openxmlformats.org/officeDocument/2006/relationships/tags" Target="../tags/tag113.xml"/><Relationship Id="rId2" Type="http://schemas.openxmlformats.org/officeDocument/2006/relationships/tags" Target="../tags/tag112.xml"/><Relationship Id="rId1" Type="http://schemas.openxmlformats.org/officeDocument/2006/relationships/tags" Target="../tags/tag111.xml"/><Relationship Id="rId6" Type="http://schemas.openxmlformats.org/officeDocument/2006/relationships/slideMaster" Target="../slideMasters/slideMaster2.xml"/><Relationship Id="rId5" Type="http://schemas.openxmlformats.org/officeDocument/2006/relationships/tags" Target="../tags/tag115.xml"/><Relationship Id="rId4" Type="http://schemas.openxmlformats.org/officeDocument/2006/relationships/tags" Target="../tags/tag114.xml"/></Relationships>
</file>

<file path=ppt/slideLayouts/_rels/slideLayout21.xml.rels><?xml version="1.0" encoding="UTF-8" standalone="yes"?>
<Relationships xmlns="http://schemas.openxmlformats.org/package/2006/relationships"><Relationship Id="rId3" Type="http://schemas.openxmlformats.org/officeDocument/2006/relationships/tags" Target="../tags/tag118.xml"/><Relationship Id="rId2" Type="http://schemas.openxmlformats.org/officeDocument/2006/relationships/tags" Target="../tags/tag117.xml"/><Relationship Id="rId1" Type="http://schemas.openxmlformats.org/officeDocument/2006/relationships/tags" Target="../tags/tag116.xml"/><Relationship Id="rId5" Type="http://schemas.openxmlformats.org/officeDocument/2006/relationships/slideMaster" Target="../slideMasters/slideMaster2.xml"/><Relationship Id="rId4" Type="http://schemas.openxmlformats.org/officeDocument/2006/relationships/tags" Target="../tags/tag119.xml"/></Relationships>
</file>

<file path=ppt/slideLayouts/_rels/slideLayout22.xml.rels><?xml version="1.0" encoding="UTF-8" standalone="yes"?>
<Relationships xmlns="http://schemas.openxmlformats.org/package/2006/relationships"><Relationship Id="rId3" Type="http://schemas.openxmlformats.org/officeDocument/2006/relationships/tags" Target="../tags/tag122.xml"/><Relationship Id="rId2" Type="http://schemas.openxmlformats.org/officeDocument/2006/relationships/tags" Target="../tags/tag121.xml"/><Relationship Id="rId1" Type="http://schemas.openxmlformats.org/officeDocument/2006/relationships/tags" Target="../tags/tag120.xml"/><Relationship Id="rId6" Type="http://schemas.openxmlformats.org/officeDocument/2006/relationships/slideMaster" Target="../slideMasters/slideMaster2.xml"/><Relationship Id="rId5" Type="http://schemas.openxmlformats.org/officeDocument/2006/relationships/tags" Target="../tags/tag124.xml"/><Relationship Id="rId4" Type="http://schemas.openxmlformats.org/officeDocument/2006/relationships/tags" Target="../tags/tag123.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slideMaster" Target="../slideMasters/slideMaster1.xml"/><Relationship Id="rId5" Type="http://schemas.openxmlformats.org/officeDocument/2006/relationships/tags" Target="../tags/tag21.xml"/><Relationship Id="rId4" Type="http://schemas.openxmlformats.org/officeDocument/2006/relationships/tags" Target="../tags/tag20.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4.xml"/><Relationship Id="rId7"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5.xml"/><Relationship Id="rId3" Type="http://schemas.openxmlformats.org/officeDocument/2006/relationships/tags" Target="../tags/tag30.xml"/><Relationship Id="rId7" Type="http://schemas.openxmlformats.org/officeDocument/2006/relationships/tags" Target="../tags/tag34.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tags" Target="../tags/tag33.xml"/><Relationship Id="rId5" Type="http://schemas.openxmlformats.org/officeDocument/2006/relationships/tags" Target="../tags/tag32.xml"/><Relationship Id="rId4" Type="http://schemas.openxmlformats.org/officeDocument/2006/relationships/tags" Target="../tags/tag31.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5" Type="http://schemas.openxmlformats.org/officeDocument/2006/relationships/slideMaster" Target="../slideMasters/slideMaster1.xml"/><Relationship Id="rId4" Type="http://schemas.openxmlformats.org/officeDocument/2006/relationships/tags" Target="../tags/tag39.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5.xml"/><Relationship Id="rId7" Type="http://schemas.openxmlformats.org/officeDocument/2006/relationships/slideMaster" Target="../slideMasters/slideMaster1.xml"/><Relationship Id="rId2" Type="http://schemas.openxmlformats.org/officeDocument/2006/relationships/tags" Target="../tags/tag44.xml"/><Relationship Id="rId1" Type="http://schemas.openxmlformats.org/officeDocument/2006/relationships/tags" Target="../tags/tag43.xml"/><Relationship Id="rId6" Type="http://schemas.openxmlformats.org/officeDocument/2006/relationships/tags" Target="../tags/tag48.xml"/><Relationship Id="rId5" Type="http://schemas.openxmlformats.org/officeDocument/2006/relationships/tags" Target="../tags/tag47.xml"/><Relationship Id="rId4" Type="http://schemas.openxmlformats.org/officeDocument/2006/relationships/tags" Target="../tags/tag46.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slideMaster" Target="../slideMasters/slideMaster1.xml"/><Relationship Id="rId5" Type="http://schemas.openxmlformats.org/officeDocument/2006/relationships/tags" Target="../tags/tag53.xml"/><Relationship Id="rId4" Type="http://schemas.openxmlformats.org/officeDocument/2006/relationships/tags" Target="../tags/tag5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p>
        </p:txBody>
      </p:sp>
      <p:sp>
        <p:nvSpPr>
          <p:cNvPr id="3" name="副标题 2"/>
          <p:cNvSpPr>
            <a:spLocks noGrp="1"/>
          </p:cNvSpPr>
          <p:nvPr>
            <p:ph type="subTitle" idx="1" hasCustomPrompt="1"/>
            <p:custDataLst>
              <p:tags r:id="rId2"/>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2022/10/23</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dirty="0"/>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2022/10/23</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2022/10/23</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a:t>单击此处编辑标题</a:t>
            </a:r>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p>
        </p:txBody>
      </p:sp>
      <p:sp>
        <p:nvSpPr>
          <p:cNvPr id="3" name="副标题 2"/>
          <p:cNvSpPr>
            <a:spLocks noGrp="1"/>
          </p:cNvSpPr>
          <p:nvPr>
            <p:ph type="subTitle" idx="1" hasCustomPrompt="1"/>
            <p:custDataLst>
              <p:tags r:id="rId2"/>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2022/10/23</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dirty="0"/>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Tree>
    <p:extLst>
      <p:ext uri="{BB962C8B-B14F-4D97-AF65-F5344CB8AC3E}">
        <p14:creationId xmlns:p14="http://schemas.microsoft.com/office/powerpoint/2010/main" val="11183523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idx="1"/>
            <p:custDataLst>
              <p:tags r:id="rId2"/>
            </p:custDataLst>
          </p:nvPr>
        </p:nvSpPr>
        <p:spPr>
          <a:xfrm>
            <a:off x="608400" y="1490400"/>
            <a:ext cx="10969200" cy="47592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2022/10/23</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4031400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2022/10/23</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9000049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2022/10/23</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16624607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2022/10/23</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156360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2022/10/23</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14580211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2022/10/23</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25141858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2022/10/23</a:t>
            </a:fld>
            <a:endParaRPr lang="zh-CN" altLang="en-US" dirty="0"/>
          </a:p>
        </p:txBody>
      </p:sp>
      <p:sp>
        <p:nvSpPr>
          <p:cNvPr id="6" name="页脚占位符 5"/>
          <p:cNvSpPr>
            <a:spLocks noGrp="1"/>
          </p:cNvSpPr>
          <p:nvPr>
            <p:ph type="ftr" sz="quarter" idx="11"/>
            <p:custDataLst>
              <p:tags r:id="rId4"/>
            </p:custDataLst>
          </p:nvPr>
        </p:nvSpPr>
        <p:spPr/>
        <p:txBody>
          <a:bodyPr/>
          <a:lstStyle/>
          <a:p>
            <a:endParaRPr lang="zh-CN" altLang="en-US" dirty="0"/>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extLst>
      <p:ext uri="{BB962C8B-B14F-4D97-AF65-F5344CB8AC3E}">
        <p14:creationId xmlns:p14="http://schemas.microsoft.com/office/powerpoint/2010/main" val="477710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idx="1"/>
            <p:custDataLst>
              <p:tags r:id="rId2"/>
            </p:custDataLst>
          </p:nvPr>
        </p:nvSpPr>
        <p:spPr>
          <a:xfrm>
            <a:off x="608400" y="1490400"/>
            <a:ext cx="10969200" cy="47592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2022/10/23</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a:t>单击此处编辑标题</a:t>
            </a:r>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2022/10/23</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28512445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2022/10/23</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extLst>
      <p:ext uri="{BB962C8B-B14F-4D97-AF65-F5344CB8AC3E}">
        <p14:creationId xmlns:p14="http://schemas.microsoft.com/office/powerpoint/2010/main" val="6519136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2022/10/23</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a:t>单击此处编辑标题</a:t>
            </a:r>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p>
        </p:txBody>
      </p:sp>
    </p:spTree>
    <p:extLst>
      <p:ext uri="{BB962C8B-B14F-4D97-AF65-F5344CB8AC3E}">
        <p14:creationId xmlns:p14="http://schemas.microsoft.com/office/powerpoint/2010/main" val="1843558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2022/10/23</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2022/10/23</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2022/10/23</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2022/10/23</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2022/10/23</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2022/10/23</a:t>
            </a:fld>
            <a:endParaRPr lang="zh-CN" altLang="en-US" dirty="0"/>
          </a:p>
        </p:txBody>
      </p:sp>
      <p:sp>
        <p:nvSpPr>
          <p:cNvPr id="6" name="页脚占位符 5"/>
          <p:cNvSpPr>
            <a:spLocks noGrp="1"/>
          </p:cNvSpPr>
          <p:nvPr>
            <p:ph type="ftr" sz="quarter" idx="11"/>
            <p:custDataLst>
              <p:tags r:id="rId4"/>
            </p:custDataLst>
          </p:nvPr>
        </p:nvSpPr>
        <p:spPr/>
        <p:txBody>
          <a:bodyPr/>
          <a:lstStyle/>
          <a:p>
            <a:endParaRPr lang="zh-CN" altLang="en-US" dirty="0"/>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a:t>单击此处编辑标题</a:t>
            </a:r>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2022/10/23</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18" Type="http://schemas.openxmlformats.org/officeDocument/2006/relationships/tags" Target="../tags/tag6.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63.xml"/><Relationship Id="rId18" Type="http://schemas.openxmlformats.org/officeDocument/2006/relationships/tags" Target="../tags/tag68.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17" Type="http://schemas.openxmlformats.org/officeDocument/2006/relationships/tags" Target="../tags/tag67.xml"/><Relationship Id="rId2" Type="http://schemas.openxmlformats.org/officeDocument/2006/relationships/slideLayout" Target="../slideLayouts/slideLayout13.xml"/><Relationship Id="rId16" Type="http://schemas.openxmlformats.org/officeDocument/2006/relationships/tags" Target="../tags/tag66.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ags" Target="../tags/tag65.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4"/>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p>
        </p:txBody>
      </p:sp>
      <p:sp>
        <p:nvSpPr>
          <p:cNvPr id="3" name="文本占位符 2"/>
          <p:cNvSpPr>
            <a:spLocks noGrp="1"/>
          </p:cNvSpPr>
          <p:nvPr>
            <p:ph type="body" idx="1"/>
            <p:custDataLst>
              <p:tags r:id="rId15"/>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16"/>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t>2022/10/23</a:t>
            </a:fld>
            <a:endParaRPr lang="zh-CN" altLang="en-US"/>
          </a:p>
        </p:txBody>
      </p:sp>
      <p:sp>
        <p:nvSpPr>
          <p:cNvPr id="5" name="页脚占位符 4"/>
          <p:cNvSpPr>
            <a:spLocks noGrp="1"/>
          </p:cNvSpPr>
          <p:nvPr>
            <p:ph type="ftr" sz="quarter" idx="3"/>
            <p:custDataLst>
              <p:tags r:id="rId17"/>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8"/>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t>‹#›</a:t>
            </a:fld>
            <a:endParaRPr lang="zh-CN" altLang="en-US" dirty="0"/>
          </a:p>
        </p:txBody>
      </p:sp>
    </p:spTree>
    <p:custDataLst>
      <p:tags r:id="rId13"/>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4"/>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p>
        </p:txBody>
      </p:sp>
      <p:sp>
        <p:nvSpPr>
          <p:cNvPr id="3" name="文本占位符 2"/>
          <p:cNvSpPr>
            <a:spLocks noGrp="1"/>
          </p:cNvSpPr>
          <p:nvPr>
            <p:ph type="body" idx="1"/>
            <p:custDataLst>
              <p:tags r:id="rId15"/>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16"/>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t>2022/10/23</a:t>
            </a:fld>
            <a:endParaRPr lang="zh-CN" altLang="en-US"/>
          </a:p>
        </p:txBody>
      </p:sp>
      <p:sp>
        <p:nvSpPr>
          <p:cNvPr id="5" name="页脚占位符 4"/>
          <p:cNvSpPr>
            <a:spLocks noGrp="1"/>
          </p:cNvSpPr>
          <p:nvPr>
            <p:ph type="ftr" sz="quarter" idx="3"/>
            <p:custDataLst>
              <p:tags r:id="rId17"/>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8"/>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t>‹#›</a:t>
            </a:fld>
            <a:endParaRPr lang="zh-CN" altLang="en-US" dirty="0"/>
          </a:p>
        </p:txBody>
      </p:sp>
    </p:spTree>
    <p:custDataLst>
      <p:tags r:id="rId13"/>
    </p:custDataLst>
    <p:extLst>
      <p:ext uri="{BB962C8B-B14F-4D97-AF65-F5344CB8AC3E}">
        <p14:creationId xmlns:p14="http://schemas.microsoft.com/office/powerpoint/2010/main" val="29419340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25.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3.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4.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5.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6.xml"/></Relationships>
</file>

<file path=ppt/slides/_rels/slide1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slideLayout" Target="../slideLayouts/slideLayout2.xml"/><Relationship Id="rId1" Type="http://schemas.openxmlformats.org/officeDocument/2006/relationships/tags" Target="../tags/tag137.xml"/><Relationship Id="rId4" Type="http://schemas.openxmlformats.org/officeDocument/2006/relationships/image" Target="../media/image6.emf"/></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8.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slideLayout" Target="../slideLayouts/slideLayout2.xml"/><Relationship Id="rId1" Type="http://schemas.openxmlformats.org/officeDocument/2006/relationships/tags" Target="../tags/tag139.xml"/></Relationships>
</file>

<file path=ppt/slides/_rels/slide1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slideLayout" Target="../slideLayouts/slideLayout2.xml"/><Relationship Id="rId1" Type="http://schemas.openxmlformats.org/officeDocument/2006/relationships/tags" Target="../tags/tag14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slideLayout" Target="../slideLayouts/slideLayout2.xml"/><Relationship Id="rId1" Type="http://schemas.openxmlformats.org/officeDocument/2006/relationships/tags" Target="../tags/tag141.xml"/></Relationships>
</file>

<file path=ppt/slides/_rels/slide2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slideLayout" Target="../slideLayouts/slideLayout2.xml"/><Relationship Id="rId1" Type="http://schemas.openxmlformats.org/officeDocument/2006/relationships/tags" Target="../tags/tag142.xml"/></Relationships>
</file>

<file path=ppt/slides/_rels/slide22.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slideLayout" Target="../slideLayouts/slideLayout2.xml"/><Relationship Id="rId1" Type="http://schemas.openxmlformats.org/officeDocument/2006/relationships/tags" Target="../tags/tag143.xml"/></Relationships>
</file>

<file path=ppt/slides/_rels/slide2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slideLayout" Target="../slideLayouts/slideLayout2.xml"/><Relationship Id="rId1" Type="http://schemas.openxmlformats.org/officeDocument/2006/relationships/tags" Target="../tags/tag144.xml"/></Relationships>
</file>

<file path=ppt/slides/_rels/slide24.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slideLayout" Target="../slideLayouts/slideLayout2.xml"/><Relationship Id="rId1" Type="http://schemas.openxmlformats.org/officeDocument/2006/relationships/tags" Target="../tags/tag145.xml"/></Relationships>
</file>

<file path=ppt/slides/_rels/slide25.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slideLayout" Target="../slideLayouts/slideLayout2.xml"/><Relationship Id="rId1" Type="http://schemas.openxmlformats.org/officeDocument/2006/relationships/tags" Target="../tags/tag146.xml"/><Relationship Id="rId4" Type="http://schemas.openxmlformats.org/officeDocument/2006/relationships/image" Target="../media/image18.emf"/></Relationships>
</file>

<file path=ppt/slides/_rels/slide26.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slideLayout" Target="../slideLayouts/slideLayout2.xml"/><Relationship Id="rId1" Type="http://schemas.openxmlformats.org/officeDocument/2006/relationships/tags" Target="../tags/tag147.xml"/><Relationship Id="rId4" Type="http://schemas.openxmlformats.org/officeDocument/2006/relationships/image" Target="../media/image20.emf"/></Relationships>
</file>

<file path=ppt/slides/_rels/slide27.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slideLayout" Target="../slideLayouts/slideLayout2.xml"/><Relationship Id="rId1" Type="http://schemas.openxmlformats.org/officeDocument/2006/relationships/tags" Target="../tags/tag148.xml"/></Relationships>
</file>

<file path=ppt/slides/_rels/slide28.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9.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6.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0.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27.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8.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9.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0.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tags" Target="../tags/tag131.xml"/><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534160" y="807720"/>
            <a:ext cx="9123680" cy="1445260"/>
          </a:xfrm>
          <a:prstGeom prst="rect">
            <a:avLst/>
          </a:prstGeom>
          <a:noFill/>
          <a:ln>
            <a:noFill/>
          </a:ln>
        </p:spPr>
        <p:txBody>
          <a:bodyPr wrap="none"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8800" b="1" i="1" u="none" strike="noStrike" kern="1200" cap="none" spc="0" normalizeH="0" baseline="0" noProof="0">
                <a:ln w="12700">
                  <a:solidFill>
                    <a:srgbClr val="6096E6"/>
                  </a:solidFill>
                  <a:prstDash val="solid"/>
                </a:ln>
                <a:pattFill prst="pct50">
                  <a:fgClr>
                    <a:srgbClr val="6096E6"/>
                  </a:fgClr>
                  <a:bgClr>
                    <a:srgbClr val="6096E6">
                      <a:lumMod val="20000"/>
                      <a:lumOff val="80000"/>
                    </a:srgbClr>
                  </a:bgClr>
                </a:pattFill>
                <a:effectLst>
                  <a:outerShdw dist="38100" dir="2640000" algn="bl" rotWithShape="0">
                    <a:srgbClr val="6096E6"/>
                  </a:outerShdw>
                </a:effectLst>
                <a:uLnTx/>
                <a:uFillTx/>
                <a:latin typeface="Arial"/>
                <a:ea typeface="微软雅黑"/>
                <a:cs typeface="+mn-cs"/>
              </a:rPr>
              <a:t>英汉文体对比教程</a:t>
            </a:r>
          </a:p>
        </p:txBody>
      </p:sp>
      <p:sp>
        <p:nvSpPr>
          <p:cNvPr id="5" name="矩形 4"/>
          <p:cNvSpPr/>
          <p:nvPr/>
        </p:nvSpPr>
        <p:spPr>
          <a:xfrm>
            <a:off x="3970020" y="3432810"/>
            <a:ext cx="7879080" cy="1015663"/>
          </a:xfrm>
          <a:prstGeom prst="rect">
            <a:avLst/>
          </a:prstGeom>
          <a:noFill/>
          <a:ln>
            <a:noFill/>
          </a:ln>
        </p:spPr>
        <p:txBody>
          <a:bodyPr wrap="none"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6000" b="1" i="1" u="none" strike="noStrike" kern="1200" cap="none" spc="0" normalizeH="0" baseline="0" noProof="0" dirty="0">
                <a:ln w="12700">
                  <a:solidFill>
                    <a:srgbClr val="6096E6"/>
                  </a:solidFill>
                  <a:prstDash val="solid"/>
                </a:ln>
                <a:pattFill prst="pct50">
                  <a:fgClr>
                    <a:srgbClr val="6096E6"/>
                  </a:fgClr>
                  <a:bgClr>
                    <a:srgbClr val="6096E6">
                      <a:lumMod val="20000"/>
                      <a:lumOff val="80000"/>
                    </a:srgbClr>
                  </a:bgClr>
                </a:pattFill>
                <a:effectLst>
                  <a:outerShdw dist="38100" dir="2640000" algn="bl" rotWithShape="0">
                    <a:srgbClr val="6096E6"/>
                  </a:outerShdw>
                </a:effectLst>
                <a:uLnTx/>
                <a:uFillTx/>
                <a:latin typeface="Arial"/>
                <a:ea typeface="微软雅黑"/>
                <a:cs typeface="+mn-cs"/>
              </a:rPr>
              <a:t>——</a:t>
            </a:r>
            <a:r>
              <a:rPr kumimoji="0" lang="zh-CN" altLang="en-US" sz="6000" b="1" i="1" u="none" strike="noStrike" kern="1200" cap="none" spc="0" normalizeH="0" baseline="0" noProof="0" dirty="0">
                <a:ln w="12700">
                  <a:solidFill>
                    <a:srgbClr val="6096E6"/>
                  </a:solidFill>
                  <a:prstDash val="solid"/>
                </a:ln>
                <a:pattFill prst="pct50">
                  <a:fgClr>
                    <a:srgbClr val="6096E6"/>
                  </a:fgClr>
                  <a:bgClr>
                    <a:srgbClr val="6096E6">
                      <a:lumMod val="20000"/>
                      <a:lumOff val="80000"/>
                    </a:srgbClr>
                  </a:bgClr>
                </a:pattFill>
                <a:effectLst>
                  <a:outerShdw dist="38100" dir="2640000" algn="bl" rotWithShape="0">
                    <a:srgbClr val="6096E6"/>
                  </a:outerShdw>
                </a:effectLst>
                <a:uLnTx/>
                <a:uFillTx/>
                <a:latin typeface="Arial"/>
                <a:ea typeface="微软雅黑"/>
                <a:cs typeface="+mn-cs"/>
              </a:rPr>
              <a:t>语相层次文体对比</a:t>
            </a: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flipV="1">
            <a:off x="608330" y="268605"/>
            <a:ext cx="139700" cy="339725"/>
          </a:xfrm>
        </p:spPr>
        <p:txBody>
          <a:bodyPr>
            <a:normAutofit fontScale="90000"/>
          </a:bodyPr>
          <a:lstStyle/>
          <a:p>
            <a:r>
              <a:rPr lang="en-US" altLang="zh-CN"/>
              <a:t> </a:t>
            </a:r>
          </a:p>
        </p:txBody>
      </p:sp>
      <p:sp>
        <p:nvSpPr>
          <p:cNvPr id="3" name="内容占位符 2"/>
          <p:cNvSpPr>
            <a:spLocks noGrp="1"/>
          </p:cNvSpPr>
          <p:nvPr>
            <p:ph idx="1"/>
          </p:nvPr>
        </p:nvSpPr>
        <p:spPr>
          <a:xfrm>
            <a:off x="210820" y="176530"/>
            <a:ext cx="11595100" cy="6381750"/>
          </a:xfrm>
        </p:spPr>
        <p:txBody>
          <a:bodyPr>
            <a:normAutofit/>
          </a:bodyPr>
          <a:lstStyle/>
          <a:p>
            <a:pPr marL="0" indent="0">
              <a:buNone/>
            </a:pPr>
            <a:r>
              <a:rPr lang="zh-CN" altLang="en-US" sz="2800" b="1" dirty="0">
                <a:solidFill>
                  <a:schemeClr val="tx1"/>
                </a:solidFill>
                <a:latin typeface="宋体" panose="02010600030101010101" pitchFamily="2" charset="-122"/>
                <a:ea typeface="宋体" panose="02010600030101010101" pitchFamily="2" charset="-122"/>
                <a:cs typeface="宋体" panose="02010600030101010101" pitchFamily="2" charset="-122"/>
              </a:rPr>
              <a:t>    独立小句或并列句都是</a:t>
            </a:r>
            <a:r>
              <a:rPr lang="zh-CN" altLang="en-US" sz="2800" b="1" dirty="0">
                <a:solidFill>
                  <a:schemeClr val="tx1"/>
                </a:solidFill>
                <a:highlight>
                  <a:srgbClr val="FFFF00"/>
                </a:highlight>
                <a:latin typeface="宋体" panose="02010600030101010101" pitchFamily="2" charset="-122"/>
                <a:ea typeface="宋体" panose="02010600030101010101" pitchFamily="2" charset="-122"/>
                <a:cs typeface="宋体" panose="02010600030101010101" pitchFamily="2" charset="-122"/>
              </a:rPr>
              <a:t>句号单位或分号单位</a:t>
            </a:r>
            <a:r>
              <a:rPr lang="zh-CN" altLang="en-US" sz="2800" b="1" dirty="0">
                <a:solidFill>
                  <a:schemeClr val="tx1"/>
                </a:solidFill>
                <a:latin typeface="宋体" panose="02010600030101010101" pitchFamily="2" charset="-122"/>
                <a:ea typeface="宋体" panose="02010600030101010101" pitchFamily="2" charset="-122"/>
                <a:cs typeface="宋体" panose="02010600030101010101" pitchFamily="2" charset="-122"/>
              </a:rPr>
              <a:t>，但在表示</a:t>
            </a:r>
            <a:r>
              <a:rPr lang="zh-CN" altLang="en-US" sz="2800" b="1" dirty="0">
                <a:solidFill>
                  <a:schemeClr val="tx1"/>
                </a:solidFill>
                <a:highlight>
                  <a:srgbClr val="FFFF00"/>
                </a:highlight>
                <a:latin typeface="宋体" panose="02010600030101010101" pitchFamily="2" charset="-122"/>
                <a:ea typeface="宋体" panose="02010600030101010101" pitchFamily="2" charset="-122"/>
                <a:cs typeface="宋体" panose="02010600030101010101" pitchFamily="2" charset="-122"/>
              </a:rPr>
              <a:t>对比或排比</a:t>
            </a:r>
            <a:r>
              <a:rPr lang="zh-CN" altLang="en-US" sz="2800" b="1" dirty="0">
                <a:solidFill>
                  <a:schemeClr val="tx1"/>
                </a:solidFill>
                <a:latin typeface="宋体" panose="02010600030101010101" pitchFamily="2" charset="-122"/>
                <a:ea typeface="宋体" panose="02010600030101010101" pitchFamily="2" charset="-122"/>
                <a:cs typeface="宋体" panose="02010600030101010101" pitchFamily="2" charset="-122"/>
              </a:rPr>
              <a:t>时，可以用逗号表示关系，称为</a:t>
            </a:r>
            <a:r>
              <a:rPr lang="zh-CN" altLang="en-US" sz="2800" b="1" dirty="0">
                <a:solidFill>
                  <a:schemeClr val="tx1"/>
                </a:solidFill>
                <a:highlight>
                  <a:srgbClr val="FFFF00"/>
                </a:highlight>
                <a:latin typeface="宋体" panose="02010600030101010101" pitchFamily="2" charset="-122"/>
                <a:ea typeface="宋体" panose="02010600030101010101" pitchFamily="2" charset="-122"/>
                <a:cs typeface="宋体" panose="02010600030101010101" pitchFamily="2" charset="-122"/>
              </a:rPr>
              <a:t>“逗号铰接”</a:t>
            </a:r>
            <a:r>
              <a:rPr lang="zh-CN" altLang="en-US" sz="2800" b="1" dirty="0">
                <a:solidFill>
                  <a:schemeClr val="tx1"/>
                </a:solidFill>
                <a:latin typeface="宋体" panose="02010600030101010101" pitchFamily="2" charset="-122"/>
                <a:ea typeface="宋体" panose="02010600030101010101" pitchFamily="2" charset="-122"/>
                <a:cs typeface="宋体" panose="02010600030101010101" pitchFamily="2" charset="-122"/>
              </a:rPr>
              <a:t>（Comma splice or comma fault）。一般说来，逗号铰接是一种</a:t>
            </a:r>
            <a:r>
              <a:rPr lang="zh-CN" altLang="en-US" sz="2800" b="1" dirty="0">
                <a:solidFill>
                  <a:schemeClr val="tx1"/>
                </a:solidFill>
                <a:highlight>
                  <a:srgbClr val="FFFF00"/>
                </a:highlight>
                <a:latin typeface="宋体" panose="02010600030101010101" pitchFamily="2" charset="-122"/>
                <a:ea typeface="宋体" panose="02010600030101010101" pitchFamily="2" charset="-122"/>
                <a:cs typeface="宋体" panose="02010600030101010101" pitchFamily="2" charset="-122"/>
              </a:rPr>
              <a:t>错误</a:t>
            </a:r>
            <a:r>
              <a:rPr lang="zh-CN" altLang="en-US" sz="2800" b="1" dirty="0">
                <a:solidFill>
                  <a:schemeClr val="tx1"/>
                </a:solidFill>
                <a:latin typeface="宋体" panose="02010600030101010101" pitchFamily="2" charset="-122"/>
                <a:ea typeface="宋体" panose="02010600030101010101" pitchFamily="2" charset="-122"/>
                <a:cs typeface="宋体" panose="02010600030101010101" pitchFamily="2" charset="-122"/>
              </a:rPr>
              <a:t>用法，应该避免，但在一定的情景中可以取得</a:t>
            </a:r>
            <a:r>
              <a:rPr lang="zh-CN" altLang="en-US" sz="2800" b="1" dirty="0">
                <a:solidFill>
                  <a:schemeClr val="tx1"/>
                </a:solidFill>
                <a:highlight>
                  <a:srgbClr val="FFFF00"/>
                </a:highlight>
                <a:latin typeface="宋体" panose="02010600030101010101" pitchFamily="2" charset="-122"/>
                <a:ea typeface="宋体" panose="02010600030101010101" pitchFamily="2" charset="-122"/>
                <a:cs typeface="宋体" panose="02010600030101010101" pitchFamily="2" charset="-122"/>
              </a:rPr>
              <a:t>特殊的文体效果</a:t>
            </a:r>
            <a:r>
              <a:rPr lang="zh-CN" altLang="en-US" sz="2800" b="1" dirty="0">
                <a:solidFill>
                  <a:schemeClr val="tx1"/>
                </a:solidFill>
                <a:latin typeface="宋体" panose="02010600030101010101" pitchFamily="2" charset="-122"/>
                <a:ea typeface="宋体" panose="02010600030101010101" pitchFamily="2" charset="-122"/>
                <a:cs typeface="宋体" panose="02010600030101010101" pitchFamily="2" charset="-122"/>
              </a:rPr>
              <a:t>。例如：</a:t>
            </a:r>
          </a:p>
          <a:p>
            <a:pPr marL="0" indent="0">
              <a:buNone/>
            </a:pPr>
            <a:r>
              <a:rPr lang="zh-CN" altLang="en-US" sz="2800" b="1" dirty="0">
                <a:solidFill>
                  <a:schemeClr val="tx1"/>
                </a:solidFill>
                <a:latin typeface="宋体" panose="02010600030101010101" pitchFamily="2" charset="-122"/>
                <a:ea typeface="宋体" panose="02010600030101010101" pitchFamily="2" charset="-122"/>
                <a:cs typeface="宋体" panose="02010600030101010101" pitchFamily="2" charset="-122"/>
              </a:rPr>
              <a:t>② I came, I saw, I conquered.[Julius Ceaser]</a:t>
            </a:r>
          </a:p>
          <a:p>
            <a:pPr marL="0" indent="0" algn="ctr">
              <a:buNone/>
            </a:pPr>
            <a:r>
              <a:rPr lang="zh-CN" altLang="en-US" sz="2800" b="1" dirty="0">
                <a:solidFill>
                  <a:schemeClr val="tx1"/>
                </a:solidFill>
                <a:latin typeface="宋体" panose="02010600030101010101" pitchFamily="2" charset="-122"/>
                <a:ea typeface="宋体" panose="02010600030101010101" pitchFamily="2" charset="-122"/>
                <a:cs typeface="宋体" panose="02010600030101010101" pitchFamily="2" charset="-122"/>
              </a:rPr>
              <a:t>【译文】我来了，我看到了，我征服了。（尤利乌斯•凯撒）</a:t>
            </a:r>
          </a:p>
          <a:p>
            <a:pPr marL="0" indent="0" algn="ctr">
              <a:buNone/>
            </a:pPr>
            <a:endParaRPr lang="zh-CN" altLang="en-US" sz="2800" b="1"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marL="0" indent="0" algn="just">
              <a:buNone/>
            </a:pPr>
            <a:r>
              <a:rPr lang="zh-CN" altLang="en-US" sz="2800" b="1" dirty="0">
                <a:solidFill>
                  <a:schemeClr val="tx1"/>
                </a:solidFill>
                <a:latin typeface="宋体" panose="02010600030101010101" pitchFamily="2" charset="-122"/>
                <a:ea typeface="宋体" panose="02010600030101010101" pitchFamily="2" charset="-122"/>
                <a:cs typeface="宋体" panose="02010600030101010101" pitchFamily="2" charset="-122"/>
              </a:rPr>
              <a:t>例②用逗号</a:t>
            </a:r>
            <a:r>
              <a:rPr lang="zh-CN" altLang="en-US" sz="2800" b="1" dirty="0">
                <a:solidFill>
                  <a:srgbClr val="FF0000"/>
                </a:solidFill>
                <a:latin typeface="宋体" panose="02010600030101010101" pitchFamily="2" charset="-122"/>
                <a:ea typeface="宋体" panose="02010600030101010101" pitchFamily="2" charset="-122"/>
                <a:cs typeface="宋体" panose="02010600030101010101" pitchFamily="2" charset="-122"/>
              </a:rPr>
              <a:t>减少了三个过程之间的时间差</a:t>
            </a:r>
            <a:r>
              <a:rPr lang="zh-CN" altLang="en-US" sz="2800" b="1" dirty="0">
                <a:solidFill>
                  <a:schemeClr val="tx1"/>
                </a:solidFill>
                <a:latin typeface="宋体" panose="02010600030101010101" pitchFamily="2" charset="-122"/>
                <a:ea typeface="宋体" panose="02010600030101010101" pitchFamily="2" charset="-122"/>
                <a:cs typeface="宋体" panose="02010600030101010101" pitchFamily="2" charset="-122"/>
              </a:rPr>
              <a:t>，表明凯撒不费力就可以征服对手的能力。</a:t>
            </a:r>
            <a:endParaRPr lang="en-US" altLang="zh-CN" sz="2800" b="1" dirty="0">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8330" y="608330"/>
            <a:ext cx="4798695" cy="316865"/>
          </a:xfrm>
        </p:spPr>
        <p:txBody>
          <a:bodyPr>
            <a:normAutofit fontScale="90000"/>
          </a:bodyPr>
          <a:lstStyle/>
          <a:p>
            <a:r>
              <a:rPr lang="en-US" altLang="zh-CN"/>
              <a:t> </a:t>
            </a:r>
          </a:p>
        </p:txBody>
      </p:sp>
      <p:sp>
        <p:nvSpPr>
          <p:cNvPr id="3" name="内容占位符 2"/>
          <p:cNvSpPr>
            <a:spLocks noGrp="1"/>
          </p:cNvSpPr>
          <p:nvPr>
            <p:ph idx="1"/>
          </p:nvPr>
        </p:nvSpPr>
        <p:spPr>
          <a:xfrm>
            <a:off x="379730" y="286385"/>
            <a:ext cx="11197590" cy="5963285"/>
          </a:xfrm>
        </p:spPr>
        <p:txBody>
          <a:bodyPr>
            <a:noAutofit/>
          </a:bodyPr>
          <a:lstStyle/>
          <a:p>
            <a:pPr marL="0" indent="0">
              <a:buNone/>
            </a:pPr>
            <a:r>
              <a:rPr lang="zh-CN" altLang="en-US" sz="2800" b="1" dirty="0">
                <a:solidFill>
                  <a:schemeClr val="tx1"/>
                </a:solidFill>
              </a:rPr>
              <a:t>③ The sun is growing warm</a:t>
            </a:r>
            <a:r>
              <a:rPr lang="zh-CN" altLang="en-US" sz="2800" b="1" dirty="0">
                <a:solidFill>
                  <a:schemeClr val="tx1"/>
                </a:solidFill>
                <a:highlight>
                  <a:srgbClr val="FF00FF"/>
                </a:highlight>
              </a:rPr>
              <a:t>, </a:t>
            </a:r>
            <a:r>
              <a:rPr lang="zh-CN" altLang="en-US" sz="2800" b="1" dirty="0">
                <a:solidFill>
                  <a:schemeClr val="tx1"/>
                </a:solidFill>
              </a:rPr>
              <a:t>frogs are waking in the marshes</a:t>
            </a:r>
            <a:r>
              <a:rPr lang="zh-CN" altLang="en-US" sz="2800" b="1" dirty="0">
                <a:solidFill>
                  <a:schemeClr val="tx1"/>
                </a:solidFill>
                <a:highlight>
                  <a:srgbClr val="FF00FF"/>
                </a:highlight>
              </a:rPr>
              <a:t>, </a:t>
            </a:r>
            <a:r>
              <a:rPr lang="zh-CN" altLang="en-US" sz="2800" b="1" dirty="0">
                <a:solidFill>
                  <a:schemeClr val="tx1"/>
                </a:solidFill>
              </a:rPr>
              <a:t>planting time will be soon here.</a:t>
            </a:r>
          </a:p>
          <a:p>
            <a:pPr marL="0" indent="0">
              <a:buNone/>
            </a:pPr>
            <a:r>
              <a:rPr lang="zh-CN" altLang="en-US" sz="2800" b="1" dirty="0">
                <a:solidFill>
                  <a:schemeClr val="tx1"/>
                </a:solidFill>
              </a:rPr>
              <a:t>【译文】</a:t>
            </a:r>
          </a:p>
          <a:p>
            <a:pPr marL="0" indent="0">
              <a:buNone/>
            </a:pPr>
            <a:r>
              <a:rPr lang="zh-CN" altLang="en-US" sz="2800" b="1" dirty="0">
                <a:solidFill>
                  <a:schemeClr val="tx1"/>
                </a:solidFill>
              </a:rPr>
              <a:t>太阳越来越温暖了</a:t>
            </a:r>
            <a:r>
              <a:rPr lang="zh-CN" altLang="en-US" sz="2800" b="1" dirty="0">
                <a:solidFill>
                  <a:schemeClr val="tx1"/>
                </a:solidFill>
                <a:highlight>
                  <a:srgbClr val="FF00FF"/>
                </a:highlight>
              </a:rPr>
              <a:t>，</a:t>
            </a:r>
            <a:r>
              <a:rPr lang="zh-CN" altLang="en-US" sz="2800" b="1" dirty="0">
                <a:solidFill>
                  <a:schemeClr val="tx1"/>
                </a:solidFill>
              </a:rPr>
              <a:t>湿地里的蛙们醒来了</a:t>
            </a:r>
            <a:r>
              <a:rPr lang="zh-CN" altLang="en-US" sz="2800" b="1" dirty="0">
                <a:solidFill>
                  <a:schemeClr val="tx1"/>
                </a:solidFill>
                <a:highlight>
                  <a:srgbClr val="FF00FF"/>
                </a:highlight>
              </a:rPr>
              <a:t>，</a:t>
            </a:r>
            <a:r>
              <a:rPr lang="zh-CN" altLang="en-US" sz="2800" b="1" dirty="0">
                <a:solidFill>
                  <a:schemeClr val="tx1"/>
                </a:solidFill>
              </a:rPr>
              <a:t>播种季节很快就要来了。</a:t>
            </a:r>
          </a:p>
          <a:p>
            <a:pPr marL="0" indent="0">
              <a:buNone/>
            </a:pPr>
            <a:r>
              <a:rPr lang="zh-CN" altLang="en-US" sz="2800" b="1" dirty="0">
                <a:solidFill>
                  <a:schemeClr val="tx1"/>
                </a:solidFill>
              </a:rPr>
              <a:t>例③用逗号把这三个表达不同内容的句子在结构上联系起来，表达三种变化的共时性，强调春天的到来。在汉语中，一逗到底很常见，并不会产生文体突出，但在英语则是偏离常规，汉语译文用逗号并不能表达这种文体效果。</a:t>
            </a:r>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8330" y="608330"/>
            <a:ext cx="139700" cy="76200"/>
          </a:xfrm>
        </p:spPr>
        <p:txBody>
          <a:bodyPr>
            <a:normAutofit fontScale="90000"/>
          </a:bodyPr>
          <a:lstStyle/>
          <a:p>
            <a:r>
              <a:rPr lang="en-US" altLang="zh-CN"/>
              <a:t> </a:t>
            </a:r>
          </a:p>
        </p:txBody>
      </p:sp>
      <p:sp>
        <p:nvSpPr>
          <p:cNvPr id="3" name="内容占位符 2"/>
          <p:cNvSpPr>
            <a:spLocks noGrp="1"/>
          </p:cNvSpPr>
          <p:nvPr>
            <p:ph idx="1"/>
          </p:nvPr>
        </p:nvSpPr>
        <p:spPr>
          <a:xfrm>
            <a:off x="280670" y="325755"/>
            <a:ext cx="11724005" cy="6231890"/>
          </a:xfrm>
        </p:spPr>
        <p:txBody>
          <a:bodyPr>
            <a:normAutofit fontScale="50000" lnSpcReduction="20000"/>
          </a:bodyPr>
          <a:lstStyle/>
          <a:p>
            <a:pPr marL="0" algn="l">
              <a:buClrTx/>
              <a:buSzTx/>
              <a:buNone/>
            </a:pPr>
            <a:r>
              <a:rPr lang="zh-CN" altLang="en-US" sz="5600" b="1" dirty="0">
                <a:solidFill>
                  <a:schemeClr val="tx1"/>
                </a:solidFill>
                <a:highlight>
                  <a:srgbClr val="FFFF00"/>
                </a:highlight>
              </a:rPr>
              <a:t>（三）感叹号</a:t>
            </a:r>
          </a:p>
          <a:p>
            <a:pPr marL="0" algn="l">
              <a:buClrTx/>
              <a:buSzTx/>
              <a:buNone/>
            </a:pPr>
            <a:r>
              <a:rPr lang="zh-CN" altLang="en-US" sz="4400" b="1" dirty="0">
                <a:solidFill>
                  <a:schemeClr val="tx1"/>
                </a:solidFill>
              </a:rPr>
              <a:t>感叹号在</a:t>
            </a:r>
            <a:r>
              <a:rPr lang="zh-CN" altLang="en-US" sz="4400" b="1" dirty="0">
                <a:solidFill>
                  <a:schemeClr val="accent5">
                    <a:lumMod val="75000"/>
                  </a:schemeClr>
                </a:solidFill>
              </a:rPr>
              <a:t>感叹句、祈使句</a:t>
            </a:r>
            <a:r>
              <a:rPr lang="zh-CN" altLang="en-US" sz="4400" b="1" dirty="0">
                <a:solidFill>
                  <a:schemeClr val="tx1"/>
                </a:solidFill>
              </a:rPr>
              <a:t>和</a:t>
            </a:r>
            <a:r>
              <a:rPr lang="zh-CN" altLang="en-US" sz="4400" b="1" dirty="0">
                <a:solidFill>
                  <a:schemeClr val="accent5">
                    <a:lumMod val="75000"/>
                  </a:schemeClr>
                </a:solidFill>
              </a:rPr>
              <a:t>表示祝愿的句子</a:t>
            </a:r>
            <a:r>
              <a:rPr lang="zh-CN" altLang="en-US" sz="4400" b="1" dirty="0">
                <a:solidFill>
                  <a:schemeClr val="tx1"/>
                </a:solidFill>
              </a:rPr>
              <a:t>中是常规的，出现在陈述句末尾，则成为一种</a:t>
            </a:r>
            <a:r>
              <a:rPr lang="zh-CN" altLang="en-US" sz="4400" b="1" dirty="0">
                <a:solidFill>
                  <a:schemeClr val="accent5">
                    <a:lumMod val="75000"/>
                  </a:schemeClr>
                </a:solidFill>
              </a:rPr>
              <a:t>突出手段</a:t>
            </a:r>
            <a:r>
              <a:rPr lang="zh-CN" altLang="en-US" sz="4400" b="1" dirty="0">
                <a:solidFill>
                  <a:schemeClr val="tx1"/>
                </a:solidFill>
              </a:rPr>
              <a:t>。例如：</a:t>
            </a:r>
          </a:p>
          <a:p>
            <a:pPr marL="0" algn="l">
              <a:buClrTx/>
              <a:buSzTx/>
              <a:buNone/>
            </a:pPr>
            <a:r>
              <a:rPr lang="zh-CN" altLang="en-US" sz="4400" b="1" dirty="0">
                <a:solidFill>
                  <a:schemeClr val="tx1"/>
                </a:solidFill>
              </a:rPr>
              <a:t>Time has simply come to a standstill</a:t>
            </a:r>
            <a:r>
              <a:rPr lang="zh-CN" altLang="en-US" sz="5600" b="1" dirty="0">
                <a:solidFill>
                  <a:schemeClr val="tx1"/>
                </a:solidFill>
                <a:highlight>
                  <a:srgbClr val="FFFF00"/>
                </a:highlight>
              </a:rPr>
              <a:t>! </a:t>
            </a:r>
            <a:r>
              <a:rPr lang="zh-CN" altLang="en-US" sz="4400" b="1" dirty="0">
                <a:solidFill>
                  <a:schemeClr val="tx1"/>
                </a:solidFill>
              </a:rPr>
              <a:t>He had never seen the like; this was worse than the deadest lay-up in Lofoten</a:t>
            </a:r>
            <a:r>
              <a:rPr lang="zh-CN" altLang="en-US" sz="5600" b="1" dirty="0">
                <a:solidFill>
                  <a:schemeClr val="tx1"/>
                </a:solidFill>
                <a:highlight>
                  <a:srgbClr val="FFFF00"/>
                </a:highlight>
              </a:rPr>
              <a:t>!</a:t>
            </a:r>
          </a:p>
          <a:p>
            <a:pPr marL="0" algn="l">
              <a:buClrTx/>
              <a:buSzTx/>
              <a:buNone/>
            </a:pPr>
            <a:r>
              <a:rPr lang="zh-CN" altLang="en-US" sz="4400" b="1" dirty="0">
                <a:solidFill>
                  <a:schemeClr val="tx1"/>
                </a:solidFill>
              </a:rPr>
              <a:t>[Rölvaag, </a:t>
            </a:r>
            <a:r>
              <a:rPr lang="zh-CN" altLang="en-US" sz="4400" b="1" i="1" dirty="0">
                <a:solidFill>
                  <a:schemeClr val="tx1"/>
                </a:solidFill>
              </a:rPr>
              <a:t>Giants in the Earth</a:t>
            </a:r>
            <a:r>
              <a:rPr lang="zh-CN" altLang="en-US" sz="4400" b="1" dirty="0">
                <a:solidFill>
                  <a:schemeClr val="tx1"/>
                </a:solidFill>
              </a:rPr>
              <a:t>]</a:t>
            </a:r>
          </a:p>
          <a:p>
            <a:pPr marL="0" algn="l">
              <a:buClrTx/>
              <a:buSzTx/>
              <a:buNone/>
            </a:pPr>
            <a:r>
              <a:rPr lang="zh-CN" altLang="en-US" sz="4400" b="1" dirty="0">
                <a:solidFill>
                  <a:schemeClr val="tx1"/>
                </a:solidFill>
              </a:rPr>
              <a:t>【译文】</a:t>
            </a:r>
          </a:p>
          <a:p>
            <a:pPr marL="0" algn="l">
              <a:buClrTx/>
              <a:buSzTx/>
              <a:buNone/>
            </a:pPr>
            <a:r>
              <a:rPr lang="zh-CN" altLang="en-US" sz="4400" b="1" dirty="0">
                <a:solidFill>
                  <a:schemeClr val="tx1"/>
                </a:solidFill>
              </a:rPr>
              <a:t>时间只是静止了</a:t>
            </a:r>
            <a:r>
              <a:rPr lang="zh-CN" altLang="en-US" sz="5600" b="1" dirty="0">
                <a:solidFill>
                  <a:schemeClr val="tx1"/>
                </a:solidFill>
                <a:highlight>
                  <a:srgbClr val="FFFF00"/>
                </a:highlight>
              </a:rPr>
              <a:t>！</a:t>
            </a:r>
            <a:r>
              <a:rPr lang="zh-CN" altLang="en-US" sz="4400" b="1" dirty="0">
                <a:solidFill>
                  <a:schemeClr val="tx1"/>
                </a:solidFill>
              </a:rPr>
              <a:t>他从未见过此类情况；这比在罗佛顿最死气沉沉的休息还要糟糕</a:t>
            </a:r>
            <a:r>
              <a:rPr lang="zh-CN" altLang="en-US" sz="5600" b="1" dirty="0">
                <a:solidFill>
                  <a:schemeClr val="tx1"/>
                </a:solidFill>
                <a:highlight>
                  <a:srgbClr val="FFFF00"/>
                </a:highlight>
              </a:rPr>
              <a:t>！</a:t>
            </a:r>
          </a:p>
          <a:p>
            <a:pPr marL="0" algn="l">
              <a:buClrTx/>
              <a:buSzTx/>
              <a:buNone/>
            </a:pPr>
            <a:r>
              <a:rPr lang="zh-CN" altLang="en-US" sz="4400" b="1" dirty="0">
                <a:solidFill>
                  <a:schemeClr val="tx1"/>
                </a:solidFill>
              </a:rPr>
              <a:t>(罗尔瓦格,《地球上的巨人》)</a:t>
            </a:r>
          </a:p>
          <a:p>
            <a:pPr marL="0" algn="l">
              <a:buClrTx/>
              <a:buSzTx/>
              <a:buNone/>
            </a:pPr>
            <a:r>
              <a:rPr lang="zh-CN" altLang="en-US" sz="4400" b="1" dirty="0">
                <a:solidFill>
                  <a:schemeClr val="tx1"/>
                </a:solidFill>
              </a:rPr>
              <a:t>这三个陈述句带有</a:t>
            </a:r>
            <a:r>
              <a:rPr lang="zh-CN" altLang="en-US" sz="4400" b="1" dirty="0">
                <a:solidFill>
                  <a:schemeClr val="accent5">
                    <a:lumMod val="75000"/>
                  </a:schemeClr>
                </a:solidFill>
              </a:rPr>
              <a:t>很强的感情色彩</a:t>
            </a:r>
            <a:r>
              <a:rPr lang="zh-CN" altLang="en-US" sz="4400" b="1" dirty="0">
                <a:solidFill>
                  <a:schemeClr val="tx1"/>
                </a:solidFill>
              </a:rPr>
              <a:t>，无法用句法结构来表示，而只能用感叹号来表示，因此感叹号称为文体突出手段。汉语译文照原文。</a:t>
            </a:r>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flipH="1">
            <a:off x="539115" y="608330"/>
            <a:ext cx="76200" cy="119380"/>
          </a:xfrm>
        </p:spPr>
        <p:txBody>
          <a:bodyPr>
            <a:normAutofit fontScale="90000"/>
          </a:bodyPr>
          <a:lstStyle/>
          <a:p>
            <a:r>
              <a:rPr lang="en-US" altLang="zh-CN"/>
              <a:t> </a:t>
            </a:r>
          </a:p>
        </p:txBody>
      </p:sp>
      <p:sp>
        <p:nvSpPr>
          <p:cNvPr id="3" name="内容占位符 2"/>
          <p:cNvSpPr>
            <a:spLocks noGrp="1"/>
          </p:cNvSpPr>
          <p:nvPr>
            <p:ph idx="1"/>
          </p:nvPr>
        </p:nvSpPr>
        <p:spPr>
          <a:xfrm>
            <a:off x="81280" y="266700"/>
            <a:ext cx="11734165" cy="6370955"/>
          </a:xfrm>
        </p:spPr>
        <p:txBody>
          <a:bodyPr>
            <a:normAutofit fontScale="25000" lnSpcReduction="20000"/>
          </a:bodyPr>
          <a:lstStyle/>
          <a:p>
            <a:pPr marL="0" indent="0">
              <a:buNone/>
            </a:pPr>
            <a:r>
              <a:rPr lang="zh-CN" altLang="en-US" sz="11200" b="1" dirty="0">
                <a:solidFill>
                  <a:schemeClr val="tx1"/>
                </a:solidFill>
                <a:highlight>
                  <a:srgbClr val="FFFF00"/>
                </a:highlight>
                <a:latin typeface="+mn-ea"/>
                <a:cs typeface="+mn-ea"/>
              </a:rPr>
              <a:t>（四）引号</a:t>
            </a:r>
          </a:p>
          <a:p>
            <a:pPr marL="0" indent="0">
              <a:buNone/>
            </a:pPr>
            <a:r>
              <a:rPr lang="zh-CN" altLang="en-US" sz="8000" b="1" dirty="0">
                <a:solidFill>
                  <a:schemeClr val="tx1"/>
                </a:solidFill>
                <a:latin typeface="+mn-ea"/>
                <a:cs typeface="+mn-ea"/>
              </a:rPr>
              <a:t>当引号用来表示</a:t>
            </a:r>
            <a:r>
              <a:rPr lang="zh-CN" altLang="en-US" sz="8000" b="1" dirty="0">
                <a:solidFill>
                  <a:schemeClr val="accent5">
                    <a:lumMod val="75000"/>
                  </a:schemeClr>
                </a:solidFill>
                <a:latin typeface="+mn-ea"/>
                <a:cs typeface="+mn-ea"/>
              </a:rPr>
              <a:t>与其原义或与环境相对立或不一致</a:t>
            </a:r>
            <a:r>
              <a:rPr lang="zh-CN" altLang="en-US" sz="8000" b="1" dirty="0">
                <a:solidFill>
                  <a:schemeClr val="tx1"/>
                </a:solidFill>
                <a:latin typeface="+mn-ea"/>
                <a:cs typeface="+mn-ea"/>
              </a:rPr>
              <a:t>的概念或成分时，在适当的语境中可以具有</a:t>
            </a:r>
            <a:r>
              <a:rPr lang="zh-CN" altLang="en-US" sz="8000" b="1" dirty="0">
                <a:solidFill>
                  <a:schemeClr val="accent5">
                    <a:lumMod val="75000"/>
                  </a:schemeClr>
                </a:solidFill>
                <a:latin typeface="+mn-ea"/>
                <a:cs typeface="+mn-ea"/>
              </a:rPr>
              <a:t>文体效应</a:t>
            </a:r>
            <a:r>
              <a:rPr lang="zh-CN" altLang="en-US" sz="8000" b="1" dirty="0">
                <a:latin typeface="+mn-ea"/>
                <a:cs typeface="+mn-ea"/>
              </a:rPr>
              <a:t>。例如：</a:t>
            </a:r>
          </a:p>
          <a:p>
            <a:pPr marL="0" indent="0">
              <a:buNone/>
            </a:pPr>
            <a:r>
              <a:rPr lang="zh-CN" altLang="en-US" sz="8000" b="1" dirty="0">
                <a:solidFill>
                  <a:schemeClr val="tx1"/>
                </a:solidFill>
                <a:latin typeface="+mn-ea"/>
                <a:cs typeface="+mn-ea"/>
              </a:rPr>
              <a:t>He fulfils a small isolated function in a complicated and highly organized process of production, and never confronted with </a:t>
            </a:r>
            <a:r>
              <a:rPr lang="zh-CN" altLang="en-US" sz="11200" b="1" dirty="0">
                <a:highlight>
                  <a:srgbClr val="FFFF00"/>
                </a:highlight>
                <a:latin typeface="+mn-ea"/>
                <a:cs typeface="+mn-ea"/>
              </a:rPr>
              <a:t>“</a:t>
            </a:r>
            <a:r>
              <a:rPr lang="zh-CN" altLang="en-US" sz="8000" b="1" dirty="0">
                <a:solidFill>
                  <a:schemeClr val="tx1"/>
                </a:solidFill>
                <a:latin typeface="+mn-ea"/>
                <a:cs typeface="+mn-ea"/>
              </a:rPr>
              <a:t>his</a:t>
            </a:r>
            <a:r>
              <a:rPr lang="zh-CN" altLang="en-US" sz="11200" b="1" dirty="0">
                <a:highlight>
                  <a:srgbClr val="FFFF00"/>
                </a:highlight>
                <a:latin typeface="+mn-ea"/>
                <a:cs typeface="+mn-ea"/>
              </a:rPr>
              <a:t>” </a:t>
            </a:r>
            <a:r>
              <a:rPr lang="zh-CN" altLang="en-US" sz="8000" b="1" dirty="0">
                <a:solidFill>
                  <a:schemeClr val="tx1"/>
                </a:solidFill>
                <a:latin typeface="+mn-ea"/>
                <a:cs typeface="+mn-ea"/>
              </a:rPr>
              <a:t>product as a whole at least not as a producer, but only as a consumer, provided he has the money to buy </a:t>
            </a:r>
            <a:r>
              <a:rPr lang="zh-CN" altLang="en-US" sz="11200" b="1" dirty="0">
                <a:highlight>
                  <a:srgbClr val="FFFF00"/>
                </a:highlight>
                <a:latin typeface="+mn-ea"/>
                <a:cs typeface="+mn-ea"/>
              </a:rPr>
              <a:t>“</a:t>
            </a:r>
            <a:r>
              <a:rPr lang="zh-CN" altLang="en-US" sz="8000" b="1" dirty="0">
                <a:solidFill>
                  <a:schemeClr val="tx1"/>
                </a:solidFill>
                <a:latin typeface="+mn-ea"/>
                <a:cs typeface="+mn-ea"/>
              </a:rPr>
              <a:t>his</a:t>
            </a:r>
            <a:r>
              <a:rPr lang="zh-CN" altLang="en-US" sz="11200" b="1" dirty="0">
                <a:highlight>
                  <a:srgbClr val="FFFF00"/>
                </a:highlight>
                <a:latin typeface="+mn-ea"/>
                <a:cs typeface="+mn-ea"/>
              </a:rPr>
              <a:t>”</a:t>
            </a:r>
            <a:r>
              <a:rPr lang="zh-CN" altLang="en-US" sz="8000" b="1" dirty="0">
                <a:solidFill>
                  <a:schemeClr val="tx1"/>
                </a:solidFill>
                <a:latin typeface="+mn-ea"/>
                <a:cs typeface="+mn-ea"/>
              </a:rPr>
              <a:t> product in a store.</a:t>
            </a:r>
            <a:r>
              <a:rPr lang="en-US" altLang="zh-CN" sz="8000" b="1" dirty="0">
                <a:solidFill>
                  <a:schemeClr val="tx1"/>
                </a:solidFill>
                <a:latin typeface="+mn-ea"/>
                <a:cs typeface="+mn-ea"/>
              </a:rPr>
              <a:t>                  </a:t>
            </a:r>
            <a:r>
              <a:rPr lang="zh-CN" altLang="en-US" sz="8000" b="1" dirty="0">
                <a:solidFill>
                  <a:schemeClr val="tx1"/>
                </a:solidFill>
                <a:latin typeface="+mn-ea"/>
                <a:cs typeface="+mn-ea"/>
              </a:rPr>
              <a:t>[Erich Fromm, </a:t>
            </a:r>
            <a:r>
              <a:rPr lang="zh-CN" altLang="en-US" sz="8000" b="1" i="1" dirty="0">
                <a:solidFill>
                  <a:schemeClr val="tx1"/>
                </a:solidFill>
                <a:latin typeface="+mn-ea"/>
                <a:cs typeface="+mn-ea"/>
              </a:rPr>
              <a:t>The Sane Society</a:t>
            </a:r>
            <a:r>
              <a:rPr lang="zh-CN" altLang="en-US" sz="8000" b="1" dirty="0">
                <a:solidFill>
                  <a:schemeClr val="tx1"/>
                </a:solidFill>
                <a:latin typeface="+mn-ea"/>
                <a:cs typeface="+mn-ea"/>
              </a:rPr>
              <a:t>]</a:t>
            </a:r>
          </a:p>
          <a:p>
            <a:pPr marL="0" indent="0">
              <a:buNone/>
            </a:pPr>
            <a:r>
              <a:rPr lang="zh-CN" altLang="en-US" sz="8000" b="1" dirty="0">
                <a:solidFill>
                  <a:schemeClr val="tx1"/>
                </a:solidFill>
                <a:latin typeface="+mn-ea"/>
                <a:cs typeface="+mn-ea"/>
              </a:rPr>
              <a:t>【译文】</a:t>
            </a:r>
          </a:p>
          <a:p>
            <a:pPr marL="0" indent="0">
              <a:buNone/>
            </a:pPr>
            <a:r>
              <a:rPr lang="zh-CN" altLang="en-US" sz="8000" b="1" dirty="0">
                <a:solidFill>
                  <a:schemeClr val="tx1"/>
                </a:solidFill>
                <a:latin typeface="+mn-ea"/>
                <a:cs typeface="+mn-ea"/>
              </a:rPr>
              <a:t>在复杂和高度组织的生产过程中，他完成的是小小的单独的一个功能，从未面对过</a:t>
            </a:r>
            <a:r>
              <a:rPr lang="zh-CN" altLang="en-US" sz="11200" b="1" dirty="0">
                <a:highlight>
                  <a:srgbClr val="FFFF00"/>
                </a:highlight>
                <a:latin typeface="+mn-ea"/>
                <a:cs typeface="+mn-ea"/>
              </a:rPr>
              <a:t>“</a:t>
            </a:r>
            <a:r>
              <a:rPr lang="zh-CN" altLang="en-US" sz="8000" b="1" dirty="0">
                <a:solidFill>
                  <a:schemeClr val="tx1"/>
                </a:solidFill>
                <a:latin typeface="+mn-ea"/>
                <a:cs typeface="+mn-ea"/>
              </a:rPr>
              <a:t>他的</a:t>
            </a:r>
            <a:r>
              <a:rPr lang="zh-CN" altLang="en-US" sz="11200" b="1" dirty="0">
                <a:highlight>
                  <a:srgbClr val="FFFF00"/>
                </a:highlight>
                <a:latin typeface="+mn-ea"/>
                <a:cs typeface="+mn-ea"/>
              </a:rPr>
              <a:t>”</a:t>
            </a:r>
            <a:r>
              <a:rPr lang="zh-CN" altLang="en-US" sz="8000" b="1" dirty="0">
                <a:solidFill>
                  <a:schemeClr val="tx1"/>
                </a:solidFill>
                <a:latin typeface="+mn-ea"/>
                <a:cs typeface="+mn-ea"/>
              </a:rPr>
              <a:t>完整的产品，至少不是作为生产者面对完整的产品，而只是作为消费者，假如他有钱在商店购买</a:t>
            </a:r>
            <a:r>
              <a:rPr lang="zh-CN" altLang="en-US" sz="11200" b="1" dirty="0">
                <a:highlight>
                  <a:srgbClr val="FFFF00"/>
                </a:highlight>
                <a:latin typeface="+mn-ea"/>
                <a:cs typeface="+mn-ea"/>
              </a:rPr>
              <a:t>“</a:t>
            </a:r>
            <a:r>
              <a:rPr lang="zh-CN" altLang="en-US" sz="8000" b="1" dirty="0">
                <a:solidFill>
                  <a:schemeClr val="tx1"/>
                </a:solidFill>
                <a:latin typeface="+mn-ea"/>
                <a:cs typeface="+mn-ea"/>
              </a:rPr>
              <a:t>他的</a:t>
            </a:r>
            <a:r>
              <a:rPr lang="zh-CN" altLang="en-US" sz="11200" b="1" dirty="0">
                <a:highlight>
                  <a:srgbClr val="FFFF00"/>
                </a:highlight>
                <a:latin typeface="+mn-ea"/>
                <a:cs typeface="+mn-ea"/>
              </a:rPr>
              <a:t>”</a:t>
            </a:r>
            <a:r>
              <a:rPr lang="zh-CN" altLang="en-US" sz="8000" b="1" dirty="0">
                <a:solidFill>
                  <a:schemeClr val="tx1"/>
                </a:solidFill>
                <a:latin typeface="+mn-ea"/>
                <a:cs typeface="+mn-ea"/>
              </a:rPr>
              <a:t>产品的话。（艾瑞克·弗洛姆，《健全的社会》）</a:t>
            </a:r>
          </a:p>
          <a:p>
            <a:pPr marL="0" indent="0">
              <a:buNone/>
            </a:pPr>
            <a:r>
              <a:rPr lang="zh-CN" altLang="en-US" sz="8000" b="1" dirty="0">
                <a:solidFill>
                  <a:schemeClr val="tx1"/>
                </a:solidFill>
                <a:latin typeface="+mn-ea"/>
                <a:cs typeface="+mn-ea"/>
              </a:rPr>
              <a:t>资本主义企业工人已不再是生产工具和产品的主人，而是他们的奴隶，把其生产的产品成为his（他的）产品，引号表达了</a:t>
            </a:r>
            <a:r>
              <a:rPr lang="zh-CN" altLang="en-US" sz="8000" b="1" dirty="0">
                <a:solidFill>
                  <a:schemeClr val="accent5">
                    <a:lumMod val="75000"/>
                  </a:schemeClr>
                </a:solidFill>
                <a:latin typeface="+mn-ea"/>
                <a:cs typeface="+mn-ea"/>
              </a:rPr>
              <a:t>讽刺意味</a:t>
            </a:r>
            <a:r>
              <a:rPr lang="zh-CN" altLang="en-US" sz="8000" b="1" dirty="0">
                <a:latin typeface="+mn-ea"/>
                <a:cs typeface="+mn-ea"/>
              </a:rPr>
              <a:t>。</a:t>
            </a:r>
            <a:r>
              <a:rPr lang="zh-CN" altLang="en-US" sz="8000" b="1" dirty="0">
                <a:solidFill>
                  <a:schemeClr val="tx1"/>
                </a:solidFill>
                <a:latin typeface="+mn-ea"/>
                <a:cs typeface="+mn-ea"/>
              </a:rPr>
              <a:t>这也是</a:t>
            </a:r>
            <a:r>
              <a:rPr lang="zh-CN" altLang="en-US" sz="8000" b="1" dirty="0">
                <a:solidFill>
                  <a:schemeClr val="accent5">
                    <a:lumMod val="75000"/>
                  </a:schemeClr>
                </a:solidFill>
                <a:latin typeface="+mn-ea"/>
                <a:cs typeface="+mn-ea"/>
              </a:rPr>
              <a:t>偏离常规的文体突出</a:t>
            </a:r>
            <a:r>
              <a:rPr lang="zh-CN" altLang="en-US" sz="8000" b="1" dirty="0">
                <a:solidFill>
                  <a:schemeClr val="tx1"/>
                </a:solidFill>
                <a:latin typeface="+mn-ea"/>
                <a:cs typeface="+mn-ea"/>
              </a:rPr>
              <a:t>，汉语表达与英语一样。</a:t>
            </a:r>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 </a:t>
            </a:r>
          </a:p>
        </p:txBody>
      </p:sp>
      <p:sp>
        <p:nvSpPr>
          <p:cNvPr id="3" name="内容占位符 2"/>
          <p:cNvSpPr>
            <a:spLocks noGrp="1"/>
          </p:cNvSpPr>
          <p:nvPr>
            <p:ph idx="1"/>
          </p:nvPr>
        </p:nvSpPr>
        <p:spPr>
          <a:xfrm>
            <a:off x="111760" y="147320"/>
            <a:ext cx="12202160" cy="6710680"/>
          </a:xfrm>
        </p:spPr>
        <p:txBody>
          <a:bodyPr>
            <a:noAutofit/>
          </a:bodyPr>
          <a:lstStyle/>
          <a:p>
            <a:pPr marL="0" algn="l">
              <a:buClrTx/>
              <a:buSzTx/>
              <a:buNone/>
            </a:pPr>
            <a:r>
              <a:rPr lang="zh-CN" altLang="en-US" sz="3200" b="1" dirty="0">
                <a:solidFill>
                  <a:schemeClr val="tx1"/>
                </a:solidFill>
                <a:highlight>
                  <a:srgbClr val="FFFF00"/>
                </a:highlight>
                <a:latin typeface="+mn-ea"/>
                <a:cs typeface="+mn-ea"/>
              </a:rPr>
              <a:t>( 五）省略标点符号</a:t>
            </a:r>
          </a:p>
          <a:p>
            <a:pPr marL="0" indent="0">
              <a:buNone/>
            </a:pPr>
            <a:r>
              <a:rPr lang="zh-CN" altLang="en-US" b="1" dirty="0">
                <a:solidFill>
                  <a:schemeClr val="tx1"/>
                </a:solidFill>
              </a:rPr>
              <a:t>标点符号在正常的情况下是</a:t>
            </a:r>
            <a:r>
              <a:rPr lang="zh-CN" altLang="en-US" b="1" dirty="0">
                <a:solidFill>
                  <a:srgbClr val="FF0000"/>
                </a:solidFill>
              </a:rPr>
              <a:t>不可缺少</a:t>
            </a:r>
            <a:r>
              <a:rPr lang="zh-CN" altLang="en-US" b="1" dirty="0">
                <a:solidFill>
                  <a:schemeClr val="tx1"/>
                </a:solidFill>
              </a:rPr>
              <a:t>的，省略标点符号则成为一种字位突出方式。例如：</a:t>
            </a:r>
          </a:p>
          <a:p>
            <a:pPr marL="0" indent="0">
              <a:buNone/>
            </a:pPr>
            <a:endParaRPr lang="zh-CN" altLang="en-US" sz="2000" b="1" dirty="0">
              <a:solidFill>
                <a:schemeClr val="tx1"/>
              </a:solidFill>
            </a:endParaRPr>
          </a:p>
        </p:txBody>
      </p:sp>
      <p:pic>
        <p:nvPicPr>
          <p:cNvPr id="9" name="图片 8">
            <a:extLst>
              <a:ext uri="{FF2B5EF4-FFF2-40B4-BE49-F238E27FC236}">
                <a16:creationId xmlns:a16="http://schemas.microsoft.com/office/drawing/2014/main" id="{D3B4BBC5-40EB-43EE-2A0B-F2AD0ABC33D9}"/>
              </a:ext>
            </a:extLst>
          </p:cNvPr>
          <p:cNvPicPr>
            <a:picLocks noChangeAspect="1"/>
          </p:cNvPicPr>
          <p:nvPr/>
        </p:nvPicPr>
        <p:blipFill rotWithShape="1">
          <a:blip r:embed="rId3"/>
          <a:srcRect t="-1" r="50000" b="209"/>
          <a:stretch/>
        </p:blipFill>
        <p:spPr>
          <a:xfrm>
            <a:off x="111760" y="1511622"/>
            <a:ext cx="5272343" cy="5148756"/>
          </a:xfrm>
          <a:prstGeom prst="rect">
            <a:avLst/>
          </a:prstGeom>
        </p:spPr>
      </p:pic>
      <p:pic>
        <p:nvPicPr>
          <p:cNvPr id="11" name="图片 10">
            <a:extLst>
              <a:ext uri="{FF2B5EF4-FFF2-40B4-BE49-F238E27FC236}">
                <a16:creationId xmlns:a16="http://schemas.microsoft.com/office/drawing/2014/main" id="{38A069B6-B9A6-59D3-5BD4-EE054C1FA76F}"/>
              </a:ext>
            </a:extLst>
          </p:cNvPr>
          <p:cNvPicPr>
            <a:picLocks noChangeAspect="1"/>
          </p:cNvPicPr>
          <p:nvPr/>
        </p:nvPicPr>
        <p:blipFill rotWithShape="1">
          <a:blip r:embed="rId4"/>
          <a:srcRect r="50000" b="731"/>
          <a:stretch/>
        </p:blipFill>
        <p:spPr>
          <a:xfrm>
            <a:off x="5218586" y="1610433"/>
            <a:ext cx="5064034" cy="5148756"/>
          </a:xfrm>
          <a:prstGeom prst="rect">
            <a:avLst/>
          </a:prstGeom>
        </p:spPr>
      </p:pic>
      <p:sp>
        <p:nvSpPr>
          <p:cNvPr id="13" name="文本框 12">
            <a:extLst>
              <a:ext uri="{FF2B5EF4-FFF2-40B4-BE49-F238E27FC236}">
                <a16:creationId xmlns:a16="http://schemas.microsoft.com/office/drawing/2014/main" id="{C0D6330D-EAFC-51D2-0176-30DB5C939A27}"/>
              </a:ext>
            </a:extLst>
          </p:cNvPr>
          <p:cNvSpPr txBox="1"/>
          <p:nvPr/>
        </p:nvSpPr>
        <p:spPr>
          <a:xfrm>
            <a:off x="9576470" y="2002283"/>
            <a:ext cx="2001130" cy="4247317"/>
          </a:xfrm>
          <a:prstGeom prst="rect">
            <a:avLst/>
          </a:prstGeom>
          <a:noFill/>
        </p:spPr>
        <p:txBody>
          <a:bodyPr wrap="square">
            <a:spAutoFit/>
          </a:bodyPr>
          <a:lstStyle/>
          <a:p>
            <a:r>
              <a:rPr lang="zh-CN" altLang="en-US" dirty="0">
                <a:solidFill>
                  <a:srgbClr val="FF0000"/>
                </a:solidFill>
              </a:rPr>
              <a:t>省略所有的标点符号给读者一种期待感</a:t>
            </a:r>
            <a:r>
              <a:rPr lang="zh-CN" altLang="en-US" dirty="0"/>
              <a:t>，感到下面还有更重要的内容，句尾没有“句号”，因此这种“推力”还没有结束，表明“李子”虽然吃完了，但其余味无穷，读者仍然享受着李子的芳香。</a:t>
            </a:r>
            <a:r>
              <a:rPr lang="zh-CN" altLang="en-US" dirty="0">
                <a:solidFill>
                  <a:srgbClr val="FF0000"/>
                </a:solidFill>
              </a:rPr>
              <a:t>汉语译文照原文省略标点符号</a:t>
            </a:r>
            <a:r>
              <a:rPr lang="zh-CN" altLang="en-US" dirty="0"/>
              <a:t>。</a:t>
            </a:r>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flipV="1">
            <a:off x="608330" y="527685"/>
            <a:ext cx="76200" cy="80645"/>
          </a:xfrm>
        </p:spPr>
        <p:txBody>
          <a:bodyPr>
            <a:normAutofit fontScale="90000"/>
          </a:bodyPr>
          <a:lstStyle/>
          <a:p>
            <a:r>
              <a:rPr lang="en-US" altLang="zh-CN"/>
              <a:t> </a:t>
            </a:r>
          </a:p>
        </p:txBody>
      </p:sp>
      <p:sp>
        <p:nvSpPr>
          <p:cNvPr id="3" name="内容占位符 2"/>
          <p:cNvSpPr>
            <a:spLocks noGrp="1"/>
          </p:cNvSpPr>
          <p:nvPr>
            <p:ph idx="1"/>
          </p:nvPr>
        </p:nvSpPr>
        <p:spPr>
          <a:xfrm>
            <a:off x="220345" y="335915"/>
            <a:ext cx="11356975" cy="5913755"/>
          </a:xfrm>
        </p:spPr>
        <p:txBody>
          <a:bodyPr>
            <a:noAutofit/>
          </a:bodyPr>
          <a:lstStyle/>
          <a:p>
            <a:pPr marL="0" indent="0">
              <a:buNone/>
            </a:pPr>
            <a:r>
              <a:rPr lang="zh-CN" altLang="en-US" b="1" dirty="0">
                <a:solidFill>
                  <a:schemeClr val="tx1"/>
                </a:solidFill>
              </a:rPr>
              <a:t>② Just by imagining the clump it seemed to me that I could hear whispers secret surges smell the beating of hot blood under wild unsecret flesh watching against red eyelids the swine untethered in pairs rushing coupled into the sea and he we must just stay awake and see evil done for a little while its not always and it doesnt have to be even that long for a man of courage and i yes sir dont you and he every man is the arbiter of his own virtues whether or not you consider it courageous is of more importance than the act itself…</a:t>
            </a:r>
            <a:r>
              <a:rPr lang="en-US" altLang="zh-CN" b="1" dirty="0">
                <a:solidFill>
                  <a:schemeClr val="tx1"/>
                </a:solidFill>
              </a:rPr>
              <a:t>            </a:t>
            </a:r>
            <a:r>
              <a:rPr lang="zh-CN" altLang="en-US" b="1" dirty="0">
                <a:solidFill>
                  <a:schemeClr val="tx1"/>
                </a:solidFill>
              </a:rPr>
              <a:t>［William Faulkner, </a:t>
            </a:r>
            <a:r>
              <a:rPr lang="zh-CN" altLang="en-US" b="1" i="1" dirty="0">
                <a:solidFill>
                  <a:schemeClr val="tx1"/>
                </a:solidFill>
              </a:rPr>
              <a:t>The Sound and the Fury</a:t>
            </a:r>
            <a:r>
              <a:rPr lang="zh-CN" altLang="en-US" b="1" dirty="0">
                <a:solidFill>
                  <a:schemeClr val="tx1"/>
                </a:solidFill>
              </a:rPr>
              <a:t>］</a:t>
            </a:r>
          </a:p>
          <a:p>
            <a:pPr marL="0" indent="0">
              <a:buNone/>
            </a:pPr>
            <a:r>
              <a:rPr lang="zh-CN" altLang="en-US" b="1" dirty="0">
                <a:solidFill>
                  <a:schemeClr val="tx1"/>
                </a:solidFill>
              </a:rPr>
              <a:t>【译文】</a:t>
            </a:r>
          </a:p>
          <a:p>
            <a:pPr marL="0" indent="0">
              <a:buNone/>
            </a:pPr>
            <a:r>
              <a:rPr lang="zh-CN" altLang="en-US" b="1" dirty="0">
                <a:solidFill>
                  <a:schemeClr val="tx1"/>
                </a:solidFill>
              </a:rPr>
              <a:t>只要想象一下那沉重的脚步声我似乎可以听到窃窃私语声像秘密的汹涌波涛在野性的毫无保密的肉体里散发出来跳动的热血味道隔着红色的眼睑看到解开绳索的生猪一对一对地冲进大海他我们必须醒着一段时间看恶行暴露对于一个勇者来说事情并不总是也不必那么长时间我说是的先生不管你是否认为勇气比行动更为重要你他每一个人都是他本人道德的仲裁者</a:t>
            </a:r>
            <a:r>
              <a:rPr lang="en-US" altLang="zh-CN" b="1" dirty="0">
                <a:solidFill>
                  <a:schemeClr val="tx1"/>
                </a:solidFill>
              </a:rPr>
              <a:t>                  </a:t>
            </a:r>
            <a:r>
              <a:rPr lang="zh-CN" altLang="en-US" b="1" dirty="0">
                <a:solidFill>
                  <a:schemeClr val="tx1"/>
                </a:solidFill>
              </a:rPr>
              <a:t>（威廉·福克纳，《喧哗与骚动》）</a:t>
            </a:r>
          </a:p>
          <a:p>
            <a:pPr marL="0" indent="0">
              <a:buNone/>
            </a:pPr>
            <a:r>
              <a:rPr lang="zh-CN" altLang="en-US" b="1" dirty="0">
                <a:solidFill>
                  <a:schemeClr val="tx1"/>
                </a:solidFill>
              </a:rPr>
              <a:t>这里描述的是昆庭（Quentin）自杀前脑海正处于混乱状态，</a:t>
            </a:r>
            <a:r>
              <a:rPr lang="zh-CN" altLang="en-US" b="1" dirty="0">
                <a:solidFill>
                  <a:srgbClr val="FF0000"/>
                </a:solidFill>
              </a:rPr>
              <a:t>略用标点符号从语符上产生了无次序和非逻辑的意象，汉语译文照原文处理</a:t>
            </a:r>
            <a:r>
              <a:rPr lang="zh-CN" altLang="en-US" b="1" dirty="0">
                <a:solidFill>
                  <a:schemeClr val="tx1"/>
                </a:solidFill>
              </a:rPr>
              <a:t>。</a:t>
            </a:r>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C8B66AE-7DC6-D871-8792-42E7F66009D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E0D0A7B-5652-C544-52DC-B1FF5563C90D}"/>
              </a:ext>
            </a:extLst>
          </p:cNvPr>
          <p:cNvSpPr>
            <a:spLocks noGrp="1"/>
          </p:cNvSpPr>
          <p:nvPr>
            <p:ph idx="1"/>
          </p:nvPr>
        </p:nvSpPr>
        <p:spPr/>
        <p:txBody>
          <a:bodyPr/>
          <a:lstStyle/>
          <a:p>
            <a:r>
              <a:rPr lang="zh-CN" altLang="en-US" dirty="0">
                <a:solidFill>
                  <a:schemeClr val="tx1"/>
                </a:solidFill>
              </a:rPr>
              <a:t>汉语中也有这种略用标点符号的情况。上世纪八十年代一些新生代作家中经常出现这种作品，郑渊洁的童话也曾经有过这样的现象。下面是截图：</a:t>
            </a:r>
          </a:p>
        </p:txBody>
      </p:sp>
      <p:pic>
        <p:nvPicPr>
          <p:cNvPr id="4" name="图片 3">
            <a:extLst>
              <a:ext uri="{FF2B5EF4-FFF2-40B4-BE49-F238E27FC236}">
                <a16:creationId xmlns:a16="http://schemas.microsoft.com/office/drawing/2014/main" id="{C3A2D875-DFAA-922A-5D8C-746F38D5B0FD}"/>
              </a:ext>
            </a:extLst>
          </p:cNvPr>
          <p:cNvPicPr>
            <a:picLocks noChangeAspect="1"/>
          </p:cNvPicPr>
          <p:nvPr/>
        </p:nvPicPr>
        <p:blipFill>
          <a:blip r:embed="rId2"/>
          <a:stretch>
            <a:fillRect/>
          </a:stretch>
        </p:blipFill>
        <p:spPr>
          <a:xfrm>
            <a:off x="608400" y="2329654"/>
            <a:ext cx="3732019" cy="3170814"/>
          </a:xfrm>
          <a:prstGeom prst="rect">
            <a:avLst/>
          </a:prstGeom>
        </p:spPr>
      </p:pic>
      <p:pic>
        <p:nvPicPr>
          <p:cNvPr id="5" name="图片 4">
            <a:extLst>
              <a:ext uri="{FF2B5EF4-FFF2-40B4-BE49-F238E27FC236}">
                <a16:creationId xmlns:a16="http://schemas.microsoft.com/office/drawing/2014/main" id="{FB269FFC-4360-6372-2E7C-8E87A5FBA531}"/>
              </a:ext>
            </a:extLst>
          </p:cNvPr>
          <p:cNvPicPr>
            <a:picLocks noChangeAspect="1"/>
          </p:cNvPicPr>
          <p:nvPr/>
        </p:nvPicPr>
        <p:blipFill>
          <a:blip r:embed="rId3"/>
          <a:stretch>
            <a:fillRect/>
          </a:stretch>
        </p:blipFill>
        <p:spPr>
          <a:xfrm>
            <a:off x="4876241" y="2284593"/>
            <a:ext cx="3998114" cy="3215875"/>
          </a:xfrm>
          <a:prstGeom prst="rect">
            <a:avLst/>
          </a:prstGeom>
        </p:spPr>
      </p:pic>
      <p:sp>
        <p:nvSpPr>
          <p:cNvPr id="7" name="文本框 6">
            <a:extLst>
              <a:ext uri="{FF2B5EF4-FFF2-40B4-BE49-F238E27FC236}">
                <a16:creationId xmlns:a16="http://schemas.microsoft.com/office/drawing/2014/main" id="{118030D7-DF93-C5A9-DF5C-498A4A957446}"/>
              </a:ext>
            </a:extLst>
          </p:cNvPr>
          <p:cNvSpPr txBox="1"/>
          <p:nvPr/>
        </p:nvSpPr>
        <p:spPr>
          <a:xfrm>
            <a:off x="9410177" y="2437732"/>
            <a:ext cx="1450081" cy="2031325"/>
          </a:xfrm>
          <a:prstGeom prst="rect">
            <a:avLst/>
          </a:prstGeom>
          <a:noFill/>
        </p:spPr>
        <p:txBody>
          <a:bodyPr wrap="square">
            <a:spAutoFit/>
          </a:bodyPr>
          <a:lstStyle/>
          <a:p>
            <a:r>
              <a:rPr lang="zh-CN" altLang="en-US" dirty="0"/>
              <a:t>（北村，</a:t>
            </a:r>
            <a:r>
              <a:rPr lang="en-US" altLang="zh-CN" dirty="0"/>
              <a:t>《</a:t>
            </a:r>
            <a:r>
              <a:rPr lang="zh-CN" altLang="en-US" dirty="0"/>
              <a:t>构思</a:t>
            </a:r>
            <a:r>
              <a:rPr lang="en-US" altLang="zh-CN" dirty="0"/>
              <a:t>》</a:t>
            </a:r>
            <a:r>
              <a:rPr lang="zh-CN" altLang="en-US" dirty="0"/>
              <a:t>，原载</a:t>
            </a:r>
            <a:r>
              <a:rPr lang="en-US" altLang="zh-CN" dirty="0"/>
              <a:t>《</a:t>
            </a:r>
            <a:r>
              <a:rPr lang="zh-CN" altLang="en-US" dirty="0"/>
              <a:t>中国</a:t>
            </a:r>
            <a:r>
              <a:rPr lang="en-US" altLang="zh-CN" dirty="0"/>
              <a:t>》</a:t>
            </a:r>
            <a:r>
              <a:rPr lang="zh-CN" altLang="en-US" dirty="0"/>
              <a:t>（文学月刊）</a:t>
            </a:r>
            <a:r>
              <a:rPr lang="en-US" altLang="zh-CN" dirty="0"/>
              <a:t>1986</a:t>
            </a:r>
            <a:r>
              <a:rPr lang="zh-CN" altLang="en-US" dirty="0"/>
              <a:t>年第</a:t>
            </a:r>
            <a:r>
              <a:rPr lang="en-US" altLang="zh-CN" dirty="0"/>
              <a:t>9</a:t>
            </a:r>
            <a:r>
              <a:rPr lang="zh-CN" altLang="en-US" dirty="0"/>
              <a:t>期，第</a:t>
            </a:r>
            <a:r>
              <a:rPr lang="en-US" altLang="zh-CN" dirty="0"/>
              <a:t>4—12</a:t>
            </a:r>
            <a:r>
              <a:rPr lang="zh-CN" altLang="en-US" dirty="0"/>
              <a:t>页）</a:t>
            </a:r>
          </a:p>
        </p:txBody>
      </p:sp>
    </p:spTree>
    <p:extLst>
      <p:ext uri="{BB962C8B-B14F-4D97-AF65-F5344CB8AC3E}">
        <p14:creationId xmlns:p14="http://schemas.microsoft.com/office/powerpoint/2010/main" val="12012424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0EF028A-3379-4E73-D177-0BE95B6ADBAD}"/>
              </a:ext>
            </a:extLst>
          </p:cNvPr>
          <p:cNvSpPr>
            <a:spLocks noGrp="1"/>
          </p:cNvSpPr>
          <p:nvPr>
            <p:ph type="title"/>
          </p:nvPr>
        </p:nvSpPr>
        <p:spPr/>
        <p:txBody>
          <a:bodyPr/>
          <a:lstStyle/>
          <a:p>
            <a:endParaRPr lang="zh-CN" altLang="en-US"/>
          </a:p>
        </p:txBody>
      </p:sp>
      <p:pic>
        <p:nvPicPr>
          <p:cNvPr id="4" name="内容占位符 3">
            <a:extLst>
              <a:ext uri="{FF2B5EF4-FFF2-40B4-BE49-F238E27FC236}">
                <a16:creationId xmlns:a16="http://schemas.microsoft.com/office/drawing/2014/main" id="{6E2837AA-B348-8CB5-3107-5D2F7BEBC4E4}"/>
              </a:ext>
            </a:extLst>
          </p:cNvPr>
          <p:cNvPicPr>
            <a:picLocks noGrp="1" noChangeAspect="1"/>
          </p:cNvPicPr>
          <p:nvPr>
            <p:ph idx="1"/>
          </p:nvPr>
        </p:nvPicPr>
        <p:blipFill>
          <a:blip r:embed="rId2"/>
          <a:stretch>
            <a:fillRect/>
          </a:stretch>
        </p:blipFill>
        <p:spPr>
          <a:xfrm>
            <a:off x="799090" y="1938186"/>
            <a:ext cx="6125483" cy="3787365"/>
          </a:xfrm>
          <a:prstGeom prst="rect">
            <a:avLst/>
          </a:prstGeom>
        </p:spPr>
      </p:pic>
      <p:sp>
        <p:nvSpPr>
          <p:cNvPr id="6" name="文本框 5">
            <a:extLst>
              <a:ext uri="{FF2B5EF4-FFF2-40B4-BE49-F238E27FC236}">
                <a16:creationId xmlns:a16="http://schemas.microsoft.com/office/drawing/2014/main" id="{D5FACFD4-CDF9-C9C1-6A6D-EE58B99F68E3}"/>
              </a:ext>
            </a:extLst>
          </p:cNvPr>
          <p:cNvSpPr txBox="1"/>
          <p:nvPr/>
        </p:nvSpPr>
        <p:spPr>
          <a:xfrm>
            <a:off x="8300363" y="2199378"/>
            <a:ext cx="1969053" cy="1754326"/>
          </a:xfrm>
          <a:prstGeom prst="rect">
            <a:avLst/>
          </a:prstGeom>
          <a:noFill/>
        </p:spPr>
        <p:txBody>
          <a:bodyPr wrap="square">
            <a:spAutoFit/>
          </a:bodyPr>
          <a:lstStyle/>
          <a:p>
            <a:r>
              <a:rPr lang="zh-CN" altLang="en-US" dirty="0"/>
              <a:t>（郑渊洁，</a:t>
            </a:r>
            <a:r>
              <a:rPr lang="en-US" altLang="zh-CN" dirty="0"/>
              <a:t>《</a:t>
            </a:r>
            <a:r>
              <a:rPr lang="zh-CN" altLang="en-US" dirty="0"/>
              <a:t>舒克贝塔历险记（第</a:t>
            </a:r>
            <a:r>
              <a:rPr lang="en-US" altLang="zh-CN" dirty="0"/>
              <a:t>166</a:t>
            </a:r>
            <a:r>
              <a:rPr lang="zh-CN" altLang="en-US" dirty="0"/>
              <a:t>集）</a:t>
            </a:r>
            <a:r>
              <a:rPr lang="en-US" altLang="zh-CN" dirty="0"/>
              <a:t>》</a:t>
            </a:r>
            <a:r>
              <a:rPr lang="zh-CN" altLang="en-US" dirty="0"/>
              <a:t>，原载</a:t>
            </a:r>
            <a:r>
              <a:rPr lang="en-US" altLang="zh-CN" dirty="0"/>
              <a:t>《</a:t>
            </a:r>
            <a:r>
              <a:rPr lang="zh-CN" altLang="en-US" dirty="0"/>
              <a:t>童话大王</a:t>
            </a:r>
            <a:r>
              <a:rPr lang="en-US" altLang="zh-CN" dirty="0"/>
              <a:t>》1993</a:t>
            </a:r>
            <a:r>
              <a:rPr lang="zh-CN" altLang="en-US" dirty="0"/>
              <a:t>年第</a:t>
            </a:r>
            <a:r>
              <a:rPr lang="en-US" altLang="zh-CN" dirty="0"/>
              <a:t>5</a:t>
            </a:r>
            <a:r>
              <a:rPr lang="zh-CN" altLang="en-US" dirty="0"/>
              <a:t>期，第</a:t>
            </a:r>
            <a:r>
              <a:rPr lang="en-US" altLang="zh-CN" dirty="0"/>
              <a:t>45—48</a:t>
            </a:r>
            <a:r>
              <a:rPr lang="zh-CN" altLang="en-US" dirty="0"/>
              <a:t>页。）</a:t>
            </a:r>
          </a:p>
        </p:txBody>
      </p:sp>
    </p:spTree>
    <p:extLst>
      <p:ext uri="{BB962C8B-B14F-4D97-AF65-F5344CB8AC3E}">
        <p14:creationId xmlns:p14="http://schemas.microsoft.com/office/powerpoint/2010/main" val="5563080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09880" y="229870"/>
            <a:ext cx="11267440" cy="795655"/>
          </a:xfrm>
        </p:spPr>
        <p:txBody>
          <a:bodyPr/>
          <a:lstStyle/>
          <a:p>
            <a:r>
              <a:rPr lang="zh-CN" altLang="en-US" dirty="0">
                <a:solidFill>
                  <a:srgbClr val="FF0000"/>
                </a:solidFill>
              </a:rPr>
              <a:t>二、词首大写</a:t>
            </a:r>
          </a:p>
        </p:txBody>
      </p:sp>
      <p:sp>
        <p:nvSpPr>
          <p:cNvPr id="3" name="内容占位符 2"/>
          <p:cNvSpPr>
            <a:spLocks noGrp="1"/>
          </p:cNvSpPr>
          <p:nvPr>
            <p:ph idx="1"/>
          </p:nvPr>
        </p:nvSpPr>
        <p:spPr>
          <a:xfrm>
            <a:off x="190500" y="892810"/>
            <a:ext cx="11774805" cy="5764530"/>
          </a:xfrm>
        </p:spPr>
        <p:txBody>
          <a:bodyPr>
            <a:noAutofit/>
          </a:bodyPr>
          <a:lstStyle/>
          <a:p>
            <a:pPr marL="0" indent="0">
              <a:buNone/>
            </a:pPr>
            <a:r>
              <a:rPr lang="zh-CN" altLang="en-US" sz="2000" b="1" dirty="0">
                <a:solidFill>
                  <a:schemeClr val="tx1"/>
                </a:solidFill>
              </a:rPr>
              <a:t>词首大写除标示</a:t>
            </a:r>
            <a:r>
              <a:rPr lang="zh-CN" altLang="en-US" sz="2000" b="1" dirty="0">
                <a:solidFill>
                  <a:schemeClr val="tx1"/>
                </a:solidFill>
                <a:highlight>
                  <a:srgbClr val="FFFF00"/>
                </a:highlight>
              </a:rPr>
              <a:t>句子的起始</a:t>
            </a:r>
            <a:r>
              <a:rPr lang="zh-CN" altLang="en-US" sz="2000" b="1" dirty="0">
                <a:solidFill>
                  <a:schemeClr val="tx1"/>
                </a:solidFill>
              </a:rPr>
              <a:t>或表示</a:t>
            </a:r>
            <a:r>
              <a:rPr lang="zh-CN" altLang="en-US" sz="2000" b="1" dirty="0">
                <a:solidFill>
                  <a:schemeClr val="tx1"/>
                </a:solidFill>
                <a:highlight>
                  <a:srgbClr val="FFFF00"/>
                </a:highlight>
              </a:rPr>
              <a:t>专用名词</a:t>
            </a:r>
            <a:r>
              <a:rPr lang="zh-CN" altLang="en-US" sz="2000" b="1" dirty="0">
                <a:solidFill>
                  <a:schemeClr val="tx1"/>
                </a:solidFill>
              </a:rPr>
              <a:t>，还可用作</a:t>
            </a:r>
            <a:r>
              <a:rPr lang="zh-CN" altLang="en-US" sz="2000" b="1" dirty="0">
                <a:solidFill>
                  <a:schemeClr val="tx1"/>
                </a:solidFill>
                <a:highlight>
                  <a:srgbClr val="FFFF00"/>
                </a:highlight>
              </a:rPr>
              <a:t>突出方式</a:t>
            </a:r>
            <a:r>
              <a:rPr lang="zh-CN" altLang="en-US" sz="2000" b="1" dirty="0">
                <a:solidFill>
                  <a:schemeClr val="tx1"/>
                </a:solidFill>
              </a:rPr>
              <a:t>，表达</a:t>
            </a:r>
            <a:r>
              <a:rPr lang="zh-CN" altLang="en-US" sz="2000" b="1" dirty="0">
                <a:solidFill>
                  <a:schemeClr val="tx1"/>
                </a:solidFill>
                <a:highlight>
                  <a:srgbClr val="FFFF00"/>
                </a:highlight>
              </a:rPr>
              <a:t>强调或标出语篇中的重要成分</a:t>
            </a:r>
            <a:r>
              <a:rPr lang="zh-CN" altLang="en-US" sz="2000" b="1" dirty="0">
                <a:solidFill>
                  <a:schemeClr val="tx1"/>
                </a:solidFill>
              </a:rPr>
              <a:t>。例如：</a:t>
            </a:r>
          </a:p>
          <a:p>
            <a:pPr marL="0" indent="0">
              <a:buNone/>
            </a:pPr>
            <a:endParaRPr lang="en-US" altLang="zh-CN" sz="2000" b="1" dirty="0">
              <a:solidFill>
                <a:schemeClr val="tx1"/>
              </a:solidFill>
            </a:endParaRPr>
          </a:p>
          <a:p>
            <a:pPr marL="0" indent="0">
              <a:buNone/>
            </a:pPr>
            <a:endParaRPr lang="en-US" altLang="zh-CN" sz="2000" b="1" dirty="0">
              <a:solidFill>
                <a:schemeClr val="tx1"/>
              </a:solidFill>
            </a:endParaRPr>
          </a:p>
          <a:p>
            <a:pPr marL="0" indent="0">
              <a:buNone/>
            </a:pPr>
            <a:endParaRPr lang="en-US" altLang="zh-CN" sz="2000" b="1" dirty="0">
              <a:solidFill>
                <a:schemeClr val="tx1"/>
              </a:solidFill>
            </a:endParaRPr>
          </a:p>
          <a:p>
            <a:pPr marL="0" indent="0">
              <a:buNone/>
            </a:pPr>
            <a:endParaRPr lang="en-US" altLang="zh-CN" sz="2000" b="1" dirty="0">
              <a:solidFill>
                <a:schemeClr val="tx1"/>
              </a:solidFill>
            </a:endParaRPr>
          </a:p>
          <a:p>
            <a:pPr marL="0" indent="0">
              <a:buNone/>
            </a:pPr>
            <a:endParaRPr lang="en-US" altLang="zh-CN" sz="2000" b="1" dirty="0">
              <a:solidFill>
                <a:schemeClr val="tx1"/>
              </a:solidFill>
            </a:endParaRPr>
          </a:p>
          <a:p>
            <a:pPr marL="0" indent="0">
              <a:buNone/>
            </a:pPr>
            <a:endParaRPr lang="en-US" altLang="zh-CN" sz="2000" b="1" dirty="0">
              <a:solidFill>
                <a:schemeClr val="tx1"/>
              </a:solidFill>
            </a:endParaRPr>
          </a:p>
          <a:p>
            <a:pPr marL="0" indent="0">
              <a:buNone/>
            </a:pPr>
            <a:endParaRPr lang="en-US" altLang="zh-CN" sz="2000" b="1" dirty="0">
              <a:solidFill>
                <a:schemeClr val="tx1"/>
              </a:solidFill>
            </a:endParaRPr>
          </a:p>
          <a:p>
            <a:pPr marL="0" indent="0">
              <a:buNone/>
            </a:pPr>
            <a:r>
              <a:rPr lang="zh-CN" altLang="en-US" sz="2000" b="1" dirty="0">
                <a:solidFill>
                  <a:schemeClr val="tx1"/>
                </a:solidFill>
              </a:rPr>
              <a:t>作者用词首大写a Younger Generation Problem以</a:t>
            </a:r>
            <a:r>
              <a:rPr lang="zh-CN" altLang="en-US" sz="2000" b="1" dirty="0">
                <a:solidFill>
                  <a:schemeClr val="tx1"/>
                </a:solidFill>
                <a:highlight>
                  <a:srgbClr val="FFFF00"/>
                </a:highlight>
              </a:rPr>
              <a:t>特别强调</a:t>
            </a:r>
            <a:r>
              <a:rPr lang="zh-CN" altLang="en-US" sz="2000" b="1" dirty="0">
                <a:solidFill>
                  <a:schemeClr val="tx1"/>
                </a:solidFill>
              </a:rPr>
              <a:t>，汉语由于没有大写，译文以黑体表示，当然也可用着重号等形式表示强调。</a:t>
            </a:r>
          </a:p>
        </p:txBody>
      </p:sp>
      <p:pic>
        <p:nvPicPr>
          <p:cNvPr id="5" name="图片 4">
            <a:extLst>
              <a:ext uri="{FF2B5EF4-FFF2-40B4-BE49-F238E27FC236}">
                <a16:creationId xmlns:a16="http://schemas.microsoft.com/office/drawing/2014/main" id="{7977BB66-078B-7570-1807-1743193C05B6}"/>
              </a:ext>
            </a:extLst>
          </p:cNvPr>
          <p:cNvPicPr>
            <a:picLocks noChangeAspect="1"/>
          </p:cNvPicPr>
          <p:nvPr/>
        </p:nvPicPr>
        <p:blipFill rotWithShape="1">
          <a:blip r:embed="rId3"/>
          <a:srcRect t="-1" r="50000" b="-1511"/>
          <a:stretch/>
        </p:blipFill>
        <p:spPr>
          <a:xfrm>
            <a:off x="1350888" y="1688465"/>
            <a:ext cx="7793111" cy="3749895"/>
          </a:xfrm>
          <a:prstGeom prst="rect">
            <a:avLst/>
          </a:prstGeom>
        </p:spPr>
      </p:pic>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flipV="1">
            <a:off x="608330" y="537845"/>
            <a:ext cx="319405" cy="76200"/>
          </a:xfrm>
        </p:spPr>
        <p:txBody>
          <a:bodyPr>
            <a:normAutofit fontScale="90000"/>
          </a:bodyPr>
          <a:lstStyle/>
          <a:p>
            <a:r>
              <a:rPr lang="en-US" altLang="zh-CN"/>
              <a:t> </a:t>
            </a:r>
          </a:p>
        </p:txBody>
      </p:sp>
      <p:sp>
        <p:nvSpPr>
          <p:cNvPr id="3" name="内容占位符 2"/>
          <p:cNvSpPr>
            <a:spLocks noGrp="1"/>
          </p:cNvSpPr>
          <p:nvPr>
            <p:ph idx="1"/>
          </p:nvPr>
        </p:nvSpPr>
        <p:spPr>
          <a:xfrm>
            <a:off x="119380" y="107950"/>
            <a:ext cx="11953240" cy="6641465"/>
          </a:xfrm>
        </p:spPr>
        <p:txBody>
          <a:bodyPr/>
          <a:lstStyle/>
          <a:p>
            <a:pPr marL="0" indent="0">
              <a:buNone/>
            </a:pPr>
            <a:endParaRPr lang="en-US" altLang="zh-CN" sz="2000" b="1" dirty="0"/>
          </a:p>
          <a:p>
            <a:pPr marL="0" indent="0">
              <a:buNone/>
            </a:pPr>
            <a:endParaRPr lang="en-US" altLang="zh-CN" sz="2000" b="1" dirty="0"/>
          </a:p>
          <a:p>
            <a:pPr marL="0" indent="0">
              <a:buNone/>
            </a:pPr>
            <a:endParaRPr lang="en-US" altLang="zh-CN" sz="2000" b="1" dirty="0"/>
          </a:p>
          <a:p>
            <a:pPr marL="0" indent="0">
              <a:buNone/>
            </a:pPr>
            <a:endParaRPr lang="en-US" altLang="zh-CN" sz="2000" b="1" dirty="0"/>
          </a:p>
          <a:p>
            <a:pPr marL="0" indent="0">
              <a:buNone/>
            </a:pPr>
            <a:endParaRPr lang="en-US" altLang="zh-CN" sz="2000" b="1" dirty="0"/>
          </a:p>
          <a:p>
            <a:pPr marL="0" indent="0">
              <a:buNone/>
            </a:pPr>
            <a:endParaRPr lang="en-US" altLang="zh-CN" sz="2000" b="1" dirty="0"/>
          </a:p>
          <a:p>
            <a:pPr marL="0" indent="0">
              <a:buNone/>
            </a:pPr>
            <a:endParaRPr lang="en-US" altLang="zh-CN" sz="2000" b="1" dirty="0"/>
          </a:p>
          <a:p>
            <a:pPr marL="0" indent="0">
              <a:buNone/>
            </a:pPr>
            <a:endParaRPr lang="en-US" altLang="zh-CN" sz="2000" b="1" dirty="0"/>
          </a:p>
          <a:p>
            <a:pPr marL="0" indent="0">
              <a:buNone/>
            </a:pPr>
            <a:r>
              <a:rPr lang="zh-CN" altLang="en-US" sz="2000" b="1" dirty="0">
                <a:solidFill>
                  <a:schemeClr val="tx1"/>
                </a:solidFill>
              </a:rPr>
              <a:t>鬼魂现象本身不是特指事物，所以不能用首词大写，但雪莱给它们赋以</a:t>
            </a:r>
            <a:r>
              <a:rPr lang="zh-CN" altLang="en-US" sz="2000" b="1" dirty="0">
                <a:solidFill>
                  <a:schemeClr val="accent5">
                    <a:lumMod val="75000"/>
                  </a:schemeClr>
                </a:solidFill>
              </a:rPr>
              <a:t>人的特征</a:t>
            </a:r>
            <a:r>
              <a:rPr lang="zh-CN" altLang="en-US" sz="2000" b="1" dirty="0">
                <a:solidFill>
                  <a:schemeClr val="tx1"/>
                </a:solidFill>
              </a:rPr>
              <a:t>，用</a:t>
            </a:r>
            <a:r>
              <a:rPr lang="zh-CN" altLang="en-US" sz="2000" b="1" dirty="0">
                <a:solidFill>
                  <a:schemeClr val="accent5">
                    <a:lumMod val="75000"/>
                  </a:schemeClr>
                </a:solidFill>
              </a:rPr>
              <a:t>词首大写</a:t>
            </a:r>
            <a:r>
              <a:rPr lang="zh-CN" altLang="en-US" sz="2000" b="1" dirty="0">
                <a:solidFill>
                  <a:schemeClr val="tx1"/>
                </a:solidFill>
              </a:rPr>
              <a:t>表示，译文以黑体表示。</a:t>
            </a:r>
          </a:p>
          <a:p>
            <a:pPr marL="0" indent="0">
              <a:buNone/>
            </a:pPr>
            <a:r>
              <a:rPr lang="zh-CN" altLang="en-US" sz="2000" b="1" dirty="0">
                <a:solidFill>
                  <a:schemeClr val="tx1"/>
                </a:solidFill>
              </a:rPr>
              <a:t>词首大写扩大应用范围就成为</a:t>
            </a:r>
            <a:r>
              <a:rPr lang="zh-CN" altLang="en-US" sz="2000" b="1" dirty="0">
                <a:solidFill>
                  <a:schemeClr val="accent5">
                    <a:lumMod val="75000"/>
                  </a:schemeClr>
                </a:solidFill>
              </a:rPr>
              <a:t>失衡突出形式</a:t>
            </a:r>
            <a:r>
              <a:rPr lang="zh-CN" altLang="en-US" sz="2000" b="1" dirty="0"/>
              <a:t>，</a:t>
            </a:r>
            <a:r>
              <a:rPr lang="zh-CN" altLang="en-US" sz="2000" b="1" dirty="0">
                <a:solidFill>
                  <a:schemeClr val="tx1"/>
                </a:solidFill>
              </a:rPr>
              <a:t>而略用词首大写则成为一种</a:t>
            </a:r>
            <a:r>
              <a:rPr lang="zh-CN" altLang="en-US" sz="2000" b="1" dirty="0">
                <a:solidFill>
                  <a:schemeClr val="accent5">
                    <a:lumMod val="75000"/>
                  </a:schemeClr>
                </a:solidFill>
              </a:rPr>
              <a:t>失协字位突出方式</a:t>
            </a:r>
            <a:r>
              <a:rPr lang="zh-CN" altLang="en-US" sz="2000" b="1" dirty="0"/>
              <a:t>。</a:t>
            </a:r>
          </a:p>
        </p:txBody>
      </p:sp>
      <p:pic>
        <p:nvPicPr>
          <p:cNvPr id="5" name="图片 4">
            <a:extLst>
              <a:ext uri="{FF2B5EF4-FFF2-40B4-BE49-F238E27FC236}">
                <a16:creationId xmlns:a16="http://schemas.microsoft.com/office/drawing/2014/main" id="{45E88D9A-1ACC-096E-6D11-3FC984D59E72}"/>
              </a:ext>
            </a:extLst>
          </p:cNvPr>
          <p:cNvPicPr>
            <a:picLocks noChangeAspect="1"/>
          </p:cNvPicPr>
          <p:nvPr/>
        </p:nvPicPr>
        <p:blipFill rotWithShape="1">
          <a:blip r:embed="rId3"/>
          <a:srcRect r="56584" b="-2830"/>
          <a:stretch/>
        </p:blipFill>
        <p:spPr>
          <a:xfrm>
            <a:off x="1983017" y="860826"/>
            <a:ext cx="6753019" cy="3301890"/>
          </a:xfrm>
          <a:prstGeom prst="rect">
            <a:avLst/>
          </a:prstGeom>
        </p:spPr>
      </p:pic>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F0C9602-9F2C-22E1-A71F-04CBA472866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8A016F6-3600-3F4B-860C-5E8123FA158C}"/>
              </a:ext>
            </a:extLst>
          </p:cNvPr>
          <p:cNvSpPr>
            <a:spLocks noGrp="1"/>
          </p:cNvSpPr>
          <p:nvPr>
            <p:ph idx="1"/>
          </p:nvPr>
        </p:nvSpPr>
        <p:spPr/>
        <p:txBody>
          <a:bodyPr/>
          <a:lstStyle/>
          <a:p>
            <a:r>
              <a:rPr lang="zh-CN" altLang="en-US" dirty="0">
                <a:solidFill>
                  <a:srgbClr val="FF0000"/>
                </a:solidFill>
              </a:rPr>
              <a:t>语相学</a:t>
            </a:r>
            <a:r>
              <a:rPr lang="zh-CN" altLang="en-US" dirty="0">
                <a:solidFill>
                  <a:schemeClr val="tx1"/>
                </a:solidFill>
              </a:rPr>
              <a:t>也称</a:t>
            </a:r>
            <a:r>
              <a:rPr lang="zh-CN" altLang="en-US" dirty="0">
                <a:solidFill>
                  <a:srgbClr val="FF0000"/>
                </a:solidFill>
              </a:rPr>
              <a:t>字位学（</a:t>
            </a:r>
            <a:r>
              <a:rPr lang="en-US" altLang="zh-CN" dirty="0">
                <a:solidFill>
                  <a:srgbClr val="FF0000"/>
                </a:solidFill>
              </a:rPr>
              <a:t>graphology</a:t>
            </a:r>
            <a:r>
              <a:rPr lang="zh-CN" altLang="en-US" dirty="0">
                <a:solidFill>
                  <a:srgbClr val="FF0000"/>
                </a:solidFill>
              </a:rPr>
              <a:t>）</a:t>
            </a:r>
            <a:r>
              <a:rPr lang="zh-CN" altLang="en-US" dirty="0">
                <a:solidFill>
                  <a:schemeClr val="tx1"/>
                </a:solidFill>
              </a:rPr>
              <a:t>。</a:t>
            </a:r>
            <a:r>
              <a:rPr lang="zh-CN" altLang="en-US" dirty="0">
                <a:solidFill>
                  <a:srgbClr val="FF0000"/>
                </a:solidFill>
              </a:rPr>
              <a:t>字位（</a:t>
            </a:r>
            <a:r>
              <a:rPr lang="en-US" altLang="zh-CN" dirty="0">
                <a:solidFill>
                  <a:srgbClr val="FF0000"/>
                </a:solidFill>
              </a:rPr>
              <a:t>grapheme</a:t>
            </a:r>
            <a:r>
              <a:rPr lang="zh-CN" altLang="en-US" dirty="0">
                <a:solidFill>
                  <a:srgbClr val="FF0000"/>
                </a:solidFill>
              </a:rPr>
              <a:t>）</a:t>
            </a:r>
            <a:r>
              <a:rPr lang="zh-CN" altLang="en-US" dirty="0">
                <a:solidFill>
                  <a:schemeClr val="tx1"/>
                </a:solidFill>
              </a:rPr>
              <a:t>是语言书写系统中最小的区别单位，包括印刷体和手写体，其字号、字体以及手写体的各种字体属于</a:t>
            </a:r>
            <a:r>
              <a:rPr lang="zh-CN" altLang="en-US" dirty="0">
                <a:solidFill>
                  <a:srgbClr val="FF0000"/>
                </a:solidFill>
              </a:rPr>
              <a:t>字位的变体</a:t>
            </a:r>
            <a:r>
              <a:rPr lang="zh-CN" altLang="en-US" dirty="0">
                <a:solidFill>
                  <a:schemeClr val="tx1"/>
                </a:solidFill>
              </a:rPr>
              <a:t>。字位学还包括语言的视觉中介，即</a:t>
            </a:r>
            <a:r>
              <a:rPr lang="zh-CN" altLang="en-US" dirty="0">
                <a:solidFill>
                  <a:srgbClr val="FF0000"/>
                </a:solidFill>
              </a:rPr>
              <a:t>标点、拼写、排版、字母</a:t>
            </a:r>
            <a:r>
              <a:rPr lang="zh-CN" altLang="en-US" dirty="0">
                <a:solidFill>
                  <a:schemeClr val="tx1"/>
                </a:solidFill>
              </a:rPr>
              <a:t>和</a:t>
            </a:r>
            <a:r>
              <a:rPr lang="zh-CN" altLang="en-US" dirty="0">
                <a:solidFill>
                  <a:srgbClr val="FF0000"/>
                </a:solidFill>
              </a:rPr>
              <a:t>段落结构</a:t>
            </a:r>
            <a:r>
              <a:rPr lang="zh-CN" altLang="en-US" dirty="0">
                <a:solidFill>
                  <a:schemeClr val="tx1"/>
                </a:solidFill>
              </a:rPr>
              <a:t>，以及诗歌中的</a:t>
            </a:r>
            <a:r>
              <a:rPr lang="zh-CN" altLang="en-US" dirty="0">
                <a:solidFill>
                  <a:srgbClr val="FF0000"/>
                </a:solidFill>
              </a:rPr>
              <a:t>长短行（</a:t>
            </a:r>
            <a:r>
              <a:rPr lang="en-US" altLang="zh-CN" dirty="0" err="1">
                <a:solidFill>
                  <a:srgbClr val="FF0000"/>
                </a:solidFill>
              </a:rPr>
              <a:t>graphometric</a:t>
            </a:r>
            <a:r>
              <a:rPr lang="zh-CN" altLang="en-US" dirty="0">
                <a:solidFill>
                  <a:srgbClr val="FF0000"/>
                </a:solidFill>
              </a:rPr>
              <a:t>）</a:t>
            </a:r>
            <a:r>
              <a:rPr lang="zh-CN" altLang="en-US" dirty="0">
                <a:solidFill>
                  <a:schemeClr val="tx1"/>
                </a:solidFill>
              </a:rPr>
              <a:t>，此外，</a:t>
            </a:r>
            <a:r>
              <a:rPr lang="zh-CN" altLang="en-US" dirty="0">
                <a:solidFill>
                  <a:srgbClr val="FF0000"/>
                </a:solidFill>
              </a:rPr>
              <a:t>图画</a:t>
            </a:r>
            <a:r>
              <a:rPr lang="zh-CN" altLang="en-US" dirty="0">
                <a:solidFill>
                  <a:schemeClr val="tx1"/>
                </a:solidFill>
              </a:rPr>
              <a:t>和</a:t>
            </a:r>
            <a:r>
              <a:rPr lang="zh-CN" altLang="en-US" dirty="0">
                <a:solidFill>
                  <a:srgbClr val="FF0000"/>
                </a:solidFill>
              </a:rPr>
              <a:t>图像</a:t>
            </a:r>
            <a:r>
              <a:rPr lang="zh-CN" altLang="en-US" dirty="0">
                <a:solidFill>
                  <a:schemeClr val="tx1"/>
                </a:solidFill>
              </a:rPr>
              <a:t>也属于语相的范畴。语相层文体风格表现为字位变体与字位的失衡、失协突出。以下英文部分分析来自张德禄（</a:t>
            </a:r>
            <a:r>
              <a:rPr lang="en-US" altLang="zh-CN" dirty="0">
                <a:solidFill>
                  <a:schemeClr val="tx1"/>
                </a:solidFill>
              </a:rPr>
              <a:t>2005: 198—214</a:t>
            </a:r>
            <a:r>
              <a:rPr lang="zh-CN" altLang="en-US" dirty="0">
                <a:solidFill>
                  <a:schemeClr val="tx1"/>
                </a:solidFill>
              </a:rPr>
              <a:t>）</a:t>
            </a:r>
            <a:r>
              <a:rPr lang="zh-CN" altLang="en-US" dirty="0"/>
              <a:t>。</a:t>
            </a:r>
          </a:p>
        </p:txBody>
      </p:sp>
    </p:spTree>
    <p:extLst>
      <p:ext uri="{BB962C8B-B14F-4D97-AF65-F5344CB8AC3E}">
        <p14:creationId xmlns:p14="http://schemas.microsoft.com/office/powerpoint/2010/main" val="9690730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flipV="1">
            <a:off x="608330" y="607695"/>
            <a:ext cx="179705" cy="76200"/>
          </a:xfrm>
        </p:spPr>
        <p:txBody>
          <a:bodyPr>
            <a:normAutofit fontScale="90000"/>
          </a:bodyPr>
          <a:lstStyle/>
          <a:p>
            <a:r>
              <a:rPr lang="en-US" altLang="zh-CN"/>
              <a:t> </a:t>
            </a:r>
          </a:p>
        </p:txBody>
      </p:sp>
      <p:sp>
        <p:nvSpPr>
          <p:cNvPr id="3" name="内容占位符 2"/>
          <p:cNvSpPr>
            <a:spLocks noGrp="1"/>
          </p:cNvSpPr>
          <p:nvPr>
            <p:ph idx="1"/>
          </p:nvPr>
        </p:nvSpPr>
        <p:spPr>
          <a:xfrm>
            <a:off x="7385081" y="683895"/>
            <a:ext cx="4078996" cy="6372665"/>
          </a:xfrm>
        </p:spPr>
        <p:txBody>
          <a:bodyPr>
            <a:noAutofit/>
          </a:bodyPr>
          <a:lstStyle/>
          <a:p>
            <a:pPr marL="0" indent="0" algn="l">
              <a:buNone/>
            </a:pPr>
            <a:r>
              <a:rPr lang="zh-CN" altLang="en-US" sz="2000" b="1" dirty="0">
                <a:solidFill>
                  <a:schemeClr val="tx1"/>
                </a:solidFill>
              </a:rPr>
              <a:t>诗歌每行第一词的词首字母大写是一种规则，但桑伯格打破常规，只有两个词首大写，一是the fog，一是it。it按常规方式理解是指cat，因为fog是不会看东西的，但由于it的首字母大写，便把它与fog联系起来</a:t>
            </a:r>
            <a:r>
              <a:rPr lang="zh-CN" altLang="en-US" sz="2000" b="1" dirty="0"/>
              <a:t>，</a:t>
            </a:r>
            <a:r>
              <a:rPr lang="zh-CN" altLang="en-US" sz="2000" b="1" dirty="0">
                <a:solidFill>
                  <a:schemeClr val="accent5">
                    <a:lumMod val="75000"/>
                  </a:schemeClr>
                </a:solidFill>
              </a:rPr>
              <a:t>fog和cat融为一体</a:t>
            </a:r>
            <a:r>
              <a:rPr lang="zh-CN" altLang="en-US" sz="2000" b="1" dirty="0"/>
              <a:t>，</a:t>
            </a:r>
            <a:r>
              <a:rPr lang="zh-CN" altLang="en-US" sz="2000" b="1" dirty="0">
                <a:solidFill>
                  <a:schemeClr val="accent5">
                    <a:lumMod val="75000"/>
                  </a:schemeClr>
                </a:solidFill>
              </a:rPr>
              <a:t>雾随猫而动cat是fog的喻体</a:t>
            </a:r>
            <a:r>
              <a:rPr lang="zh-CN" altLang="en-US" sz="2000" b="1" dirty="0">
                <a:solidFill>
                  <a:schemeClr val="tx1"/>
                </a:solidFill>
              </a:rPr>
              <a:t>，这样，雾景</a:t>
            </a:r>
            <a:r>
              <a:rPr lang="zh-CN" altLang="en-US" sz="2000" b="1" dirty="0">
                <a:solidFill>
                  <a:schemeClr val="accent5">
                    <a:lumMod val="75000"/>
                  </a:schemeClr>
                </a:solidFill>
              </a:rPr>
              <a:t>充满了生机与活力</a:t>
            </a:r>
            <a:r>
              <a:rPr lang="zh-CN" altLang="en-US" sz="2000" b="1" dirty="0">
                <a:solidFill>
                  <a:schemeClr val="tx1"/>
                </a:solidFill>
              </a:rPr>
              <a:t>。由于汉语没有大写，只能用黑体，并加大字号表示。</a:t>
            </a:r>
          </a:p>
        </p:txBody>
      </p:sp>
      <p:pic>
        <p:nvPicPr>
          <p:cNvPr id="5" name="图片 4">
            <a:extLst>
              <a:ext uri="{FF2B5EF4-FFF2-40B4-BE49-F238E27FC236}">
                <a16:creationId xmlns:a16="http://schemas.microsoft.com/office/drawing/2014/main" id="{D0CD0C31-1BA2-D4DA-C546-0E9F0607FA6B}"/>
              </a:ext>
            </a:extLst>
          </p:cNvPr>
          <p:cNvPicPr>
            <a:picLocks noChangeAspect="1"/>
          </p:cNvPicPr>
          <p:nvPr/>
        </p:nvPicPr>
        <p:blipFill rotWithShape="1">
          <a:blip r:embed="rId3"/>
          <a:srcRect r="50000" b="-1587"/>
          <a:stretch/>
        </p:blipFill>
        <p:spPr>
          <a:xfrm>
            <a:off x="1054548" y="607695"/>
            <a:ext cx="5219641" cy="6079214"/>
          </a:xfrm>
          <a:prstGeom prst="rect">
            <a:avLst/>
          </a:prstGeom>
        </p:spPr>
      </p:pic>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19475" y="110560"/>
            <a:ext cx="10969200" cy="705600"/>
          </a:xfrm>
        </p:spPr>
        <p:txBody>
          <a:bodyPr/>
          <a:lstStyle/>
          <a:p>
            <a:r>
              <a:rPr lang="zh-CN" altLang="en-US" dirty="0">
                <a:solidFill>
                  <a:srgbClr val="FF0000"/>
                </a:solidFill>
              </a:rPr>
              <a:t>三、误拼词</a:t>
            </a:r>
          </a:p>
        </p:txBody>
      </p:sp>
      <p:sp>
        <p:nvSpPr>
          <p:cNvPr id="3" name="内容占位符 2"/>
          <p:cNvSpPr>
            <a:spLocks noGrp="1"/>
          </p:cNvSpPr>
          <p:nvPr>
            <p:ph idx="1"/>
          </p:nvPr>
        </p:nvSpPr>
        <p:spPr>
          <a:xfrm>
            <a:off x="191136" y="726439"/>
            <a:ext cx="5703228" cy="1368843"/>
          </a:xfrm>
        </p:spPr>
        <p:txBody>
          <a:bodyPr>
            <a:noAutofit/>
          </a:bodyPr>
          <a:lstStyle/>
          <a:p>
            <a:pPr marL="0" indent="0">
              <a:buNone/>
            </a:pPr>
            <a:r>
              <a:rPr lang="en-US" altLang="zh-CN" b="1" dirty="0" err="1">
                <a:solidFill>
                  <a:schemeClr val="tx1"/>
                </a:solidFill>
                <a:latin typeface="+mn-ea"/>
                <a:cs typeface="+mn-ea"/>
              </a:rPr>
              <a:t>在前面一章语音层次文体对比中，我们分析了音位变体，也称</a:t>
            </a:r>
            <a:r>
              <a:rPr lang="en-US" altLang="zh-CN" b="1" dirty="0" err="1">
                <a:solidFill>
                  <a:schemeClr val="accent5">
                    <a:lumMod val="75000"/>
                  </a:schemeClr>
                </a:solidFill>
                <a:latin typeface="+mn-ea"/>
                <a:cs typeface="+mn-ea"/>
              </a:rPr>
              <a:t>视觉方言</a:t>
            </a:r>
            <a:r>
              <a:rPr lang="en-US" altLang="zh-CN" b="1" dirty="0" err="1">
                <a:latin typeface="+mn-ea"/>
                <a:cs typeface="+mn-ea"/>
              </a:rPr>
              <a:t>，</a:t>
            </a:r>
            <a:r>
              <a:rPr lang="en-US" altLang="zh-CN" b="1" dirty="0" err="1">
                <a:solidFill>
                  <a:schemeClr val="tx1"/>
                </a:solidFill>
                <a:latin typeface="+mn-ea"/>
                <a:cs typeface="+mn-ea"/>
              </a:rPr>
              <a:t>写成文字，则成为</a:t>
            </a:r>
            <a:r>
              <a:rPr lang="en-US" altLang="zh-CN" b="1" dirty="0" err="1">
                <a:solidFill>
                  <a:schemeClr val="accent5">
                    <a:lumMod val="75000"/>
                  </a:schemeClr>
                </a:solidFill>
                <a:latin typeface="+mn-ea"/>
                <a:cs typeface="+mn-ea"/>
              </a:rPr>
              <a:t>字位层次的误拼现象</a:t>
            </a:r>
            <a:r>
              <a:rPr lang="en-US" altLang="zh-CN" b="1" dirty="0" err="1">
                <a:solidFill>
                  <a:schemeClr val="tx1"/>
                </a:solidFill>
                <a:latin typeface="+mn-ea"/>
                <a:cs typeface="+mn-ea"/>
              </a:rPr>
              <a:t>，是一种</a:t>
            </a:r>
            <a:r>
              <a:rPr lang="en-US" altLang="zh-CN" b="1" dirty="0" err="1">
                <a:solidFill>
                  <a:schemeClr val="accent5">
                    <a:lumMod val="75000"/>
                  </a:schemeClr>
                </a:solidFill>
                <a:latin typeface="+mn-ea"/>
                <a:cs typeface="+mn-ea"/>
              </a:rPr>
              <a:t>字位失协突出形式</a:t>
            </a:r>
            <a:r>
              <a:rPr lang="en-US" altLang="zh-CN" b="1" dirty="0">
                <a:latin typeface="+mn-ea"/>
                <a:cs typeface="+mn-ea"/>
              </a:rPr>
              <a:t>。：</a:t>
            </a:r>
          </a:p>
          <a:p>
            <a:pPr marL="0" indent="0">
              <a:buNone/>
            </a:pPr>
            <a:endParaRPr lang="en-US" altLang="zh-CN" b="1" dirty="0">
              <a:solidFill>
                <a:schemeClr val="tx1"/>
              </a:solidFill>
              <a:latin typeface="+mn-ea"/>
              <a:cs typeface="+mn-ea"/>
            </a:endParaRPr>
          </a:p>
          <a:p>
            <a:pPr marL="0" indent="0">
              <a:buNone/>
            </a:pPr>
            <a:endParaRPr lang="en-US" altLang="zh-CN" b="1" dirty="0">
              <a:solidFill>
                <a:schemeClr val="tx1"/>
              </a:solidFill>
              <a:latin typeface="+mn-ea"/>
              <a:cs typeface="+mn-ea"/>
            </a:endParaRPr>
          </a:p>
          <a:p>
            <a:pPr marL="0" indent="0">
              <a:buNone/>
            </a:pPr>
            <a:endParaRPr lang="en-US" altLang="zh-CN" b="1" dirty="0">
              <a:solidFill>
                <a:schemeClr val="tx1"/>
              </a:solidFill>
              <a:latin typeface="+mn-ea"/>
              <a:cs typeface="+mn-ea"/>
            </a:endParaRPr>
          </a:p>
          <a:p>
            <a:pPr marL="0" indent="0">
              <a:buNone/>
            </a:pPr>
            <a:endParaRPr lang="en-US" altLang="zh-CN" b="1" dirty="0">
              <a:solidFill>
                <a:schemeClr val="tx1"/>
              </a:solidFill>
              <a:latin typeface="+mn-ea"/>
              <a:cs typeface="+mn-ea"/>
            </a:endParaRPr>
          </a:p>
          <a:p>
            <a:pPr marL="0" indent="0">
              <a:buNone/>
            </a:pPr>
            <a:endParaRPr lang="en-US" altLang="zh-CN" b="1" dirty="0">
              <a:solidFill>
                <a:schemeClr val="tx1"/>
              </a:solidFill>
              <a:latin typeface="+mn-ea"/>
              <a:cs typeface="+mn-ea"/>
            </a:endParaRPr>
          </a:p>
          <a:p>
            <a:pPr marL="0" indent="0">
              <a:buNone/>
            </a:pPr>
            <a:endParaRPr lang="en-US" altLang="zh-CN" b="1" dirty="0">
              <a:solidFill>
                <a:schemeClr val="tx1"/>
              </a:solidFill>
              <a:latin typeface="+mn-ea"/>
              <a:cs typeface="+mn-ea"/>
            </a:endParaRPr>
          </a:p>
          <a:p>
            <a:pPr marL="0" indent="0">
              <a:buNone/>
            </a:pPr>
            <a:endParaRPr lang="en-US" altLang="zh-CN" b="1" dirty="0">
              <a:solidFill>
                <a:schemeClr val="tx1"/>
              </a:solidFill>
              <a:latin typeface="+mn-ea"/>
              <a:cs typeface="+mn-ea"/>
            </a:endParaRPr>
          </a:p>
          <a:p>
            <a:pPr marL="0" indent="0">
              <a:buNone/>
            </a:pPr>
            <a:endParaRPr lang="en-US" altLang="zh-CN" b="1" dirty="0">
              <a:solidFill>
                <a:schemeClr val="tx1"/>
              </a:solidFill>
              <a:latin typeface="+mn-ea"/>
              <a:cs typeface="+mn-ea"/>
            </a:endParaRPr>
          </a:p>
        </p:txBody>
      </p:sp>
      <p:pic>
        <p:nvPicPr>
          <p:cNvPr id="5" name="图片 4">
            <a:extLst>
              <a:ext uri="{FF2B5EF4-FFF2-40B4-BE49-F238E27FC236}">
                <a16:creationId xmlns:a16="http://schemas.microsoft.com/office/drawing/2014/main" id="{05FBB5AB-1095-73E9-1223-8B148279F47E}"/>
              </a:ext>
            </a:extLst>
          </p:cNvPr>
          <p:cNvPicPr>
            <a:picLocks noChangeAspect="1"/>
          </p:cNvPicPr>
          <p:nvPr/>
        </p:nvPicPr>
        <p:blipFill rotWithShape="1">
          <a:blip r:embed="rId3"/>
          <a:srcRect t="1" r="50000" b="-292"/>
          <a:stretch/>
        </p:blipFill>
        <p:spPr>
          <a:xfrm>
            <a:off x="449640" y="2095282"/>
            <a:ext cx="5444724" cy="3923738"/>
          </a:xfrm>
          <a:prstGeom prst="rect">
            <a:avLst/>
          </a:prstGeom>
        </p:spPr>
      </p:pic>
      <p:sp>
        <p:nvSpPr>
          <p:cNvPr id="7" name="文本框 6">
            <a:extLst>
              <a:ext uri="{FF2B5EF4-FFF2-40B4-BE49-F238E27FC236}">
                <a16:creationId xmlns:a16="http://schemas.microsoft.com/office/drawing/2014/main" id="{27425D74-51F8-AF28-EDC0-8567B27CFB06}"/>
              </a:ext>
            </a:extLst>
          </p:cNvPr>
          <p:cNvSpPr txBox="1"/>
          <p:nvPr/>
        </p:nvSpPr>
        <p:spPr>
          <a:xfrm>
            <a:off x="7709096" y="816159"/>
            <a:ext cx="2250830" cy="5315401"/>
          </a:xfrm>
          <a:prstGeom prst="rect">
            <a:avLst/>
          </a:prstGeom>
          <a:noFill/>
        </p:spPr>
        <p:txBody>
          <a:bodyPr wrap="square">
            <a:spAutoFit/>
          </a:bodyPr>
          <a:lstStyle/>
          <a:p>
            <a:r>
              <a:rPr lang="zh-CN" altLang="en-US" dirty="0">
                <a:solidFill>
                  <a:srgbClr val="FF0000"/>
                </a:solidFill>
              </a:rPr>
              <a:t>误拼词方言用来描述约瑟夫是个佣人，没有文化，不会讲标准英语，而只会讲被认为是下等人的方言</a:t>
            </a:r>
            <a:r>
              <a:rPr lang="zh-CN" altLang="en-US" dirty="0"/>
              <a:t>。但在汉语中，很难用方言表示出来，如果要表现出乡土气息倒是可以的，但一定要传达没有文化、下等人的意思，由于译文语言文化环境与原文有差别，是不可能译出来的，那种以方言译方言并不完全能传达原文风格，甚至有地域黑的嫌疑。当然，译文作适当解释是可以的。</a:t>
            </a:r>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flipH="1" flipV="1">
            <a:off x="607695" y="568325"/>
            <a:ext cx="76200" cy="76200"/>
          </a:xfrm>
        </p:spPr>
        <p:txBody>
          <a:bodyPr>
            <a:normAutofit fontScale="90000"/>
          </a:bodyPr>
          <a:lstStyle/>
          <a:p>
            <a:r>
              <a:rPr lang="en-US" altLang="zh-CN"/>
              <a:t> </a:t>
            </a:r>
          </a:p>
        </p:txBody>
      </p:sp>
      <p:sp>
        <p:nvSpPr>
          <p:cNvPr id="3" name="内容占位符 2"/>
          <p:cNvSpPr>
            <a:spLocks noGrp="1"/>
          </p:cNvSpPr>
          <p:nvPr>
            <p:ph idx="1"/>
          </p:nvPr>
        </p:nvSpPr>
        <p:spPr>
          <a:xfrm>
            <a:off x="1182321" y="5861563"/>
            <a:ext cx="9621666" cy="759655"/>
          </a:xfrm>
        </p:spPr>
        <p:txBody>
          <a:bodyPr>
            <a:normAutofit/>
          </a:bodyPr>
          <a:lstStyle/>
          <a:p>
            <a:pPr marL="0" indent="0">
              <a:buNone/>
            </a:pPr>
            <a:r>
              <a:rPr lang="zh-CN" altLang="en-US" sz="2000" b="1" dirty="0">
                <a:solidFill>
                  <a:schemeClr val="tx1"/>
                </a:solidFill>
              </a:rPr>
              <a:t>这也是美国文学中</a:t>
            </a:r>
            <a:r>
              <a:rPr lang="zh-CN" altLang="en-US" sz="2000" b="1" dirty="0">
                <a:solidFill>
                  <a:srgbClr val="FF0000"/>
                </a:solidFill>
              </a:rPr>
              <a:t>误拼词</a:t>
            </a:r>
            <a:r>
              <a:rPr lang="zh-CN" altLang="en-US" sz="2000" b="1" dirty="0">
                <a:solidFill>
                  <a:schemeClr val="accent5">
                    <a:lumMod val="75000"/>
                  </a:schemeClr>
                </a:solidFill>
              </a:rPr>
              <a:t>刻画黑人文化素质低</a:t>
            </a:r>
            <a:r>
              <a:rPr lang="zh-CN" altLang="en-US" sz="2000" b="1" dirty="0"/>
              <a:t>，</a:t>
            </a:r>
            <a:r>
              <a:rPr lang="zh-CN" altLang="en-US" sz="2000" b="1" dirty="0">
                <a:solidFill>
                  <a:schemeClr val="accent5">
                    <a:lumMod val="75000"/>
                  </a:schemeClr>
                </a:solidFill>
              </a:rPr>
              <a:t>语言不标准的黑人英语特点</a:t>
            </a:r>
            <a:r>
              <a:rPr lang="zh-CN" altLang="en-US" sz="2000" b="1" dirty="0"/>
              <a:t>。</a:t>
            </a:r>
          </a:p>
        </p:txBody>
      </p:sp>
      <p:pic>
        <p:nvPicPr>
          <p:cNvPr id="5" name="图片 4">
            <a:extLst>
              <a:ext uri="{FF2B5EF4-FFF2-40B4-BE49-F238E27FC236}">
                <a16:creationId xmlns:a16="http://schemas.microsoft.com/office/drawing/2014/main" id="{F64CFBF2-FF0D-8046-7EAA-33E90CD37137}"/>
              </a:ext>
            </a:extLst>
          </p:cNvPr>
          <p:cNvPicPr>
            <a:picLocks noChangeAspect="1"/>
          </p:cNvPicPr>
          <p:nvPr/>
        </p:nvPicPr>
        <p:blipFill rotWithShape="1">
          <a:blip r:embed="rId3"/>
          <a:srcRect r="48553" b="916"/>
          <a:stretch/>
        </p:blipFill>
        <p:spPr>
          <a:xfrm>
            <a:off x="2447250" y="857894"/>
            <a:ext cx="7231321" cy="5003669"/>
          </a:xfrm>
          <a:prstGeom prst="rect">
            <a:avLst/>
          </a:prstGeom>
        </p:spPr>
      </p:pic>
    </p:spTree>
    <p:custDataLst>
      <p:tags r:id="rId1"/>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90570" y="120720"/>
            <a:ext cx="10969200" cy="705600"/>
          </a:xfrm>
        </p:spPr>
        <p:txBody>
          <a:bodyPr/>
          <a:lstStyle/>
          <a:p>
            <a:r>
              <a:rPr lang="zh-CN" altLang="en-US" dirty="0">
                <a:solidFill>
                  <a:srgbClr val="FF0000"/>
                </a:solidFill>
              </a:rPr>
              <a:t>四、斜体</a:t>
            </a:r>
          </a:p>
        </p:txBody>
      </p:sp>
      <p:sp>
        <p:nvSpPr>
          <p:cNvPr id="3" name="内容占位符 2"/>
          <p:cNvSpPr>
            <a:spLocks noGrp="1"/>
          </p:cNvSpPr>
          <p:nvPr>
            <p:ph idx="1"/>
          </p:nvPr>
        </p:nvSpPr>
        <p:spPr>
          <a:xfrm>
            <a:off x="295725" y="826320"/>
            <a:ext cx="10864045" cy="932142"/>
          </a:xfrm>
        </p:spPr>
        <p:txBody>
          <a:bodyPr>
            <a:noAutofit/>
          </a:bodyPr>
          <a:lstStyle/>
          <a:p>
            <a:pPr marL="0" indent="0">
              <a:buNone/>
            </a:pPr>
            <a:r>
              <a:rPr lang="zh-CN" altLang="en-US" b="1" dirty="0">
                <a:solidFill>
                  <a:schemeClr val="tx1"/>
                </a:solidFill>
              </a:rPr>
              <a:t>斜体一般用来表示</a:t>
            </a:r>
            <a:r>
              <a:rPr lang="zh-CN" altLang="en-US" b="1" dirty="0">
                <a:solidFill>
                  <a:schemeClr val="accent5">
                    <a:lumMod val="75000"/>
                  </a:schemeClr>
                </a:solidFill>
              </a:rPr>
              <a:t>引用的词</a:t>
            </a:r>
            <a:r>
              <a:rPr lang="zh-CN" altLang="en-US" b="1" dirty="0"/>
              <a:t>或</a:t>
            </a:r>
            <a:r>
              <a:rPr lang="zh-CN" altLang="en-US" b="1" dirty="0">
                <a:solidFill>
                  <a:schemeClr val="accent5">
                    <a:lumMod val="75000"/>
                  </a:schemeClr>
                </a:solidFill>
              </a:rPr>
              <a:t>简短的话语、标题、外来词、书名、报刊名称</a:t>
            </a:r>
            <a:r>
              <a:rPr lang="zh-CN" altLang="en-US" b="1" dirty="0">
                <a:solidFill>
                  <a:schemeClr val="tx1"/>
                </a:solidFill>
              </a:rPr>
              <a:t>等，在书写中用底线来表示，其高频率出现形成某种</a:t>
            </a:r>
            <a:r>
              <a:rPr lang="zh-CN" altLang="en-US" b="1" dirty="0">
                <a:solidFill>
                  <a:schemeClr val="accent5">
                    <a:lumMod val="75000"/>
                  </a:schemeClr>
                </a:solidFill>
              </a:rPr>
              <a:t>文体风格</a:t>
            </a:r>
            <a:r>
              <a:rPr lang="zh-CN" altLang="en-US" b="1" dirty="0">
                <a:solidFill>
                  <a:schemeClr val="tx1"/>
                </a:solidFill>
              </a:rPr>
              <a:t>，如</a:t>
            </a:r>
            <a:r>
              <a:rPr lang="zh-CN" altLang="en-US" b="1" dirty="0">
                <a:solidFill>
                  <a:schemeClr val="accent5">
                    <a:lumMod val="75000"/>
                  </a:schemeClr>
                </a:solidFill>
              </a:rPr>
              <a:t>正式性</a:t>
            </a:r>
            <a:r>
              <a:rPr lang="zh-CN" altLang="en-US" b="1" dirty="0">
                <a:solidFill>
                  <a:schemeClr val="tx1"/>
                </a:solidFill>
              </a:rPr>
              <a:t>，整个语篇都由斜体组成通常出现在</a:t>
            </a:r>
            <a:r>
              <a:rPr lang="zh-CN" altLang="en-US" b="1" dirty="0">
                <a:solidFill>
                  <a:schemeClr val="accent5">
                    <a:lumMod val="75000"/>
                  </a:schemeClr>
                </a:solidFill>
              </a:rPr>
              <a:t>前言、后记、编者按语</a:t>
            </a:r>
            <a:r>
              <a:rPr lang="zh-CN" altLang="en-US" b="1" dirty="0">
                <a:solidFill>
                  <a:schemeClr val="tx1"/>
                </a:solidFill>
              </a:rPr>
              <a:t>等</a:t>
            </a:r>
          </a:p>
        </p:txBody>
      </p:sp>
      <p:pic>
        <p:nvPicPr>
          <p:cNvPr id="5" name="图片 4">
            <a:extLst>
              <a:ext uri="{FF2B5EF4-FFF2-40B4-BE49-F238E27FC236}">
                <a16:creationId xmlns:a16="http://schemas.microsoft.com/office/drawing/2014/main" id="{82B3864D-68A0-FD78-3141-F42A347000D1}"/>
              </a:ext>
            </a:extLst>
          </p:cNvPr>
          <p:cNvPicPr>
            <a:picLocks noChangeAspect="1"/>
          </p:cNvPicPr>
          <p:nvPr/>
        </p:nvPicPr>
        <p:blipFill rotWithShape="1">
          <a:blip r:embed="rId3"/>
          <a:srcRect r="47902" b="-4143"/>
          <a:stretch/>
        </p:blipFill>
        <p:spPr>
          <a:xfrm>
            <a:off x="551170" y="2222364"/>
            <a:ext cx="6384202" cy="4975132"/>
          </a:xfrm>
          <a:prstGeom prst="rect">
            <a:avLst/>
          </a:prstGeom>
        </p:spPr>
      </p:pic>
      <p:sp>
        <p:nvSpPr>
          <p:cNvPr id="7" name="文本框 6">
            <a:extLst>
              <a:ext uri="{FF2B5EF4-FFF2-40B4-BE49-F238E27FC236}">
                <a16:creationId xmlns:a16="http://schemas.microsoft.com/office/drawing/2014/main" id="{068AC67B-565E-2934-658A-909B535C7F01}"/>
              </a:ext>
            </a:extLst>
          </p:cNvPr>
          <p:cNvSpPr txBox="1"/>
          <p:nvPr/>
        </p:nvSpPr>
        <p:spPr>
          <a:xfrm>
            <a:off x="7789985" y="2222364"/>
            <a:ext cx="1705708" cy="4524315"/>
          </a:xfrm>
          <a:prstGeom prst="rect">
            <a:avLst/>
          </a:prstGeom>
          <a:noFill/>
        </p:spPr>
        <p:txBody>
          <a:bodyPr wrap="square">
            <a:spAutoFit/>
          </a:bodyPr>
          <a:lstStyle/>
          <a:p>
            <a:r>
              <a:rPr lang="zh-CN" altLang="en-US" dirty="0"/>
              <a:t>黑体印刷的小标题</a:t>
            </a:r>
            <a:r>
              <a:rPr lang="en-US" altLang="zh-CN" dirty="0"/>
              <a:t>We know Columbus</a:t>
            </a:r>
            <a:r>
              <a:rPr lang="zh-CN" altLang="en-US" dirty="0"/>
              <a:t>下加上了由</a:t>
            </a:r>
            <a:r>
              <a:rPr lang="zh-CN" altLang="en-US" dirty="0">
                <a:solidFill>
                  <a:srgbClr val="FF0000"/>
                </a:solidFill>
              </a:rPr>
              <a:t>斜体</a:t>
            </a:r>
            <a:r>
              <a:rPr lang="zh-CN" altLang="en-US" dirty="0"/>
              <a:t>印刷的一个小段来总结整个信件的主题，</a:t>
            </a:r>
            <a:r>
              <a:rPr lang="zh-CN" altLang="en-US" dirty="0">
                <a:solidFill>
                  <a:srgbClr val="FF0000"/>
                </a:solidFill>
              </a:rPr>
              <a:t>以引起读者的特别关注</a:t>
            </a:r>
            <a:r>
              <a:rPr lang="zh-CN" altLang="en-US" dirty="0"/>
              <a:t>。</a:t>
            </a:r>
            <a:r>
              <a:rPr lang="zh-CN" altLang="en-US" dirty="0">
                <a:solidFill>
                  <a:srgbClr val="FF0000"/>
                </a:solidFill>
              </a:rPr>
              <a:t>汉语译文用仿宋体。</a:t>
            </a:r>
            <a:r>
              <a:rPr lang="zh-CN" altLang="en-US" dirty="0"/>
              <a:t>斜体在汉语中是一种美术体，并非表示英语斜体的那种突出。</a:t>
            </a:r>
            <a:r>
              <a:rPr lang="zh-CN" altLang="en-US" dirty="0">
                <a:solidFill>
                  <a:srgbClr val="FF0000"/>
                </a:solidFill>
              </a:rPr>
              <a:t>汉语中很少用斜体</a:t>
            </a:r>
            <a:r>
              <a:rPr lang="zh-CN" altLang="en-US" dirty="0"/>
              <a:t>。</a:t>
            </a:r>
          </a:p>
        </p:txBody>
      </p:sp>
    </p:spTree>
    <p:custDataLst>
      <p:tags r:id="rId1"/>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flipH="1">
            <a:off x="548005" y="608330"/>
            <a:ext cx="76200" cy="76200"/>
          </a:xfrm>
        </p:spPr>
        <p:txBody>
          <a:bodyPr>
            <a:normAutofit fontScale="90000"/>
          </a:bodyPr>
          <a:lstStyle/>
          <a:p>
            <a:r>
              <a:rPr lang="en-US" altLang="zh-CN"/>
              <a:t> </a:t>
            </a:r>
          </a:p>
        </p:txBody>
      </p:sp>
      <p:sp>
        <p:nvSpPr>
          <p:cNvPr id="3" name="内容占位符 2"/>
          <p:cNvSpPr>
            <a:spLocks noGrp="1"/>
          </p:cNvSpPr>
          <p:nvPr>
            <p:ph idx="1"/>
          </p:nvPr>
        </p:nvSpPr>
        <p:spPr>
          <a:xfrm>
            <a:off x="0" y="76200"/>
            <a:ext cx="12103735" cy="6781800"/>
          </a:xfrm>
        </p:spPr>
        <p:txBody>
          <a:bodyPr/>
          <a:lstStyle/>
          <a:p>
            <a:pPr marL="0" algn="l">
              <a:lnSpc>
                <a:spcPct val="100000"/>
              </a:lnSpc>
              <a:buClrTx/>
              <a:buSzTx/>
              <a:buFontTx/>
              <a:buNone/>
            </a:pPr>
            <a:r>
              <a:rPr lang="zh-CN" altLang="en-US" sz="3600" b="1" spc="300" dirty="0">
                <a:solidFill>
                  <a:srgbClr val="FF0000"/>
                </a:solidFill>
                <a:latin typeface="+mj-lt"/>
                <a:ea typeface="+mj-ea"/>
                <a:cs typeface="+mj-cs"/>
              </a:rPr>
              <a:t>五、大写</a:t>
            </a:r>
          </a:p>
          <a:p>
            <a:pPr marL="0" indent="0">
              <a:buNone/>
            </a:pPr>
            <a:r>
              <a:rPr lang="zh-CN" altLang="en-US" b="1" dirty="0">
                <a:solidFill>
                  <a:schemeClr val="tx1"/>
                </a:solidFill>
              </a:rPr>
              <a:t>除词首字母大写外，有的整个字，词组或更大的单位也可大写用于强调某些</a:t>
            </a:r>
            <a:r>
              <a:rPr lang="zh-CN" altLang="en-US" b="1" dirty="0">
                <a:solidFill>
                  <a:schemeClr val="accent5">
                    <a:lumMod val="75000"/>
                  </a:schemeClr>
                </a:solidFill>
              </a:rPr>
              <a:t>重要信息</a:t>
            </a:r>
            <a:r>
              <a:rPr lang="zh-CN" altLang="en-US" b="1" dirty="0">
                <a:solidFill>
                  <a:schemeClr val="tx1"/>
                </a:solidFill>
              </a:rPr>
              <a:t>，如</a:t>
            </a:r>
            <a:r>
              <a:rPr lang="zh-CN" altLang="en-US" b="1" dirty="0">
                <a:solidFill>
                  <a:schemeClr val="accent5">
                    <a:lumMod val="75000"/>
                  </a:schemeClr>
                </a:solidFill>
              </a:rPr>
              <a:t>商店、办公室、街道名称，文章和杂志的标题</a:t>
            </a:r>
            <a:r>
              <a:rPr lang="zh-CN" altLang="en-US" b="1" dirty="0">
                <a:solidFill>
                  <a:schemeClr val="tx1"/>
                </a:solidFill>
              </a:rPr>
              <a:t>。大写也用来标示</a:t>
            </a:r>
            <a:r>
              <a:rPr lang="zh-CN" altLang="en-US" b="1" dirty="0">
                <a:solidFill>
                  <a:schemeClr val="accent5">
                    <a:lumMod val="75000"/>
                  </a:schemeClr>
                </a:solidFill>
              </a:rPr>
              <a:t>缩略词和混合词</a:t>
            </a:r>
            <a:r>
              <a:rPr lang="zh-CN" altLang="en-US" b="1" dirty="0">
                <a:solidFill>
                  <a:schemeClr val="tx1"/>
                </a:solidFill>
              </a:rPr>
              <a:t>，如：</a:t>
            </a:r>
            <a:r>
              <a:rPr lang="zh-CN" altLang="en-US" b="1" dirty="0">
                <a:solidFill>
                  <a:schemeClr val="accent5">
                    <a:lumMod val="75000"/>
                  </a:schemeClr>
                </a:solidFill>
              </a:rPr>
              <a:t>NATO、ASEAN、C.C.P</a:t>
            </a:r>
            <a:r>
              <a:rPr lang="zh-CN" altLang="en-US" b="1" dirty="0">
                <a:solidFill>
                  <a:schemeClr val="tx1"/>
                </a:solidFill>
              </a:rPr>
              <a:t>，以区别于一般的词。</a:t>
            </a:r>
          </a:p>
          <a:p>
            <a:pPr marL="0" indent="0">
              <a:buNone/>
            </a:pPr>
            <a:endParaRPr lang="en-US" altLang="zh-CN" b="1" dirty="0"/>
          </a:p>
          <a:p>
            <a:pPr marL="0" indent="0">
              <a:buNone/>
            </a:pPr>
            <a:endParaRPr lang="en-US" altLang="zh-CN" b="1" dirty="0">
              <a:highlight>
                <a:srgbClr val="FFFF00"/>
              </a:highlight>
            </a:endParaRPr>
          </a:p>
          <a:p>
            <a:pPr marL="0" indent="0">
              <a:buNone/>
            </a:pPr>
            <a:endParaRPr lang="en-US" altLang="zh-CN" b="1" dirty="0">
              <a:highlight>
                <a:srgbClr val="FFFF00"/>
              </a:highlight>
            </a:endParaRPr>
          </a:p>
          <a:p>
            <a:pPr marL="0" indent="0">
              <a:buNone/>
            </a:pPr>
            <a:endParaRPr lang="en-US" altLang="zh-CN" b="1" dirty="0">
              <a:highlight>
                <a:srgbClr val="FFFF00"/>
              </a:highlight>
            </a:endParaRPr>
          </a:p>
          <a:p>
            <a:pPr marL="0" indent="0">
              <a:buNone/>
            </a:pPr>
            <a:endParaRPr lang="en-US" altLang="zh-CN" b="1" dirty="0">
              <a:highlight>
                <a:srgbClr val="FFFF00"/>
              </a:highlight>
            </a:endParaRPr>
          </a:p>
          <a:p>
            <a:pPr marL="0" indent="0">
              <a:buNone/>
            </a:pPr>
            <a:endParaRPr lang="en-US" altLang="zh-CN" b="1" dirty="0">
              <a:highlight>
                <a:srgbClr val="FFFF00"/>
              </a:highlight>
            </a:endParaRPr>
          </a:p>
          <a:p>
            <a:pPr marL="0" indent="0">
              <a:buNone/>
            </a:pPr>
            <a:endParaRPr lang="en-US" altLang="zh-CN" b="1" dirty="0">
              <a:highlight>
                <a:srgbClr val="FFFF00"/>
              </a:highlight>
            </a:endParaRPr>
          </a:p>
          <a:p>
            <a:pPr marL="0" indent="0">
              <a:buNone/>
            </a:pPr>
            <a:endParaRPr lang="en-US" altLang="zh-CN" b="1" dirty="0">
              <a:highlight>
                <a:srgbClr val="FFFF00"/>
              </a:highlight>
            </a:endParaRPr>
          </a:p>
          <a:p>
            <a:pPr marL="0" indent="0">
              <a:buNone/>
            </a:pPr>
            <a:r>
              <a:rPr lang="zh-CN" altLang="en-US" b="1" dirty="0">
                <a:solidFill>
                  <a:schemeClr val="tx1"/>
                </a:solidFill>
                <a:highlight>
                  <a:srgbClr val="FFFF00"/>
                </a:highlight>
              </a:rPr>
              <a:t>大写表示直接引用一张纸上的信息，强调程度比引号要高得多，同时也用来模拟纸上的实际字位符号。汉语译文用黑体表示。当然也可加大字号或仿宋体等表示，以有别于一般采用的宋体或楷体。</a:t>
            </a:r>
          </a:p>
        </p:txBody>
      </p:sp>
      <p:pic>
        <p:nvPicPr>
          <p:cNvPr id="5" name="图片 4">
            <a:extLst>
              <a:ext uri="{FF2B5EF4-FFF2-40B4-BE49-F238E27FC236}">
                <a16:creationId xmlns:a16="http://schemas.microsoft.com/office/drawing/2014/main" id="{0239386B-0C23-AF97-31F5-0334F2297C55}"/>
              </a:ext>
            </a:extLst>
          </p:cNvPr>
          <p:cNvPicPr>
            <a:picLocks noChangeAspect="1"/>
          </p:cNvPicPr>
          <p:nvPr/>
        </p:nvPicPr>
        <p:blipFill rotWithShape="1">
          <a:blip r:embed="rId3"/>
          <a:srcRect r="50000" b="916"/>
          <a:stretch/>
        </p:blipFill>
        <p:spPr>
          <a:xfrm>
            <a:off x="2020327" y="1602056"/>
            <a:ext cx="5877969" cy="4184926"/>
          </a:xfrm>
          <a:prstGeom prst="rect">
            <a:avLst/>
          </a:prstGeom>
        </p:spPr>
      </p:pic>
    </p:spTree>
    <p:custDataLst>
      <p:tags r:id="rId1"/>
    </p:custData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0" y="70"/>
            <a:ext cx="10969200" cy="705600"/>
          </a:xfrm>
        </p:spPr>
        <p:txBody>
          <a:bodyPr/>
          <a:lstStyle/>
          <a:p>
            <a:r>
              <a:rPr lang="zh-CN" altLang="en-US" dirty="0">
                <a:solidFill>
                  <a:srgbClr val="FF0000"/>
                </a:solidFill>
              </a:rPr>
              <a:t>六、加粗</a:t>
            </a:r>
          </a:p>
        </p:txBody>
      </p:sp>
      <p:sp>
        <p:nvSpPr>
          <p:cNvPr id="3" name="内容占位符 2"/>
          <p:cNvSpPr>
            <a:spLocks noGrp="1"/>
          </p:cNvSpPr>
          <p:nvPr>
            <p:ph idx="1"/>
          </p:nvPr>
        </p:nvSpPr>
        <p:spPr>
          <a:xfrm>
            <a:off x="307975" y="704850"/>
            <a:ext cx="11075642" cy="1231856"/>
          </a:xfrm>
        </p:spPr>
        <p:txBody>
          <a:bodyPr>
            <a:noAutofit/>
          </a:bodyPr>
          <a:lstStyle/>
          <a:p>
            <a:pPr marL="0" indent="0">
              <a:buNone/>
            </a:pPr>
            <a:r>
              <a:rPr lang="zh-CN" altLang="en-US" sz="2000" b="1" dirty="0">
                <a:solidFill>
                  <a:schemeClr val="tx1"/>
                </a:solidFill>
              </a:rPr>
              <a:t>加粗字(</a:t>
            </a:r>
            <a:r>
              <a:rPr lang="zh-CN" altLang="en-US" sz="20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bold type</a:t>
            </a:r>
            <a:r>
              <a:rPr lang="zh-CN" altLang="en-US" sz="2000" b="1" dirty="0">
                <a:solidFill>
                  <a:schemeClr val="tx1"/>
                </a:solidFill>
              </a:rPr>
              <a:t>)有</a:t>
            </a:r>
            <a:r>
              <a:rPr lang="zh-CN" altLang="en-US" sz="2000" b="1" dirty="0">
                <a:solidFill>
                  <a:schemeClr val="tx1"/>
                </a:solidFill>
                <a:highlight>
                  <a:srgbClr val="FFFF00"/>
                </a:highlight>
              </a:rPr>
              <a:t>特别的突出性</a:t>
            </a:r>
            <a:r>
              <a:rPr lang="zh-CN" altLang="en-US" sz="2000" b="1" dirty="0">
                <a:solidFill>
                  <a:schemeClr val="tx1"/>
                </a:solidFill>
              </a:rPr>
              <a:t>，与周围的字符不协调，有“</a:t>
            </a:r>
            <a:r>
              <a:rPr lang="zh-CN" altLang="en-US" sz="2000" b="1" dirty="0">
                <a:solidFill>
                  <a:schemeClr val="tx1"/>
                </a:solidFill>
                <a:highlight>
                  <a:srgbClr val="FFFF00"/>
                </a:highlight>
              </a:rPr>
              <a:t>鹤立鸡群</a:t>
            </a:r>
            <a:r>
              <a:rPr lang="zh-CN" altLang="en-US" sz="2000" b="1" dirty="0">
                <a:solidFill>
                  <a:schemeClr val="tx1"/>
                </a:solidFill>
              </a:rPr>
              <a:t>”的效应，从而影响整体布局和美学效应，一般不用于强调。加粗字多用于</a:t>
            </a:r>
            <a:r>
              <a:rPr lang="zh-CN" altLang="en-US" sz="2000" b="1" dirty="0">
                <a:solidFill>
                  <a:schemeClr val="tx1"/>
                </a:solidFill>
                <a:highlight>
                  <a:srgbClr val="FFFF00"/>
                </a:highlight>
              </a:rPr>
              <a:t>副标题和小标题</a:t>
            </a:r>
            <a:r>
              <a:rPr lang="zh-CN" altLang="en-US" sz="2000" b="1" dirty="0">
                <a:solidFill>
                  <a:schemeClr val="tx1"/>
                </a:solidFill>
              </a:rPr>
              <a:t>，或用于简略总结全文的</a:t>
            </a:r>
            <a:r>
              <a:rPr lang="zh-CN" altLang="en-US" sz="2000" b="1" dirty="0">
                <a:solidFill>
                  <a:schemeClr val="tx1"/>
                </a:solidFill>
                <a:highlight>
                  <a:srgbClr val="FFFF00"/>
                </a:highlight>
              </a:rPr>
              <a:t>主题思想的内容提要</a:t>
            </a:r>
            <a:r>
              <a:rPr lang="zh-CN" altLang="en-US" sz="2000" b="1" dirty="0">
                <a:solidFill>
                  <a:schemeClr val="tx1"/>
                </a:solidFill>
              </a:rPr>
              <a:t>。</a:t>
            </a:r>
            <a:endParaRPr lang="zh-CN" altLang="en-US" sz="2000" b="1" dirty="0"/>
          </a:p>
        </p:txBody>
      </p:sp>
      <p:pic>
        <p:nvPicPr>
          <p:cNvPr id="4" name="图片 3">
            <a:extLst>
              <a:ext uri="{FF2B5EF4-FFF2-40B4-BE49-F238E27FC236}">
                <a16:creationId xmlns:a16="http://schemas.microsoft.com/office/drawing/2014/main" id="{BF5979F4-C650-70CA-641A-2699835E0DF0}"/>
              </a:ext>
            </a:extLst>
          </p:cNvPr>
          <p:cNvPicPr>
            <a:picLocks noChangeAspect="1"/>
          </p:cNvPicPr>
          <p:nvPr/>
        </p:nvPicPr>
        <p:blipFill rotWithShape="1">
          <a:blip r:embed="rId3"/>
          <a:srcRect r="50000" b="504"/>
          <a:stretch/>
        </p:blipFill>
        <p:spPr>
          <a:xfrm>
            <a:off x="403562" y="1936706"/>
            <a:ext cx="4406977" cy="4827045"/>
          </a:xfrm>
          <a:prstGeom prst="rect">
            <a:avLst/>
          </a:prstGeom>
        </p:spPr>
      </p:pic>
      <p:pic>
        <p:nvPicPr>
          <p:cNvPr id="5" name="图片 4">
            <a:extLst>
              <a:ext uri="{FF2B5EF4-FFF2-40B4-BE49-F238E27FC236}">
                <a16:creationId xmlns:a16="http://schemas.microsoft.com/office/drawing/2014/main" id="{A9698CA4-DEC1-591A-EFD0-95B3935E76A9}"/>
              </a:ext>
            </a:extLst>
          </p:cNvPr>
          <p:cNvPicPr>
            <a:picLocks noChangeAspect="1"/>
          </p:cNvPicPr>
          <p:nvPr/>
        </p:nvPicPr>
        <p:blipFill rotWithShape="1">
          <a:blip r:embed="rId4"/>
          <a:srcRect r="50000" b="-1057"/>
          <a:stretch/>
        </p:blipFill>
        <p:spPr>
          <a:xfrm>
            <a:off x="4906126" y="2114505"/>
            <a:ext cx="4873714" cy="4743425"/>
          </a:xfrm>
          <a:prstGeom prst="rect">
            <a:avLst/>
          </a:prstGeom>
        </p:spPr>
      </p:pic>
      <p:sp>
        <p:nvSpPr>
          <p:cNvPr id="7" name="文本框 6">
            <a:extLst>
              <a:ext uri="{FF2B5EF4-FFF2-40B4-BE49-F238E27FC236}">
                <a16:creationId xmlns:a16="http://schemas.microsoft.com/office/drawing/2014/main" id="{97368F2A-72C1-9AEF-0ADF-B6E9107790BA}"/>
              </a:ext>
            </a:extLst>
          </p:cNvPr>
          <p:cNvSpPr txBox="1"/>
          <p:nvPr/>
        </p:nvSpPr>
        <p:spPr>
          <a:xfrm>
            <a:off x="9904489" y="2114505"/>
            <a:ext cx="1479128" cy="5818388"/>
          </a:xfrm>
          <a:prstGeom prst="rect">
            <a:avLst/>
          </a:prstGeom>
          <a:noFill/>
        </p:spPr>
        <p:txBody>
          <a:bodyPr wrap="square">
            <a:spAutoFit/>
          </a:bodyPr>
          <a:lstStyle/>
          <a:p>
            <a:pPr marL="228600" marR="0" lvl="0" indent="-228600" algn="l" defTabSz="914400" rtl="0" eaLnBrk="1" fontAlgn="auto" latinLnBrk="0" hangingPunct="1">
              <a:lnSpc>
                <a:spcPct val="130000"/>
              </a:lnSpc>
              <a:spcBef>
                <a:spcPts val="0"/>
              </a:spcBef>
              <a:spcAft>
                <a:spcPts val="1000"/>
              </a:spcAft>
              <a:buClrTx/>
              <a:buSzTx/>
              <a:buFont typeface="Arial" panose="020B0604020202020204" pitchFamily="34" charset="0"/>
              <a:buChar char="●"/>
              <a:tabLst/>
              <a:defRPr/>
            </a:pPr>
            <a:r>
              <a:rPr kumimoji="0" lang="zh-CN" altLang="en-US" b="1" i="0" u="none" strike="noStrike" kern="1200" cap="none" spc="150" normalizeH="0" baseline="0" noProof="0" dirty="0">
                <a:ln>
                  <a:noFill/>
                </a:ln>
                <a:solidFill>
                  <a:srgbClr val="F18870">
                    <a:lumMod val="75000"/>
                  </a:srgbClr>
                </a:solidFill>
                <a:effectLst/>
                <a:highlight>
                  <a:srgbClr val="FFFF00"/>
                </a:highlight>
                <a:uLnTx/>
                <a:uFillTx/>
                <a:latin typeface="Arial"/>
                <a:ea typeface="微软雅黑"/>
                <a:cs typeface="+mn-cs"/>
                <a:sym typeface="+mn-ea"/>
              </a:rPr>
              <a:t>加粗被插在文章的第三段中，以画龙点睛的形式点出了挣外快是否道德的问题。汉语也可用加粗形式，但是用黑体并加大字号更能体现这种风格。</a:t>
            </a:r>
            <a:endParaRPr kumimoji="0" lang="zh-CN" altLang="en-US" b="1" i="0" u="none" strike="noStrike" kern="1200" cap="none" spc="150" normalizeH="0" baseline="0" noProof="0" dirty="0">
              <a:ln>
                <a:noFill/>
              </a:ln>
              <a:solidFill>
                <a:srgbClr val="F18870">
                  <a:lumMod val="75000"/>
                </a:srgbClr>
              </a:solidFill>
              <a:effectLst/>
              <a:highlight>
                <a:srgbClr val="FFFF00"/>
              </a:highlight>
              <a:uLnTx/>
              <a:uFillTx/>
              <a:latin typeface="Arial"/>
              <a:ea typeface="微软雅黑"/>
              <a:cs typeface="+mn-cs"/>
            </a:endParaRPr>
          </a:p>
        </p:txBody>
      </p:sp>
    </p:spTree>
    <p:custDataLst>
      <p:tags r:id="rId1"/>
    </p:custData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3985" y="160725"/>
            <a:ext cx="11263910" cy="705600"/>
          </a:xfrm>
        </p:spPr>
        <p:txBody>
          <a:bodyPr/>
          <a:lstStyle/>
          <a:p>
            <a:r>
              <a:rPr lang="zh-CN" altLang="en-US" dirty="0">
                <a:solidFill>
                  <a:srgbClr val="FF0000"/>
                </a:solidFill>
              </a:rPr>
              <a:t>七、空间布局 </a:t>
            </a:r>
          </a:p>
        </p:txBody>
      </p:sp>
      <p:sp>
        <p:nvSpPr>
          <p:cNvPr id="3" name="内容占位符 2"/>
          <p:cNvSpPr>
            <a:spLocks noGrp="1"/>
          </p:cNvSpPr>
          <p:nvPr>
            <p:ph idx="1"/>
          </p:nvPr>
        </p:nvSpPr>
        <p:spPr>
          <a:xfrm>
            <a:off x="133986" y="866140"/>
            <a:ext cx="11263910" cy="1174695"/>
          </a:xfrm>
        </p:spPr>
        <p:txBody>
          <a:bodyPr>
            <a:normAutofit fontScale="85000" lnSpcReduction="10000"/>
          </a:bodyPr>
          <a:lstStyle/>
          <a:p>
            <a:pPr marL="0" indent="0">
              <a:buNone/>
            </a:pPr>
            <a:r>
              <a:rPr lang="zh-CN" altLang="en-US" sz="2000" b="1" dirty="0">
                <a:solidFill>
                  <a:schemeClr val="tx1"/>
                </a:solidFill>
              </a:rPr>
              <a:t>空间的典型功能表示</a:t>
            </a:r>
            <a:r>
              <a:rPr lang="zh-CN" altLang="en-US" sz="2000" b="1" dirty="0">
                <a:solidFill>
                  <a:schemeClr val="accent5">
                    <a:lumMod val="75000"/>
                  </a:schemeClr>
                </a:solidFill>
                <a:highlight>
                  <a:srgbClr val="FFFF00"/>
                </a:highlight>
              </a:rPr>
              <a:t>不同层次的字位符号</a:t>
            </a:r>
            <a:r>
              <a:rPr lang="zh-CN" altLang="en-US" sz="2000" b="1" dirty="0">
                <a:solidFill>
                  <a:schemeClr val="tx1"/>
                </a:solidFill>
              </a:rPr>
              <a:t>，词中</a:t>
            </a:r>
            <a:r>
              <a:rPr lang="zh-CN" altLang="en-US" sz="2000" b="1" dirty="0">
                <a:solidFill>
                  <a:schemeClr val="accent5">
                    <a:lumMod val="75000"/>
                  </a:schemeClr>
                </a:solidFill>
              </a:rPr>
              <a:t>字母之间的空间比词与词之间的空间小</a:t>
            </a:r>
            <a:r>
              <a:rPr lang="zh-CN" altLang="en-US" sz="2000" b="1" dirty="0"/>
              <a:t>，</a:t>
            </a:r>
            <a:r>
              <a:rPr lang="zh-CN" altLang="en-US" sz="2000" b="1" dirty="0">
                <a:solidFill>
                  <a:schemeClr val="accent5">
                    <a:lumMod val="75000"/>
                  </a:schemeClr>
                </a:solidFill>
              </a:rPr>
              <a:t>词与词之间的空间比句子与句子之间的空间小</a:t>
            </a:r>
            <a:r>
              <a:rPr lang="zh-CN" altLang="en-US" sz="2000" b="1" dirty="0">
                <a:solidFill>
                  <a:schemeClr val="tx1"/>
                </a:solidFill>
              </a:rPr>
              <a:t>，</a:t>
            </a:r>
            <a:r>
              <a:rPr lang="zh-CN" altLang="en-US" sz="2000" b="1" dirty="0">
                <a:solidFill>
                  <a:schemeClr val="accent5">
                    <a:lumMod val="75000"/>
                  </a:schemeClr>
                </a:solidFill>
              </a:rPr>
              <a:t>句子之间的空间比段落之间的空间要小</a:t>
            </a:r>
            <a:r>
              <a:rPr lang="zh-CN" altLang="en-US" sz="2000" b="1" dirty="0">
                <a:solidFill>
                  <a:schemeClr val="tx1"/>
                </a:solidFill>
              </a:rPr>
              <a:t>。空间还可以从形式上表达口头语言无法表达的意义。例如：</a:t>
            </a:r>
          </a:p>
          <a:p>
            <a:pPr marL="0" indent="0">
              <a:buNone/>
            </a:pPr>
            <a:endParaRPr lang="en-US" altLang="zh-CN" sz="2000" b="1" dirty="0"/>
          </a:p>
          <a:p>
            <a:pPr marL="0" indent="0" algn="l">
              <a:buNone/>
            </a:pPr>
            <a:endParaRPr lang="en-US" altLang="zh-CN" sz="2000" b="1" dirty="0"/>
          </a:p>
          <a:p>
            <a:pPr marL="0" indent="0" algn="l">
              <a:buNone/>
            </a:pPr>
            <a:endParaRPr lang="en-US" altLang="zh-CN" sz="2000" b="1" dirty="0"/>
          </a:p>
          <a:p>
            <a:pPr marL="0" indent="0" algn="l">
              <a:buNone/>
            </a:pPr>
            <a:endParaRPr lang="en-US" altLang="zh-CN" sz="2000" b="1" dirty="0"/>
          </a:p>
          <a:p>
            <a:pPr marL="0" indent="0" algn="l">
              <a:buNone/>
            </a:pPr>
            <a:endParaRPr lang="en-US" altLang="zh-CN" sz="2000" b="1" dirty="0"/>
          </a:p>
        </p:txBody>
      </p:sp>
      <p:pic>
        <p:nvPicPr>
          <p:cNvPr id="5" name="图片 4">
            <a:extLst>
              <a:ext uri="{FF2B5EF4-FFF2-40B4-BE49-F238E27FC236}">
                <a16:creationId xmlns:a16="http://schemas.microsoft.com/office/drawing/2014/main" id="{F154C314-A4A5-72DB-F933-C390F9147130}"/>
              </a:ext>
            </a:extLst>
          </p:cNvPr>
          <p:cNvPicPr>
            <a:picLocks noChangeAspect="1"/>
          </p:cNvPicPr>
          <p:nvPr/>
        </p:nvPicPr>
        <p:blipFill rotWithShape="1">
          <a:blip r:embed="rId3"/>
          <a:srcRect t="-1" r="50000" b="-2909"/>
          <a:stretch/>
        </p:blipFill>
        <p:spPr>
          <a:xfrm>
            <a:off x="310796" y="2218019"/>
            <a:ext cx="5136097" cy="2910572"/>
          </a:xfrm>
          <a:prstGeom prst="rect">
            <a:avLst/>
          </a:prstGeom>
        </p:spPr>
      </p:pic>
      <p:pic>
        <p:nvPicPr>
          <p:cNvPr id="7" name="图片 6">
            <a:extLst>
              <a:ext uri="{FF2B5EF4-FFF2-40B4-BE49-F238E27FC236}">
                <a16:creationId xmlns:a16="http://schemas.microsoft.com/office/drawing/2014/main" id="{F13D68E9-3C77-DF7C-0351-758B0F8EC945}"/>
              </a:ext>
            </a:extLst>
          </p:cNvPr>
          <p:cNvPicPr>
            <a:picLocks noChangeAspect="1"/>
          </p:cNvPicPr>
          <p:nvPr/>
        </p:nvPicPr>
        <p:blipFill rotWithShape="1">
          <a:blip r:embed="rId4"/>
          <a:srcRect t="-1" r="50000" b="-919"/>
          <a:stretch/>
        </p:blipFill>
        <p:spPr>
          <a:xfrm>
            <a:off x="6096000" y="2218019"/>
            <a:ext cx="4836728" cy="2910571"/>
          </a:xfrm>
          <a:prstGeom prst="rect">
            <a:avLst/>
          </a:prstGeom>
        </p:spPr>
      </p:pic>
      <p:sp>
        <p:nvSpPr>
          <p:cNvPr id="11" name="文本框 10">
            <a:extLst>
              <a:ext uri="{FF2B5EF4-FFF2-40B4-BE49-F238E27FC236}">
                <a16:creationId xmlns:a16="http://schemas.microsoft.com/office/drawing/2014/main" id="{6B9EA39F-2EEC-0639-21B7-BE405EE099A7}"/>
              </a:ext>
            </a:extLst>
          </p:cNvPr>
          <p:cNvSpPr txBox="1"/>
          <p:nvPr/>
        </p:nvSpPr>
        <p:spPr>
          <a:xfrm>
            <a:off x="310795" y="4974264"/>
            <a:ext cx="11263909" cy="1981248"/>
          </a:xfrm>
          <a:prstGeom prst="rect">
            <a:avLst/>
          </a:prstGeom>
          <a:noFill/>
        </p:spPr>
        <p:txBody>
          <a:bodyPr wrap="square">
            <a:spAutoFit/>
          </a:bodyPr>
          <a:lstStyle/>
          <a:p>
            <a:pPr marL="0" marR="0" lvl="0" indent="0" algn="l" defTabSz="914400" rtl="0" eaLnBrk="1" fontAlgn="auto" latinLnBrk="0" hangingPunct="1">
              <a:lnSpc>
                <a:spcPct val="130000"/>
              </a:lnSpc>
              <a:spcBef>
                <a:spcPts val="0"/>
              </a:spcBef>
              <a:spcAft>
                <a:spcPts val="1000"/>
              </a:spcAft>
              <a:buClrTx/>
              <a:buSzTx/>
              <a:buFont typeface="Arial" panose="020B0604020202020204" pitchFamily="34" charset="0"/>
              <a:buNone/>
              <a:tabLst/>
              <a:defRPr/>
            </a:pPr>
            <a:r>
              <a:rPr kumimoji="0" lang="zh-CN" altLang="en-US" sz="1600" b="1" i="0" u="none" strike="noStrike" kern="1200" cap="none" spc="150" normalizeH="0" baseline="0" noProof="0" dirty="0">
                <a:ln>
                  <a:noFill/>
                </a:ln>
                <a:solidFill>
                  <a:srgbClr val="000000"/>
                </a:solidFill>
                <a:effectLst/>
                <a:uLnTx/>
                <a:uFillTx/>
                <a:latin typeface="Arial"/>
                <a:ea typeface="微软雅黑"/>
                <a:cs typeface="+mn-cs"/>
              </a:rPr>
              <a:t>这首诗She loves me和She loves me not 交替和重复出现，每一行的末尾减少一个词，直到最后无词可减为止，这一模式表示，如果行数是奇数，则其答案是she loves me；如果是偶数，则其答案是she loves me not。叙事者越来越不知道如何表达自己，越来越讲不出话来，这反映了他的失望与失意的心情。从</a:t>
            </a:r>
            <a:r>
              <a:rPr lang="zh-CN" altLang="en-US" sz="1600" b="1" spc="150" dirty="0">
                <a:solidFill>
                  <a:srgbClr val="000000"/>
                </a:solidFill>
                <a:highlight>
                  <a:srgbClr val="FFFF00"/>
                </a:highlight>
                <a:latin typeface="Arial"/>
                <a:ea typeface="微软雅黑"/>
              </a:rPr>
              <a:t>视觉布局</a:t>
            </a:r>
            <a:r>
              <a:rPr kumimoji="0" lang="zh-CN" altLang="en-US" sz="1600" b="1" i="0" u="none" strike="noStrike" kern="1200" cap="none" spc="150" normalizeH="0" baseline="0" noProof="0" dirty="0">
                <a:ln>
                  <a:noFill/>
                </a:ln>
                <a:solidFill>
                  <a:srgbClr val="000000"/>
                </a:solidFill>
                <a:effectLst/>
                <a:uLnTx/>
                <a:uFillTx/>
                <a:latin typeface="Arial"/>
                <a:ea typeface="微软雅黑"/>
                <a:cs typeface="+mn-cs"/>
              </a:rPr>
              <a:t>上讲，前两行中she loves与me 共现，到中间则只有she与loves共现，me已经从字面上消失，到最后，则只剩下she自己，</a:t>
            </a:r>
            <a:r>
              <a:rPr kumimoji="0" lang="zh-CN" altLang="en-US" sz="1600" b="1" i="0" u="none" strike="noStrike" kern="1200" cap="none" spc="150" normalizeH="0" baseline="0" noProof="0" dirty="0">
                <a:ln>
                  <a:noFill/>
                </a:ln>
                <a:solidFill>
                  <a:srgbClr val="000000"/>
                </a:solidFill>
                <a:effectLst/>
                <a:highlight>
                  <a:srgbClr val="FFFF00"/>
                </a:highlight>
                <a:uLnTx/>
                <a:uFillTx/>
                <a:latin typeface="Arial"/>
                <a:ea typeface="微软雅黑"/>
                <a:cs typeface="+mn-cs"/>
              </a:rPr>
              <a:t>说明叙事者所倾慕的人最后不再爱他，而是只爱她自己</a:t>
            </a:r>
            <a:r>
              <a:rPr kumimoji="0" lang="zh-CN" altLang="en-US" sz="1600" b="1" i="0" u="none" strike="noStrike" kern="1200" cap="none" spc="150" normalizeH="0" baseline="0" noProof="0" dirty="0">
                <a:ln>
                  <a:noFill/>
                </a:ln>
                <a:solidFill>
                  <a:srgbClr val="000000"/>
                </a:solidFill>
                <a:effectLst/>
                <a:uLnTx/>
                <a:uFillTx/>
                <a:latin typeface="Arial"/>
                <a:ea typeface="微软雅黑"/>
                <a:cs typeface="+mn-cs"/>
              </a:rPr>
              <a:t>。如果按</a:t>
            </a:r>
            <a:r>
              <a:rPr lang="zh-CN" altLang="en-US" sz="1600" b="1" spc="150" dirty="0">
                <a:solidFill>
                  <a:srgbClr val="000000"/>
                </a:solidFill>
                <a:highlight>
                  <a:srgbClr val="FFFF00"/>
                </a:highlight>
                <a:latin typeface="Arial"/>
                <a:ea typeface="微软雅黑"/>
              </a:rPr>
              <a:t>对角线</a:t>
            </a:r>
            <a:r>
              <a:rPr kumimoji="0" lang="zh-CN" altLang="en-US" sz="1600" b="1" i="0" u="none" strike="noStrike" kern="1200" cap="none" spc="150" normalizeH="0" baseline="0" noProof="0" dirty="0">
                <a:ln>
                  <a:noFill/>
                </a:ln>
                <a:solidFill>
                  <a:srgbClr val="000000"/>
                </a:solidFill>
                <a:effectLst/>
                <a:uLnTx/>
                <a:uFillTx/>
                <a:latin typeface="Arial"/>
                <a:ea typeface="微软雅黑"/>
                <a:cs typeface="+mn-cs"/>
              </a:rPr>
              <a:t>的方向阅读，其最后的结论也是</a:t>
            </a:r>
            <a:r>
              <a:rPr lang="zh-CN" altLang="en-US" sz="1600" b="1" spc="150" dirty="0">
                <a:solidFill>
                  <a:srgbClr val="000000"/>
                </a:solidFill>
                <a:highlight>
                  <a:srgbClr val="FFFF00"/>
                </a:highlight>
                <a:latin typeface="Arial"/>
                <a:ea typeface="微软雅黑"/>
              </a:rPr>
              <a:t>she loves me not</a:t>
            </a:r>
            <a:r>
              <a:rPr kumimoji="0" lang="zh-CN" altLang="en-US" sz="1600" b="1" i="0" u="none" strike="noStrike" kern="1200" cap="none" spc="150" normalizeH="0" baseline="0" noProof="0" dirty="0">
                <a:ln>
                  <a:noFill/>
                </a:ln>
                <a:solidFill>
                  <a:srgbClr val="000000"/>
                </a:solidFill>
                <a:effectLst/>
                <a:uLnTx/>
                <a:uFillTx/>
                <a:latin typeface="Arial"/>
                <a:ea typeface="微软雅黑"/>
                <a:cs typeface="+mn-cs"/>
              </a:rPr>
              <a:t>。</a:t>
            </a:r>
          </a:p>
        </p:txBody>
      </p:sp>
    </p:spTree>
    <p:custDataLst>
      <p:tags r:id="rId1"/>
    </p:custData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8330" y="608330"/>
            <a:ext cx="1623060" cy="476885"/>
          </a:xfrm>
        </p:spPr>
        <p:txBody>
          <a:bodyPr>
            <a:normAutofit fontScale="90000"/>
          </a:bodyPr>
          <a:lstStyle/>
          <a:p>
            <a:r>
              <a:rPr lang="en-US" altLang="zh-CN"/>
              <a:t> </a:t>
            </a:r>
          </a:p>
        </p:txBody>
      </p:sp>
      <p:sp>
        <p:nvSpPr>
          <p:cNvPr id="3" name="内容占位符 2"/>
          <p:cNvSpPr>
            <a:spLocks noGrp="1"/>
          </p:cNvSpPr>
          <p:nvPr>
            <p:ph idx="1"/>
          </p:nvPr>
        </p:nvSpPr>
        <p:spPr>
          <a:xfrm>
            <a:off x="84455" y="0"/>
            <a:ext cx="11499215" cy="1085215"/>
          </a:xfrm>
        </p:spPr>
        <p:txBody>
          <a:bodyPr>
            <a:normAutofit/>
          </a:bodyPr>
          <a:lstStyle/>
          <a:p>
            <a:pPr marL="0" indent="0">
              <a:buNone/>
            </a:pPr>
            <a:r>
              <a:rPr lang="zh-CN" altLang="en-US" sz="2400" b="1" dirty="0">
                <a:solidFill>
                  <a:schemeClr val="tx1"/>
                </a:solidFill>
              </a:rPr>
              <a:t>此外，空间布局还可用来在一定的情境中产生</a:t>
            </a:r>
            <a:r>
              <a:rPr lang="zh-CN" altLang="en-US" sz="2400" b="1" dirty="0">
                <a:solidFill>
                  <a:schemeClr val="tx1"/>
                </a:solidFill>
                <a:highlight>
                  <a:srgbClr val="FFFF00"/>
                </a:highlight>
              </a:rPr>
              <a:t>形象作用</a:t>
            </a:r>
            <a:r>
              <a:rPr lang="zh-CN" altLang="en-US" sz="2400" b="1" dirty="0">
                <a:solidFill>
                  <a:schemeClr val="tx1"/>
                </a:solidFill>
              </a:rPr>
              <a:t>，形成</a:t>
            </a:r>
            <a:r>
              <a:rPr lang="zh-CN" altLang="en-US" sz="2400" b="1" dirty="0">
                <a:solidFill>
                  <a:schemeClr val="tx1"/>
                </a:solidFill>
                <a:highlight>
                  <a:srgbClr val="FFFF00"/>
                </a:highlight>
              </a:rPr>
              <a:t>强烈的美学效果</a:t>
            </a:r>
            <a:r>
              <a:rPr lang="zh-CN" altLang="en-US" sz="2400" b="1" dirty="0">
                <a:solidFill>
                  <a:schemeClr val="tx1"/>
                </a:solidFill>
              </a:rPr>
              <a:t>。例如：</a:t>
            </a:r>
            <a:endParaRPr lang="zh-CN" altLang="en-US" sz="2400" b="1" dirty="0"/>
          </a:p>
        </p:txBody>
      </p:sp>
      <p:pic>
        <p:nvPicPr>
          <p:cNvPr id="7" name="图片 6">
            <a:extLst>
              <a:ext uri="{FF2B5EF4-FFF2-40B4-BE49-F238E27FC236}">
                <a16:creationId xmlns:a16="http://schemas.microsoft.com/office/drawing/2014/main" id="{72A8EB7D-7325-B969-B773-56C431B4A828}"/>
              </a:ext>
            </a:extLst>
          </p:cNvPr>
          <p:cNvPicPr>
            <a:picLocks noChangeAspect="1"/>
          </p:cNvPicPr>
          <p:nvPr/>
        </p:nvPicPr>
        <p:blipFill rotWithShape="1">
          <a:blip r:embed="rId3"/>
          <a:srcRect t="-1" r="48914" b="-2194"/>
          <a:stretch/>
        </p:blipFill>
        <p:spPr>
          <a:xfrm>
            <a:off x="608330" y="1178075"/>
            <a:ext cx="6782016" cy="5288986"/>
          </a:xfrm>
          <a:prstGeom prst="rect">
            <a:avLst/>
          </a:prstGeom>
        </p:spPr>
      </p:pic>
      <p:sp>
        <p:nvSpPr>
          <p:cNvPr id="9" name="文本框 8">
            <a:extLst>
              <a:ext uri="{FF2B5EF4-FFF2-40B4-BE49-F238E27FC236}">
                <a16:creationId xmlns:a16="http://schemas.microsoft.com/office/drawing/2014/main" id="{922DF96E-6861-D5FA-DD12-1444173DBCA3}"/>
              </a:ext>
            </a:extLst>
          </p:cNvPr>
          <p:cNvSpPr txBox="1"/>
          <p:nvPr/>
        </p:nvSpPr>
        <p:spPr>
          <a:xfrm>
            <a:off x="8948529" y="1408341"/>
            <a:ext cx="1944758" cy="3653821"/>
          </a:xfrm>
          <a:prstGeom prst="rect">
            <a:avLst/>
          </a:prstGeom>
          <a:noFill/>
        </p:spPr>
        <p:txBody>
          <a:bodyPr wrap="square">
            <a:spAutoFit/>
          </a:bodyPr>
          <a:lstStyle/>
          <a:p>
            <a:pPr marL="0" marR="0" lvl="0" indent="0" algn="l" defTabSz="914400" rtl="0" eaLnBrk="1" fontAlgn="auto" latinLnBrk="0" hangingPunct="1">
              <a:lnSpc>
                <a:spcPct val="130000"/>
              </a:lnSpc>
              <a:spcBef>
                <a:spcPts val="0"/>
              </a:spcBef>
              <a:spcAft>
                <a:spcPts val="1000"/>
              </a:spcAft>
              <a:buClrTx/>
              <a:buSzTx/>
              <a:buFont typeface="Arial" panose="020B0604020202020204" pitchFamily="34" charset="0"/>
              <a:buNone/>
              <a:tabLst/>
              <a:defRPr/>
            </a:pPr>
            <a:r>
              <a:rPr kumimoji="0" lang="zh-CN" altLang="en-US" sz="2000" b="1" i="0" u="none" strike="noStrike" kern="1200" cap="none" spc="150" normalizeH="0" baseline="0" noProof="0" dirty="0">
                <a:ln>
                  <a:noFill/>
                </a:ln>
                <a:effectLst/>
                <a:uLnTx/>
                <a:uFillTx/>
                <a:latin typeface="Arial"/>
                <a:ea typeface="微软雅黑"/>
                <a:cs typeface="+mn-cs"/>
              </a:rPr>
              <a:t>这首诗的空间设计犹如一幅图画，一只老鹰在高空盘旋，俯瞰在低空飞行的鸟儿。书面语言符号和空间布局形成</a:t>
            </a:r>
            <a:r>
              <a:rPr kumimoji="0" lang="zh-CN" altLang="en-US" sz="2000" b="1" i="0" u="none" strike="noStrike" kern="1200" cap="none" spc="150" normalizeH="0" baseline="0" noProof="0" dirty="0">
                <a:ln>
                  <a:noFill/>
                </a:ln>
                <a:effectLst/>
                <a:highlight>
                  <a:srgbClr val="FFFF00"/>
                </a:highlight>
                <a:uLnTx/>
                <a:uFillTx/>
                <a:latin typeface="Arial"/>
                <a:ea typeface="微软雅黑"/>
                <a:cs typeface="+mn-cs"/>
              </a:rPr>
              <a:t>视觉意象</a:t>
            </a:r>
            <a:r>
              <a:rPr kumimoji="0" lang="zh-CN" altLang="en-US" sz="2000" b="1" i="0" u="none" strike="noStrike" kern="1200" cap="none" spc="150" normalizeH="0" baseline="0" noProof="0" dirty="0">
                <a:ln>
                  <a:noFill/>
                </a:ln>
                <a:effectLst/>
                <a:uLnTx/>
                <a:uFillTx/>
                <a:latin typeface="Arial"/>
                <a:ea typeface="微软雅黑"/>
                <a:cs typeface="+mn-cs"/>
              </a:rPr>
              <a:t>。</a:t>
            </a:r>
          </a:p>
        </p:txBody>
      </p:sp>
    </p:spTree>
    <p:custDataLst>
      <p:tags r:id="rId1"/>
    </p:custData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A13806F-89D5-3363-EB1F-958D0A4E6EA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487C4A3-9FF5-736A-21E9-E874F49989E5}"/>
              </a:ext>
            </a:extLst>
          </p:cNvPr>
          <p:cNvSpPr>
            <a:spLocks noGrp="1"/>
          </p:cNvSpPr>
          <p:nvPr>
            <p:ph idx="1"/>
          </p:nvPr>
        </p:nvSpPr>
        <p:spPr>
          <a:xfrm>
            <a:off x="608399" y="1490401"/>
            <a:ext cx="10969199" cy="1398574"/>
          </a:xfrm>
        </p:spPr>
        <p:txBody>
          <a:bodyPr>
            <a:normAutofit fontScale="92500" lnSpcReduction="10000"/>
          </a:bodyPr>
          <a:lstStyle/>
          <a:p>
            <a:pPr marL="0" marR="0" lvl="0" indent="0" algn="l" defTabSz="914400" rtl="0" eaLnBrk="1" fontAlgn="auto" latinLnBrk="0" hangingPunct="1">
              <a:lnSpc>
                <a:spcPct val="130000"/>
              </a:lnSpc>
              <a:spcBef>
                <a:spcPts val="0"/>
              </a:spcBef>
              <a:spcAft>
                <a:spcPts val="1000"/>
              </a:spcAft>
              <a:buClrTx/>
              <a:buSzTx/>
              <a:buFont typeface="Arial" panose="020B0604020202020204" pitchFamily="34" charset="0"/>
              <a:buNone/>
              <a:tabLst/>
              <a:defRPr/>
            </a:pPr>
            <a:r>
              <a:rPr kumimoji="0" lang="zh-CN" altLang="en-US" sz="2000" b="1" i="0" u="none" strike="noStrike" kern="1200" cap="none" spc="150" normalizeH="0" baseline="0" noProof="0" dirty="0">
                <a:ln>
                  <a:noFill/>
                </a:ln>
                <a:solidFill>
                  <a:srgbClr val="000000"/>
                </a:solidFill>
                <a:effectLst/>
                <a:uLnTx/>
                <a:uFillTx/>
                <a:latin typeface="Arial"/>
                <a:ea typeface="微软雅黑"/>
                <a:cs typeface="+mn-cs"/>
              </a:rPr>
              <a:t>    汉语中同样有利用空间布局造成文体突出的现象，由于汉语词语有</a:t>
            </a:r>
            <a:r>
              <a:rPr lang="zh-CN" altLang="en-US" sz="2100" b="1" dirty="0">
                <a:solidFill>
                  <a:srgbClr val="000000"/>
                </a:solidFill>
                <a:highlight>
                  <a:srgbClr val="FFFF00"/>
                </a:highlight>
                <a:latin typeface="Arial"/>
                <a:ea typeface="微软雅黑"/>
              </a:rPr>
              <a:t>单音节、双音节和多音节</a:t>
            </a:r>
            <a:r>
              <a:rPr kumimoji="0" lang="zh-CN" altLang="en-US" sz="2000" b="1" i="0" u="none" strike="noStrike" kern="1200" cap="none" spc="150" normalizeH="0" baseline="0" noProof="0" dirty="0">
                <a:ln>
                  <a:noFill/>
                </a:ln>
                <a:solidFill>
                  <a:srgbClr val="000000"/>
                </a:solidFill>
                <a:effectLst/>
                <a:uLnTx/>
                <a:uFillTx/>
                <a:latin typeface="Arial"/>
                <a:ea typeface="微软雅黑"/>
                <a:cs typeface="+mn-cs"/>
              </a:rPr>
              <a:t>，汉语的空间布局更容易呈现</a:t>
            </a:r>
            <a:r>
              <a:rPr kumimoji="0" lang="zh-CN" altLang="en-US" sz="2000" b="1" i="0" u="none" strike="noStrike" kern="1200" cap="none" spc="150" normalizeH="0" baseline="0" noProof="0" dirty="0">
                <a:ln>
                  <a:noFill/>
                </a:ln>
                <a:solidFill>
                  <a:srgbClr val="000000"/>
                </a:solidFill>
                <a:effectLst/>
                <a:highlight>
                  <a:srgbClr val="FFFF00"/>
                </a:highlight>
                <a:uLnTx/>
                <a:uFillTx/>
                <a:latin typeface="Arial"/>
                <a:ea typeface="微软雅黑"/>
                <a:cs typeface="+mn-cs"/>
              </a:rPr>
              <a:t>图画意象</a:t>
            </a:r>
            <a:r>
              <a:rPr kumimoji="0" lang="zh-CN" altLang="en-US" sz="2000" b="1" i="0" u="none" strike="noStrike" kern="1200" cap="none" spc="150" normalizeH="0" baseline="0" noProof="0" dirty="0">
                <a:ln>
                  <a:noFill/>
                </a:ln>
                <a:solidFill>
                  <a:srgbClr val="000000"/>
                </a:solidFill>
                <a:effectLst/>
                <a:uLnTx/>
                <a:uFillTx/>
                <a:latin typeface="Arial"/>
                <a:ea typeface="微软雅黑"/>
                <a:cs typeface="+mn-cs"/>
              </a:rPr>
              <a:t>，但是这种布局翻译为英语还要保留就很困难了。</a:t>
            </a:r>
          </a:p>
          <a:p>
            <a:r>
              <a:rPr lang="zh-CN" altLang="en-US" sz="2000" b="1" dirty="0">
                <a:solidFill>
                  <a:srgbClr val="000000"/>
                </a:solidFill>
                <a:latin typeface="Arial"/>
                <a:ea typeface="微软雅黑"/>
              </a:rPr>
              <a:t>例如下面的网络贴文就是纯文字形式以及文字与字符夹杂的空间布局：</a:t>
            </a:r>
            <a:endParaRPr lang="en-US" altLang="zh-CN" sz="2000" b="1" dirty="0">
              <a:solidFill>
                <a:srgbClr val="000000"/>
              </a:solidFill>
              <a:latin typeface="Arial"/>
              <a:ea typeface="微软雅黑"/>
            </a:endParaRPr>
          </a:p>
          <a:p>
            <a:endParaRPr lang="zh-CN" altLang="en-US" sz="2000" b="1" dirty="0">
              <a:solidFill>
                <a:srgbClr val="000000"/>
              </a:solidFill>
              <a:latin typeface="Arial"/>
              <a:ea typeface="微软雅黑"/>
            </a:endParaRPr>
          </a:p>
        </p:txBody>
      </p:sp>
      <p:pic>
        <p:nvPicPr>
          <p:cNvPr id="5" name="图片 4">
            <a:extLst>
              <a:ext uri="{FF2B5EF4-FFF2-40B4-BE49-F238E27FC236}">
                <a16:creationId xmlns:a16="http://schemas.microsoft.com/office/drawing/2014/main" id="{B0C73AF1-41C2-D3A8-2E82-4C50410A0246}"/>
              </a:ext>
            </a:extLst>
          </p:cNvPr>
          <p:cNvPicPr>
            <a:picLocks noChangeAspect="1"/>
          </p:cNvPicPr>
          <p:nvPr/>
        </p:nvPicPr>
        <p:blipFill rotWithShape="1">
          <a:blip r:embed="rId2"/>
          <a:srcRect r="59201" b="102"/>
          <a:stretch/>
        </p:blipFill>
        <p:spPr>
          <a:xfrm>
            <a:off x="2099840" y="2729947"/>
            <a:ext cx="2776960" cy="4158289"/>
          </a:xfrm>
          <a:prstGeom prst="rect">
            <a:avLst/>
          </a:prstGeom>
        </p:spPr>
      </p:pic>
      <p:pic>
        <p:nvPicPr>
          <p:cNvPr id="7" name="图片 6">
            <a:extLst>
              <a:ext uri="{FF2B5EF4-FFF2-40B4-BE49-F238E27FC236}">
                <a16:creationId xmlns:a16="http://schemas.microsoft.com/office/drawing/2014/main" id="{DA5111D3-E9BD-D26F-4A22-81509BE66888}"/>
              </a:ext>
            </a:extLst>
          </p:cNvPr>
          <p:cNvPicPr>
            <a:picLocks noChangeAspect="1"/>
          </p:cNvPicPr>
          <p:nvPr/>
        </p:nvPicPr>
        <p:blipFill rotWithShape="1">
          <a:blip r:embed="rId3"/>
          <a:srcRect r="50675" b="4134"/>
          <a:stretch/>
        </p:blipFill>
        <p:spPr>
          <a:xfrm>
            <a:off x="6234519" y="2729947"/>
            <a:ext cx="3179385" cy="4100179"/>
          </a:xfrm>
          <a:prstGeom prst="rect">
            <a:avLst/>
          </a:prstGeom>
        </p:spPr>
      </p:pic>
    </p:spTree>
    <p:extLst>
      <p:ext uri="{BB962C8B-B14F-4D97-AF65-F5344CB8AC3E}">
        <p14:creationId xmlns:p14="http://schemas.microsoft.com/office/powerpoint/2010/main" val="16905368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82670" y="61030"/>
            <a:ext cx="10969200" cy="705600"/>
          </a:xfrm>
        </p:spPr>
        <p:txBody>
          <a:bodyPr/>
          <a:lstStyle/>
          <a:p>
            <a:r>
              <a:rPr lang="zh-CN" altLang="en-US" dirty="0">
                <a:solidFill>
                  <a:srgbClr val="FF0000"/>
                </a:solidFill>
              </a:rPr>
              <a:t>八、文字符号混用</a:t>
            </a:r>
          </a:p>
        </p:txBody>
      </p:sp>
      <p:sp>
        <p:nvSpPr>
          <p:cNvPr id="3" name="内容占位符 2"/>
          <p:cNvSpPr>
            <a:spLocks noGrp="1"/>
          </p:cNvSpPr>
          <p:nvPr>
            <p:ph idx="1"/>
          </p:nvPr>
        </p:nvSpPr>
        <p:spPr>
          <a:xfrm>
            <a:off x="-635" y="694690"/>
            <a:ext cx="12193270" cy="6163310"/>
          </a:xfrm>
        </p:spPr>
        <p:txBody>
          <a:bodyPr/>
          <a:lstStyle/>
          <a:p>
            <a:pPr marL="0" indent="0">
              <a:buNone/>
            </a:pPr>
            <a:r>
              <a:rPr lang="zh-CN" altLang="en-US" sz="2000" b="1" dirty="0">
                <a:solidFill>
                  <a:schemeClr val="tx1"/>
                </a:solidFill>
              </a:rPr>
              <a:t>    现在，汉语中常常夹杂</a:t>
            </a:r>
            <a:r>
              <a:rPr lang="zh-CN" altLang="en-US" sz="2000" b="1" dirty="0">
                <a:solidFill>
                  <a:schemeClr val="accent5">
                    <a:lumMod val="75000"/>
                  </a:schemeClr>
                </a:solidFill>
              </a:rPr>
              <a:t>外语词语</a:t>
            </a:r>
            <a:r>
              <a:rPr lang="zh-CN" altLang="en-US" sz="2000" b="1" dirty="0">
                <a:solidFill>
                  <a:schemeClr val="tx1"/>
                </a:solidFill>
              </a:rPr>
              <a:t>使用；其实，英语中也有夹杂其他语言词语的情况，利奇(Leech，1969)定义为外来语的掺杂偏离，王佐良(et al. 1987: 3)提到了文字符号的文体特征：“至于文字中借助标点、大小写、字型和字体等表达的意思，在言语中也往往无法表示出来。”胡壮麟(2000: 98) 举例说明了不同文字的文体特征：</a:t>
            </a:r>
          </a:p>
          <a:p>
            <a:pPr marL="0" indent="0">
              <a:buNone/>
            </a:pPr>
            <a:r>
              <a:rPr lang="zh-CN" altLang="en-US" sz="2000" b="1" dirty="0">
                <a:solidFill>
                  <a:schemeClr val="tx1"/>
                </a:solidFill>
                <a:latin typeface="楷体" panose="02010609060101010101" pitchFamily="49" charset="-122"/>
                <a:ea typeface="楷体" panose="02010609060101010101" pitchFamily="49" charset="-122"/>
              </a:rPr>
              <a:t>    在标准语中掺杂外来语也是一种</a:t>
            </a:r>
            <a:r>
              <a:rPr lang="zh-CN" altLang="en-US" sz="2000" b="1" dirty="0">
                <a:solidFill>
                  <a:schemeClr val="tx1"/>
                </a:solidFill>
                <a:highlight>
                  <a:srgbClr val="FFFF00"/>
                </a:highlight>
                <a:latin typeface="楷体" panose="02010609060101010101" pitchFamily="49" charset="-122"/>
                <a:ea typeface="楷体" panose="02010609060101010101" pitchFamily="49" charset="-122"/>
              </a:rPr>
              <a:t>偏离现象</a:t>
            </a:r>
            <a:r>
              <a:rPr lang="zh-CN" altLang="en-US" sz="2000" b="1" dirty="0">
                <a:solidFill>
                  <a:schemeClr val="tx1"/>
                </a:solidFill>
                <a:latin typeface="楷体" panose="02010609060101010101" pitchFamily="49" charset="-122"/>
                <a:ea typeface="楷体" panose="02010609060101010101" pitchFamily="49" charset="-122"/>
              </a:rPr>
              <a:t>。在文学作品中，特别是描写</a:t>
            </a:r>
            <a:r>
              <a:rPr lang="zh-CN" altLang="en-US" sz="2000" b="1" dirty="0">
                <a:solidFill>
                  <a:schemeClr val="accent5">
                    <a:lumMod val="75000"/>
                  </a:schemeClr>
                </a:solidFill>
                <a:latin typeface="楷体" panose="02010609060101010101" pitchFamily="49" charset="-122"/>
                <a:ea typeface="楷体" panose="02010609060101010101" pitchFamily="49" charset="-122"/>
              </a:rPr>
              <a:t>受教育程度高的知识分子阶层的语言</a:t>
            </a:r>
            <a:r>
              <a:rPr lang="zh-CN" altLang="en-US" sz="2000" b="1" dirty="0">
                <a:solidFill>
                  <a:schemeClr val="tx1"/>
                </a:solidFill>
                <a:latin typeface="楷体" panose="02010609060101010101" pitchFamily="49" charset="-122"/>
                <a:ea typeface="楷体" panose="02010609060101010101" pitchFamily="49" charset="-122"/>
              </a:rPr>
              <a:t>中，这种现象最为普遍。屠格涅夫小说中的主人公好说法语，海明威的《太阳升起》夹杂了不少西班牙语，钱钟书的《围城》中公子小姐会不时吐出几句外国语，这些都是为了刻画人物。在现实生活中，外语系的学生在谈话时常会夹上一些外语，港澳同胞好用“落车”（下车）、“打波”（大球）等词语。</a:t>
            </a:r>
          </a:p>
          <a:p>
            <a:pPr marL="0" indent="0">
              <a:buNone/>
            </a:pPr>
            <a:r>
              <a:rPr lang="zh-CN" altLang="en-US" sz="2000" b="1" dirty="0">
                <a:solidFill>
                  <a:schemeClr val="tx1"/>
                </a:solidFill>
              </a:rPr>
              <a:t>现在网络贴文中经常出现字符混用：</a:t>
            </a:r>
          </a:p>
          <a:p>
            <a:pPr marL="0" indent="0">
              <a:buNone/>
            </a:pPr>
            <a:r>
              <a:rPr lang="zh-CN" altLang="en-US" sz="2000" b="1" dirty="0">
                <a:solidFill>
                  <a:schemeClr val="tx1"/>
                </a:solidFill>
                <a:latin typeface="楷体" panose="02010609060101010101" pitchFamily="49" charset="-122"/>
                <a:ea typeface="楷体" panose="02010609060101010101" pitchFamily="49" charset="-122"/>
              </a:rPr>
              <a:t>    我自横刀向天笑三声，哈哈哈</a:t>
            </a:r>
          </a:p>
          <a:p>
            <a:pPr marL="0" indent="0">
              <a:buNone/>
            </a:pPr>
            <a:r>
              <a:rPr lang="zh-CN" altLang="en-US" sz="2000" b="1" dirty="0">
                <a:solidFill>
                  <a:schemeClr val="tx1"/>
                </a:solidFill>
                <a:latin typeface="楷体" panose="02010609060101010101" pitchFamily="49" charset="-122"/>
                <a:ea typeface="楷体" panose="02010609060101010101" pitchFamily="49" charset="-122"/>
              </a:rPr>
              <a:t>    笑完我就去睡觉zzz</a:t>
            </a:r>
          </a:p>
          <a:p>
            <a:pPr marL="0" indent="0">
              <a:buNone/>
            </a:pPr>
            <a:r>
              <a:rPr lang="zh-CN" altLang="en-US" sz="2000" b="1" dirty="0">
                <a:solidFill>
                  <a:schemeClr val="tx1"/>
                </a:solidFill>
              </a:rPr>
              <a:t>网易安徽合肥网友 [师傅，有妖怪]： 2009-08-19 08:01:46 发表 </a:t>
            </a: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en-US" dirty="0">
                <a:solidFill>
                  <a:srgbClr val="FF0000"/>
                </a:solidFill>
              </a:rPr>
              <a:t>第一节 字位变体</a:t>
            </a:r>
          </a:p>
        </p:txBody>
      </p:sp>
      <p:sp>
        <p:nvSpPr>
          <p:cNvPr id="3" name="内容占位符 2"/>
          <p:cNvSpPr>
            <a:spLocks noGrp="1"/>
          </p:cNvSpPr>
          <p:nvPr>
            <p:ph idx="1"/>
          </p:nvPr>
        </p:nvSpPr>
        <p:spPr/>
        <p:txBody>
          <a:bodyPr/>
          <a:lstStyle/>
          <a:p>
            <a:r>
              <a:rPr lang="zh-CN" altLang="en-US" sz="2400" dirty="0"/>
              <a:t>在英语中，</a:t>
            </a:r>
            <a:r>
              <a:rPr lang="zh-CN" altLang="en-US" sz="2400" dirty="0">
                <a:solidFill>
                  <a:srgbClr val="FF0000"/>
                </a:solidFill>
              </a:rPr>
              <a:t>字位（grapheme）</a:t>
            </a:r>
            <a:r>
              <a:rPr lang="zh-CN" altLang="en-US" sz="2400" dirty="0"/>
              <a:t>具体表现为</a:t>
            </a:r>
            <a:r>
              <a:rPr lang="zh-CN" altLang="en-US" sz="2400" dirty="0">
                <a:solidFill>
                  <a:srgbClr val="FF0000"/>
                </a:solidFill>
              </a:rPr>
              <a:t>字素（graph）</a:t>
            </a:r>
            <a:r>
              <a:rPr lang="zh-CN" altLang="en-US" sz="2400" dirty="0"/>
              <a:t>和</a:t>
            </a:r>
            <a:r>
              <a:rPr lang="zh-CN" altLang="en-US" sz="2400" dirty="0">
                <a:solidFill>
                  <a:srgbClr val="FF0000"/>
                </a:solidFill>
              </a:rPr>
              <a:t>字位变体（allogrph）</a:t>
            </a:r>
            <a:r>
              <a:rPr lang="zh-CN" altLang="en-US" sz="2400" dirty="0"/>
              <a:t>，后者如各种各样的手写体，同一字位的形状大小不同的体等。</a:t>
            </a:r>
          </a:p>
          <a:p>
            <a:r>
              <a:rPr lang="zh-CN" altLang="en-US" sz="2400" dirty="0">
                <a:solidFill>
                  <a:srgbClr val="FF0000"/>
                </a:solidFill>
              </a:rPr>
              <a:t>字位变体</a:t>
            </a:r>
            <a:r>
              <a:rPr lang="zh-CN" altLang="en-US" sz="2400" dirty="0"/>
              <a:t>没有区分意义，但可表示</a:t>
            </a:r>
            <a:r>
              <a:rPr lang="zh-CN" altLang="en-US" sz="2400" dirty="0">
                <a:solidFill>
                  <a:srgbClr val="FF0000"/>
                </a:solidFill>
              </a:rPr>
              <a:t>不同程度的正式性</a:t>
            </a:r>
            <a:r>
              <a:rPr lang="zh-CN" altLang="en-US" sz="2400" dirty="0"/>
              <a:t>。</a:t>
            </a:r>
            <a:r>
              <a:rPr lang="zh-CN" altLang="en-US" sz="2400" dirty="0">
                <a:solidFill>
                  <a:srgbClr val="FF0000"/>
                </a:solidFill>
              </a:rPr>
              <a:t>印刷体</a:t>
            </a:r>
            <a:r>
              <a:rPr lang="zh-CN" altLang="en-US" sz="2400" dirty="0"/>
              <a:t>一般表示正是程度</a:t>
            </a:r>
            <a:r>
              <a:rPr lang="zh-CN" altLang="en-US" sz="2400" dirty="0">
                <a:solidFill>
                  <a:srgbClr val="FF0000"/>
                </a:solidFill>
              </a:rPr>
              <a:t>高</a:t>
            </a:r>
            <a:r>
              <a:rPr lang="zh-CN" altLang="en-US" sz="2400" dirty="0"/>
              <a:t>的语篇，</a:t>
            </a:r>
            <a:r>
              <a:rPr lang="zh-CN" altLang="en-US" sz="2400" dirty="0">
                <a:solidFill>
                  <a:srgbClr val="FF0000"/>
                </a:solidFill>
              </a:rPr>
              <a:t>手写体</a:t>
            </a:r>
            <a:r>
              <a:rPr lang="zh-CN" altLang="en-US" sz="2400" dirty="0"/>
              <a:t>一般表示正是程度</a:t>
            </a:r>
            <a:r>
              <a:rPr lang="zh-CN" altLang="en-US" sz="2400" dirty="0">
                <a:solidFill>
                  <a:srgbClr val="FF0000"/>
                </a:solidFill>
              </a:rPr>
              <a:t>低</a:t>
            </a:r>
            <a:r>
              <a:rPr lang="zh-CN" altLang="en-US" sz="2400" dirty="0"/>
              <a:t>的语篇。</a:t>
            </a:r>
            <a:r>
              <a:rPr lang="zh-CN" altLang="en-US" sz="2400" dirty="0">
                <a:solidFill>
                  <a:srgbClr val="FF0000"/>
                </a:solidFill>
              </a:rPr>
              <a:t>古体字</a:t>
            </a:r>
            <a:r>
              <a:rPr lang="zh-CN" altLang="en-US" sz="2400" dirty="0"/>
              <a:t>可给语篇赋以</a:t>
            </a:r>
            <a:r>
              <a:rPr lang="zh-CN" altLang="en-US" sz="2400" dirty="0">
                <a:solidFill>
                  <a:srgbClr val="FF0000"/>
                </a:solidFill>
              </a:rPr>
              <a:t>古朴、庄严、肃穆</a:t>
            </a:r>
            <a:r>
              <a:rPr lang="zh-CN" altLang="en-US" sz="2400" dirty="0"/>
              <a:t>的风格，因此，这种字体经常出现在</a:t>
            </a:r>
            <a:r>
              <a:rPr lang="zh-CN" altLang="en-US" sz="2400" dirty="0">
                <a:solidFill>
                  <a:srgbClr val="FF0000"/>
                </a:solidFill>
              </a:rPr>
              <a:t>店铺牌子</a:t>
            </a:r>
            <a:r>
              <a:rPr lang="zh-CN" altLang="en-US" sz="2400" dirty="0"/>
              <a:t>上、</a:t>
            </a:r>
            <a:r>
              <a:rPr lang="zh-CN" altLang="en-US" sz="2400" dirty="0">
                <a:solidFill>
                  <a:srgbClr val="FF0000"/>
                </a:solidFill>
              </a:rPr>
              <a:t>法律文件的开头</a:t>
            </a:r>
            <a:r>
              <a:rPr lang="zh-CN" altLang="en-US" sz="2400" dirty="0"/>
              <a:t>、</a:t>
            </a:r>
            <a:r>
              <a:rPr lang="zh-CN" altLang="en-US" sz="2400" dirty="0">
                <a:solidFill>
                  <a:srgbClr val="FF0000"/>
                </a:solidFill>
              </a:rPr>
              <a:t>英语或德语的报纸标题上等</a:t>
            </a:r>
            <a:r>
              <a:rPr lang="zh-CN" altLang="en-US" sz="2400" dirty="0"/>
              <a:t>。</a:t>
            </a:r>
          </a:p>
        </p:txBody>
      </p:sp>
    </p:spTree>
    <p:custDataLst>
      <p:tags r:id="rId1"/>
    </p:custData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en-US" dirty="0">
                <a:solidFill>
                  <a:srgbClr val="C00000"/>
                </a:solidFill>
                <a:highlight>
                  <a:srgbClr val="FFFF00"/>
                </a:highlight>
              </a:rPr>
              <a:t>Summary本章小结</a:t>
            </a:r>
          </a:p>
        </p:txBody>
      </p:sp>
      <p:sp>
        <p:nvSpPr>
          <p:cNvPr id="3" name="内容占位符 2"/>
          <p:cNvSpPr>
            <a:spLocks noGrp="1"/>
          </p:cNvSpPr>
          <p:nvPr>
            <p:ph idx="1"/>
          </p:nvPr>
        </p:nvSpPr>
        <p:spPr/>
        <p:txBody>
          <a:bodyPr/>
          <a:lstStyle/>
          <a:p>
            <a:pPr marL="0" indent="0">
              <a:buNone/>
            </a:pPr>
            <a:r>
              <a:rPr lang="zh-CN" altLang="en-US" sz="2800" b="1" dirty="0">
                <a:solidFill>
                  <a:schemeClr val="tx1"/>
                </a:solidFill>
              </a:rPr>
              <a:t>      本章分析了</a:t>
            </a:r>
            <a:r>
              <a:rPr lang="zh-CN" altLang="en-US" sz="2800" b="1" dirty="0">
                <a:solidFill>
                  <a:srgbClr val="C00000"/>
                </a:solidFill>
                <a:highlight>
                  <a:srgbClr val="FFFF00"/>
                </a:highlight>
              </a:rPr>
              <a:t>语相层次的英汉文体突出方式</a:t>
            </a:r>
            <a:r>
              <a:rPr lang="zh-CN" altLang="en-US" sz="2800" b="1" dirty="0"/>
              <a:t>。</a:t>
            </a:r>
          </a:p>
          <a:p>
            <a:pPr marL="0" indent="0">
              <a:buNone/>
            </a:pPr>
            <a:r>
              <a:rPr lang="zh-CN" altLang="en-US" sz="2800" b="1" dirty="0">
                <a:solidFill>
                  <a:schemeClr val="tx1"/>
                </a:solidFill>
              </a:rPr>
              <a:t>      大体上，</a:t>
            </a:r>
            <a:r>
              <a:rPr lang="zh-CN" altLang="en-US" sz="2800" b="1" dirty="0">
                <a:solidFill>
                  <a:srgbClr val="C00000"/>
                </a:solidFill>
              </a:rPr>
              <a:t>语相层次英汉文体突出方式</a:t>
            </a:r>
            <a:r>
              <a:rPr lang="zh-CN" altLang="en-US" sz="2800" b="1" dirty="0">
                <a:solidFill>
                  <a:schemeClr val="tx1"/>
                </a:solidFill>
              </a:rPr>
              <a:t>可以找到</a:t>
            </a:r>
            <a:r>
              <a:rPr lang="zh-CN" altLang="en-US" sz="2800" b="1" dirty="0">
                <a:solidFill>
                  <a:schemeClr val="tx1"/>
                </a:solidFill>
                <a:highlight>
                  <a:srgbClr val="FFFF00"/>
                </a:highlight>
              </a:rPr>
              <a:t>对应的方式转换以传达风格</a:t>
            </a:r>
            <a:r>
              <a:rPr lang="zh-CN" altLang="en-US" sz="2800" b="1" dirty="0">
                <a:solidFill>
                  <a:schemeClr val="tx1"/>
                </a:solidFill>
              </a:rPr>
              <a:t>。</a:t>
            </a:r>
          </a:p>
          <a:p>
            <a:pPr marL="0" indent="0">
              <a:buNone/>
            </a:pPr>
            <a:r>
              <a:rPr lang="zh-CN" altLang="en-US" sz="2800" b="1" dirty="0">
                <a:solidFill>
                  <a:schemeClr val="tx1"/>
                </a:solidFill>
              </a:rPr>
              <a:t>      涉及到</a:t>
            </a:r>
            <a:r>
              <a:rPr lang="zh-CN" altLang="en-US" sz="2800" b="1" dirty="0">
                <a:solidFill>
                  <a:srgbClr val="C00000"/>
                </a:solidFill>
              </a:rPr>
              <a:t>词的构成</a:t>
            </a:r>
            <a:r>
              <a:rPr lang="zh-CN" altLang="en-US" sz="2800" b="1" dirty="0">
                <a:solidFill>
                  <a:schemeClr val="tx1"/>
                </a:solidFill>
              </a:rPr>
              <a:t>以及</a:t>
            </a:r>
            <a:r>
              <a:rPr lang="zh-CN" altLang="en-US" sz="2800" b="1" dirty="0">
                <a:solidFill>
                  <a:srgbClr val="C00000"/>
                </a:solidFill>
              </a:rPr>
              <a:t>语音构成的字位突出</a:t>
            </a:r>
            <a:r>
              <a:rPr lang="zh-CN" altLang="en-US" sz="2800" b="1" dirty="0">
                <a:solidFill>
                  <a:schemeClr val="tx1"/>
                </a:solidFill>
              </a:rPr>
              <a:t>则很难有对应的转换方式，这是</a:t>
            </a:r>
            <a:r>
              <a:rPr lang="zh-CN" altLang="en-US" sz="2800" b="1" dirty="0">
                <a:solidFill>
                  <a:srgbClr val="C00000"/>
                </a:solidFill>
              </a:rPr>
              <a:t>英汉语的根本差异</a:t>
            </a:r>
            <a:r>
              <a:rPr lang="zh-CN" altLang="en-US" sz="2800" b="1" dirty="0">
                <a:solidFill>
                  <a:schemeClr val="tx1"/>
                </a:solidFill>
              </a:rPr>
              <a:t>造成的。</a:t>
            </a: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8330" y="608330"/>
            <a:ext cx="2966085" cy="882015"/>
          </a:xfrm>
        </p:spPr>
        <p:txBody>
          <a:bodyPr/>
          <a:lstStyle/>
          <a:p>
            <a:r>
              <a:rPr lang="en-US" altLang="zh-CN"/>
              <a:t> </a:t>
            </a:r>
          </a:p>
        </p:txBody>
      </p:sp>
      <p:sp>
        <p:nvSpPr>
          <p:cNvPr id="3" name="内容占位符 2"/>
          <p:cNvSpPr>
            <a:spLocks noGrp="1"/>
          </p:cNvSpPr>
          <p:nvPr>
            <p:ph idx="1"/>
          </p:nvPr>
        </p:nvSpPr>
        <p:spPr>
          <a:xfrm>
            <a:off x="508635" y="1340485"/>
            <a:ext cx="11148695" cy="5107940"/>
          </a:xfrm>
        </p:spPr>
        <p:txBody>
          <a:bodyPr>
            <a:normAutofit fontScale="75000" lnSpcReduction="20000"/>
          </a:bodyPr>
          <a:lstStyle/>
          <a:p>
            <a:r>
              <a:rPr lang="zh-CN" altLang="en-US" dirty="0"/>
              <a:t>①</a:t>
            </a:r>
          </a:p>
          <a:p>
            <a:endParaRPr lang="zh-CN" altLang="en-US" dirty="0"/>
          </a:p>
          <a:p>
            <a:endParaRPr lang="en-US" altLang="zh-CN" dirty="0"/>
          </a:p>
          <a:p>
            <a:endParaRPr lang="en-US" altLang="zh-CN" dirty="0"/>
          </a:p>
          <a:p>
            <a:endParaRPr lang="en-US" altLang="zh-CN" dirty="0"/>
          </a:p>
          <a:p>
            <a:endParaRPr lang="en-US" altLang="zh-CN" dirty="0"/>
          </a:p>
          <a:p>
            <a:r>
              <a:rPr lang="zh-CN" altLang="en-US" dirty="0"/>
              <a:t>② </a:t>
            </a:r>
          </a:p>
          <a:p>
            <a:pPr marL="0" indent="0">
              <a:buNone/>
            </a:pPr>
            <a:r>
              <a:rPr lang="zh-CN" altLang="en-US" dirty="0"/>
              <a:t>   </a:t>
            </a:r>
          </a:p>
          <a:p>
            <a:endParaRPr lang="en-US" altLang="zh-CN" dirty="0"/>
          </a:p>
          <a:p>
            <a:endParaRPr lang="en-US" altLang="zh-CN" dirty="0"/>
          </a:p>
          <a:p>
            <a:r>
              <a:rPr lang="zh-CN" altLang="en-US" dirty="0"/>
              <a:t>例① Herald Tribune是</a:t>
            </a:r>
            <a:r>
              <a:rPr lang="zh-CN" altLang="en-US" b="1" dirty="0">
                <a:solidFill>
                  <a:srgbClr val="C00000"/>
                </a:solidFill>
              </a:rPr>
              <a:t>报纸标题</a:t>
            </a:r>
            <a:r>
              <a:rPr lang="zh-CN" altLang="en-US" dirty="0"/>
              <a:t>，用古体显得</a:t>
            </a:r>
            <a:r>
              <a:rPr lang="zh-CN" altLang="en-US" b="1" dirty="0">
                <a:solidFill>
                  <a:srgbClr val="C00000"/>
                </a:solidFill>
              </a:rPr>
              <a:t>古朴典雅</a:t>
            </a:r>
            <a:r>
              <a:rPr lang="zh-CN" altLang="en-US" dirty="0"/>
              <a:t>。例②This indenture运用</a:t>
            </a:r>
            <a:r>
              <a:rPr lang="zh-CN" altLang="en-US" b="1" dirty="0">
                <a:solidFill>
                  <a:srgbClr val="C00000"/>
                </a:solidFill>
              </a:rPr>
              <a:t>古体产生视觉美</a:t>
            </a:r>
            <a:r>
              <a:rPr lang="zh-CN" altLang="en-US" dirty="0"/>
              <a:t>，还有助于表现</a:t>
            </a:r>
            <a:r>
              <a:rPr lang="zh-CN" altLang="en-US" b="1" dirty="0">
                <a:solidFill>
                  <a:srgbClr val="C00000"/>
                </a:solidFill>
              </a:rPr>
              <a:t>法律的威严</a:t>
            </a:r>
            <a:r>
              <a:rPr lang="zh-CN" altLang="en-US" dirty="0"/>
              <a:t>。（参见张德禄，2005：199）</a:t>
            </a:r>
          </a:p>
          <a:p>
            <a:r>
              <a:rPr lang="zh-CN" altLang="en-US" dirty="0"/>
              <a:t>同样，汉语中也存在</a:t>
            </a:r>
            <a:r>
              <a:rPr lang="zh-CN" altLang="en-US" b="1" dirty="0">
                <a:solidFill>
                  <a:srgbClr val="C00000"/>
                </a:solidFill>
              </a:rPr>
              <a:t>印刷体和手写体的风格差别</a:t>
            </a:r>
            <a:r>
              <a:rPr lang="zh-CN" altLang="en-US" dirty="0"/>
              <a:t>，而</a:t>
            </a:r>
            <a:r>
              <a:rPr lang="zh-CN" altLang="en-US" b="1" dirty="0"/>
              <a:t>印刷体</a:t>
            </a:r>
            <a:r>
              <a:rPr lang="zh-CN" altLang="en-US" dirty="0"/>
              <a:t>中又有</a:t>
            </a:r>
            <a:r>
              <a:rPr lang="zh-CN" altLang="en-US" b="1" dirty="0">
                <a:solidFill>
                  <a:srgbClr val="C00000"/>
                </a:solidFill>
              </a:rPr>
              <a:t>黑体、宋体、仿宋、楷体、隶书</a:t>
            </a:r>
            <a:r>
              <a:rPr lang="zh-CN" altLang="en-US" dirty="0"/>
              <a:t>等不同变体，</a:t>
            </a:r>
            <a:r>
              <a:rPr lang="zh-CN" altLang="en-US" b="1" dirty="0"/>
              <a:t>手写体</a:t>
            </a:r>
            <a:r>
              <a:rPr lang="zh-CN" altLang="en-US" dirty="0"/>
              <a:t>也有</a:t>
            </a:r>
            <a:r>
              <a:rPr lang="zh-CN" altLang="en-US" b="1" dirty="0">
                <a:solidFill>
                  <a:srgbClr val="C00000"/>
                </a:solidFill>
              </a:rPr>
              <a:t>正楷、行书、草书、隶书</a:t>
            </a:r>
            <a:r>
              <a:rPr lang="zh-CN" altLang="en-US" dirty="0"/>
              <a:t>的区别，各自用于不同风格需要的场合。</a:t>
            </a:r>
            <a:r>
              <a:rPr lang="zh-CN" altLang="en-US" dirty="0">
                <a:solidFill>
                  <a:srgbClr val="FF0000"/>
                </a:solidFill>
              </a:rPr>
              <a:t>字位变体需要在翻译排版中考虑</a:t>
            </a:r>
            <a:r>
              <a:rPr lang="zh-CN" altLang="en-US" b="1" dirty="0">
                <a:solidFill>
                  <a:srgbClr val="FF0000"/>
                </a:solidFill>
              </a:rPr>
              <a:t>文体风格的对比转换</a:t>
            </a:r>
            <a:r>
              <a:rPr lang="zh-CN" altLang="en-US" dirty="0"/>
              <a:t>。</a:t>
            </a:r>
          </a:p>
        </p:txBody>
      </p:sp>
      <p:pic>
        <p:nvPicPr>
          <p:cNvPr id="4" name="图片 57"/>
          <p:cNvPicPr>
            <a:picLocks noChangeAspect="1"/>
          </p:cNvPicPr>
          <p:nvPr/>
        </p:nvPicPr>
        <p:blipFill>
          <a:blip r:embed="rId3"/>
          <a:srcRect l="12270" t="43526" b="42332"/>
          <a:stretch>
            <a:fillRect/>
          </a:stretch>
        </p:blipFill>
        <p:spPr>
          <a:xfrm>
            <a:off x="2091372" y="1340485"/>
            <a:ext cx="6344041" cy="1100690"/>
          </a:xfrm>
          <a:prstGeom prst="rect">
            <a:avLst/>
          </a:prstGeom>
          <a:noFill/>
          <a:ln w="9525">
            <a:noFill/>
          </a:ln>
        </p:spPr>
      </p:pic>
      <p:pic>
        <p:nvPicPr>
          <p:cNvPr id="5" name="图片 4">
            <a:extLst>
              <a:ext uri="{FF2B5EF4-FFF2-40B4-BE49-F238E27FC236}">
                <a16:creationId xmlns:a16="http://schemas.microsoft.com/office/drawing/2014/main" id="{44CA775B-3AF1-23D6-9B0A-558575083DC8}"/>
              </a:ext>
            </a:extLst>
          </p:cNvPr>
          <p:cNvPicPr>
            <a:picLocks noChangeAspect="1"/>
          </p:cNvPicPr>
          <p:nvPr/>
        </p:nvPicPr>
        <p:blipFill rotWithShape="1">
          <a:blip r:embed="rId4"/>
          <a:srcRect r="51302" b="2317"/>
          <a:stretch/>
        </p:blipFill>
        <p:spPr>
          <a:xfrm>
            <a:off x="2365183" y="3173330"/>
            <a:ext cx="5796418" cy="1779739"/>
          </a:xfrm>
          <a:prstGeom prst="rect">
            <a:avLst/>
          </a:prstGeom>
        </p:spPr>
      </p:pic>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en-US" dirty="0">
                <a:solidFill>
                  <a:srgbClr val="FF0000"/>
                </a:solidFill>
              </a:rPr>
              <a:t>第二节 字位风格</a:t>
            </a:r>
          </a:p>
        </p:txBody>
      </p:sp>
      <p:sp>
        <p:nvSpPr>
          <p:cNvPr id="3" name="内容占位符 2"/>
          <p:cNvSpPr>
            <a:spLocks noGrp="1"/>
          </p:cNvSpPr>
          <p:nvPr>
            <p:ph idx="1"/>
          </p:nvPr>
        </p:nvSpPr>
        <p:spPr/>
        <p:txBody>
          <a:bodyPr/>
          <a:lstStyle/>
          <a:p>
            <a:r>
              <a:rPr lang="zh-CN" altLang="en-US" sz="3200" b="1" dirty="0"/>
              <a:t>字位突出方式</a:t>
            </a:r>
            <a:r>
              <a:rPr lang="zh-CN" altLang="en-US" sz="3200" dirty="0"/>
              <a:t>包括由</a:t>
            </a:r>
            <a:r>
              <a:rPr lang="zh-CN" altLang="en-US" sz="3200" b="1" dirty="0">
                <a:solidFill>
                  <a:srgbClr val="C00000"/>
                </a:solidFill>
              </a:rPr>
              <a:t>特殊的字母</a:t>
            </a:r>
            <a:r>
              <a:rPr lang="zh-CN" altLang="en-US" sz="3200" dirty="0"/>
              <a:t>、</a:t>
            </a:r>
            <a:r>
              <a:rPr lang="zh-CN" altLang="en-US" sz="3200" b="1" dirty="0">
                <a:solidFill>
                  <a:srgbClr val="C00000"/>
                </a:solidFill>
              </a:rPr>
              <a:t>标点符号</a:t>
            </a:r>
            <a:r>
              <a:rPr lang="zh-CN" altLang="en-US" sz="3200" dirty="0"/>
              <a:t>、</a:t>
            </a:r>
            <a:r>
              <a:rPr lang="zh-CN" altLang="en-US" sz="3200" b="1" dirty="0">
                <a:solidFill>
                  <a:srgbClr val="C00000"/>
                </a:solidFill>
              </a:rPr>
              <a:t>词首大写</a:t>
            </a:r>
            <a:r>
              <a:rPr lang="zh-CN" altLang="en-US" sz="3200" dirty="0"/>
              <a:t>等形式的突出手段，其</a:t>
            </a:r>
            <a:r>
              <a:rPr lang="zh-CN" altLang="en-US" sz="3200" b="1" dirty="0">
                <a:solidFill>
                  <a:srgbClr val="C00000"/>
                </a:solidFill>
              </a:rPr>
              <a:t>失衡突出方式</a:t>
            </a:r>
            <a:r>
              <a:rPr lang="zh-CN" altLang="en-US" sz="3200" dirty="0"/>
              <a:t>表现为某种字位符号的</a:t>
            </a:r>
            <a:r>
              <a:rPr lang="zh-CN" altLang="en-US" sz="3200" b="1" dirty="0">
                <a:solidFill>
                  <a:srgbClr val="C00000"/>
                </a:solidFill>
              </a:rPr>
              <a:t>超规则</a:t>
            </a:r>
            <a:r>
              <a:rPr lang="zh-CN" altLang="en-US" sz="3200" dirty="0"/>
              <a:t>或</a:t>
            </a:r>
            <a:r>
              <a:rPr lang="zh-CN" altLang="en-US" sz="3200" b="1" dirty="0">
                <a:solidFill>
                  <a:srgbClr val="C00000"/>
                </a:solidFill>
              </a:rPr>
              <a:t>高频率</a:t>
            </a:r>
            <a:r>
              <a:rPr lang="zh-CN" altLang="en-US" sz="3200" dirty="0"/>
              <a:t>出现，</a:t>
            </a:r>
            <a:r>
              <a:rPr lang="zh-CN" altLang="en-US" sz="3200" b="1" dirty="0">
                <a:solidFill>
                  <a:srgbClr val="C00000"/>
                </a:solidFill>
              </a:rPr>
              <a:t>失协突出方式</a:t>
            </a:r>
            <a:r>
              <a:rPr lang="zh-CN" altLang="en-US" sz="3200" dirty="0"/>
              <a:t>表现为字位的</a:t>
            </a:r>
            <a:r>
              <a:rPr lang="zh-CN" altLang="en-US" sz="3200" b="1" dirty="0">
                <a:solidFill>
                  <a:srgbClr val="C00000"/>
                </a:solidFill>
              </a:rPr>
              <a:t>非规则用法</a:t>
            </a:r>
            <a:r>
              <a:rPr lang="zh-CN" altLang="en-US" sz="3200" dirty="0"/>
              <a:t>或</a:t>
            </a:r>
            <a:r>
              <a:rPr lang="zh-CN" altLang="en-US" sz="3200" b="1" dirty="0">
                <a:solidFill>
                  <a:srgbClr val="C00000"/>
                </a:solidFill>
              </a:rPr>
              <a:t>略用</a:t>
            </a:r>
            <a:r>
              <a:rPr lang="zh-CN" altLang="en-US" sz="3200" dirty="0"/>
              <a:t>。</a:t>
            </a: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8330" y="608330"/>
            <a:ext cx="10123170" cy="625475"/>
          </a:xfrm>
        </p:spPr>
        <p:txBody>
          <a:bodyPr>
            <a:normAutofit fontScale="90000"/>
          </a:bodyPr>
          <a:lstStyle/>
          <a:p>
            <a:r>
              <a:rPr lang="en-US" altLang="zh-CN"/>
              <a:t> </a:t>
            </a:r>
          </a:p>
        </p:txBody>
      </p:sp>
      <p:sp>
        <p:nvSpPr>
          <p:cNvPr id="3" name="内容占位符 2"/>
          <p:cNvSpPr>
            <a:spLocks noGrp="1"/>
          </p:cNvSpPr>
          <p:nvPr>
            <p:ph idx="1"/>
          </p:nvPr>
        </p:nvSpPr>
        <p:spPr>
          <a:xfrm>
            <a:off x="607695" y="525145"/>
            <a:ext cx="10969625" cy="5724525"/>
          </a:xfrm>
        </p:spPr>
        <p:txBody>
          <a:bodyPr>
            <a:normAutofit/>
          </a:bodyPr>
          <a:lstStyle/>
          <a:p>
            <a:pPr marL="0" indent="0">
              <a:buNone/>
            </a:pPr>
            <a:r>
              <a:rPr lang="zh-CN" altLang="en-US" sz="3600" b="1" dirty="0">
                <a:solidFill>
                  <a:srgbClr val="FF0000"/>
                </a:solidFill>
              </a:rPr>
              <a:t>一、标点符号</a:t>
            </a:r>
          </a:p>
          <a:p>
            <a:pPr marL="0" indent="0">
              <a:buNone/>
            </a:pPr>
            <a:r>
              <a:rPr lang="zh-CN" altLang="en-US" sz="3200" b="1" dirty="0"/>
              <a:t>现代英语标点符号的应用已经</a:t>
            </a:r>
            <a:r>
              <a:rPr lang="zh-CN" altLang="en-US" sz="3200" b="1" dirty="0">
                <a:solidFill>
                  <a:srgbClr val="C00000"/>
                </a:solidFill>
              </a:rPr>
              <a:t>标准化和模式化</a:t>
            </a:r>
            <a:r>
              <a:rPr lang="zh-CN" altLang="en-US" sz="3200" b="1" dirty="0"/>
              <a:t>，一般</a:t>
            </a:r>
            <a:r>
              <a:rPr lang="zh-CN" altLang="en-US" sz="3200" b="1" dirty="0">
                <a:solidFill>
                  <a:srgbClr val="C00000"/>
                </a:solidFill>
              </a:rPr>
              <a:t>逗号、冒号、分号、句号</a:t>
            </a:r>
            <a:r>
              <a:rPr lang="zh-CN" altLang="en-US" sz="3200" b="1" dirty="0"/>
              <a:t>等主要用来表示</a:t>
            </a:r>
            <a:r>
              <a:rPr lang="zh-CN" altLang="en-US" sz="3200" b="1" dirty="0">
                <a:solidFill>
                  <a:srgbClr val="C00000"/>
                </a:solidFill>
              </a:rPr>
              <a:t>不同层次的字位单位</a:t>
            </a:r>
            <a:r>
              <a:rPr lang="zh-CN" altLang="en-US" sz="3200" b="1" dirty="0"/>
              <a:t>，</a:t>
            </a:r>
            <a:r>
              <a:rPr lang="zh-CN" altLang="en-US" sz="3200" b="1" dirty="0">
                <a:solidFill>
                  <a:srgbClr val="C00000"/>
                </a:solidFill>
                <a:highlight>
                  <a:srgbClr val="FFFF00"/>
                </a:highlight>
              </a:rPr>
              <a:t>问号、感叹号</a:t>
            </a:r>
            <a:r>
              <a:rPr lang="zh-CN" altLang="en-US" sz="3200" b="1" dirty="0"/>
              <a:t>等用来表达其</a:t>
            </a:r>
            <a:r>
              <a:rPr lang="zh-CN" altLang="en-US" sz="3200" b="1" dirty="0">
                <a:highlight>
                  <a:srgbClr val="FFFF00"/>
                </a:highlight>
              </a:rPr>
              <a:t>具有不同言语功能</a:t>
            </a:r>
            <a:r>
              <a:rPr lang="zh-CN" altLang="en-US" sz="3200" b="1" dirty="0"/>
              <a:t>的句子，</a:t>
            </a:r>
            <a:r>
              <a:rPr lang="zh-CN" altLang="en-US" sz="3200" b="1" dirty="0">
                <a:highlight>
                  <a:srgbClr val="00FF00"/>
                </a:highlight>
              </a:rPr>
              <a:t>破折号、括号、省略号</a:t>
            </a:r>
            <a:r>
              <a:rPr lang="zh-CN" altLang="en-US" sz="3200" b="1" dirty="0"/>
              <a:t>等主要表示</a:t>
            </a:r>
            <a:r>
              <a:rPr lang="zh-CN" altLang="en-US" sz="3200" b="1" dirty="0">
                <a:highlight>
                  <a:srgbClr val="00FF00"/>
                </a:highlight>
              </a:rPr>
              <a:t>字位符号所表达的意义之间的关系</a:t>
            </a:r>
            <a:r>
              <a:rPr lang="zh-CN" altLang="en-US" sz="3200" b="1" dirty="0"/>
              <a:t>等。偏离这些常规，以及某种符号的高频率出现，都可在一定的情景语境中取得特殊的文体效应。</a:t>
            </a: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flipV="1">
            <a:off x="608330" y="527685"/>
            <a:ext cx="419100" cy="80645"/>
          </a:xfrm>
        </p:spPr>
        <p:txBody>
          <a:bodyPr>
            <a:normAutofit fontScale="90000"/>
          </a:bodyPr>
          <a:lstStyle/>
          <a:p>
            <a:r>
              <a:rPr lang="en-US" altLang="zh-CN"/>
              <a:t> </a:t>
            </a:r>
          </a:p>
        </p:txBody>
      </p:sp>
      <p:sp>
        <p:nvSpPr>
          <p:cNvPr id="3" name="内容占位符 2"/>
          <p:cNvSpPr>
            <a:spLocks noGrp="1"/>
          </p:cNvSpPr>
          <p:nvPr>
            <p:ph idx="1"/>
          </p:nvPr>
        </p:nvSpPr>
        <p:spPr>
          <a:xfrm>
            <a:off x="310515" y="365760"/>
            <a:ext cx="11565890" cy="6351270"/>
          </a:xfrm>
        </p:spPr>
        <p:txBody>
          <a:bodyPr>
            <a:normAutofit fontScale="67500" lnSpcReduction="20000"/>
          </a:bodyPr>
          <a:lstStyle/>
          <a:p>
            <a:pPr marL="0" indent="0">
              <a:buNone/>
            </a:pPr>
            <a:r>
              <a:rPr lang="zh-CN" altLang="en-US" sz="5300" b="1" dirty="0">
                <a:solidFill>
                  <a:schemeClr val="tx1"/>
                </a:solidFill>
                <a:highlight>
                  <a:srgbClr val="FFFF00"/>
                </a:highlight>
              </a:rPr>
              <a:t>（一）句号</a:t>
            </a:r>
          </a:p>
          <a:p>
            <a:pPr marL="0" indent="0">
              <a:buNone/>
            </a:pPr>
            <a:r>
              <a:rPr lang="zh-CN" altLang="en-US" sz="4000" b="1" dirty="0">
                <a:solidFill>
                  <a:schemeClr val="tx1"/>
                </a:solidFill>
              </a:rPr>
              <a:t>句号表明</a:t>
            </a:r>
            <a:r>
              <a:rPr lang="zh-CN" altLang="en-US" sz="4000" b="1" dirty="0">
                <a:solidFill>
                  <a:srgbClr val="C00000"/>
                </a:solidFill>
              </a:rPr>
              <a:t>陈述句</a:t>
            </a:r>
            <a:r>
              <a:rPr lang="zh-CN" altLang="en-US" sz="4000" b="1" dirty="0">
                <a:solidFill>
                  <a:schemeClr val="tx1"/>
                </a:solidFill>
              </a:rPr>
              <a:t>，如果偏离这种常规，则成为一种</a:t>
            </a:r>
            <a:r>
              <a:rPr lang="zh-CN" altLang="en-US" sz="4000" b="1" dirty="0">
                <a:solidFill>
                  <a:srgbClr val="C00000"/>
                </a:solidFill>
              </a:rPr>
              <a:t>失协突出</a:t>
            </a:r>
            <a:r>
              <a:rPr lang="zh-CN" altLang="en-US" sz="4000" b="1" dirty="0">
                <a:solidFill>
                  <a:schemeClr val="tx1"/>
                </a:solidFill>
              </a:rPr>
              <a:t>，可以取得</a:t>
            </a:r>
            <a:r>
              <a:rPr lang="zh-CN" altLang="en-US" sz="4000" b="1" dirty="0">
                <a:solidFill>
                  <a:srgbClr val="C00000"/>
                </a:solidFill>
              </a:rPr>
              <a:t>特殊的文体效果</a:t>
            </a:r>
            <a:r>
              <a:rPr lang="zh-CN" altLang="en-US" sz="4000" b="1" dirty="0">
                <a:solidFill>
                  <a:schemeClr val="tx1"/>
                </a:solidFill>
              </a:rPr>
              <a:t>。</a:t>
            </a:r>
          </a:p>
          <a:p>
            <a:pPr marL="0" indent="0">
              <a:buNone/>
            </a:pPr>
            <a:r>
              <a:rPr lang="zh-CN" altLang="en-US" sz="3300" b="1" dirty="0">
                <a:solidFill>
                  <a:schemeClr val="tx1"/>
                </a:solidFill>
              </a:rPr>
              <a:t>I think it is time I return into respectability</a:t>
            </a:r>
            <a:r>
              <a:rPr lang="zh-CN" altLang="en-US" sz="3300" b="1" dirty="0">
                <a:solidFill>
                  <a:schemeClr val="tx1"/>
                </a:solidFill>
                <a:highlight>
                  <a:srgbClr val="00FF00"/>
                </a:highlight>
              </a:rPr>
              <a:t>. </a:t>
            </a:r>
            <a:r>
              <a:rPr lang="zh-CN" altLang="en-US" sz="3300" b="1" dirty="0">
                <a:solidFill>
                  <a:schemeClr val="tx1"/>
                </a:solidFill>
              </a:rPr>
              <a:t>And</a:t>
            </a:r>
            <a:r>
              <a:rPr lang="zh-CN" altLang="en-US" sz="3300" b="1" dirty="0">
                <a:solidFill>
                  <a:schemeClr val="tx1"/>
                </a:solidFill>
                <a:highlight>
                  <a:srgbClr val="00FF00"/>
                </a:highlight>
              </a:rPr>
              <a:t>. </a:t>
            </a:r>
            <a:r>
              <a:rPr lang="zh-CN" altLang="en-US" sz="3300" b="1" dirty="0">
                <a:solidFill>
                  <a:schemeClr val="tx1"/>
                </a:solidFill>
              </a:rPr>
              <a:t>If you cannot see that Richy has four or five times your significance, then you are deluding yourself.</a:t>
            </a:r>
          </a:p>
          <a:p>
            <a:pPr marL="0" indent="0" algn="r">
              <a:buNone/>
            </a:pPr>
            <a:r>
              <a:rPr lang="zh-CN" altLang="en-US" sz="3300" b="1" dirty="0">
                <a:solidFill>
                  <a:schemeClr val="tx1"/>
                </a:solidFill>
              </a:rPr>
              <a:t>[Peter Straub, </a:t>
            </a:r>
            <a:r>
              <a:rPr lang="zh-CN" altLang="en-US" sz="3300" b="1" i="1" dirty="0">
                <a:solidFill>
                  <a:schemeClr val="tx1"/>
                </a:solidFill>
              </a:rPr>
              <a:t>Ghost story</a:t>
            </a:r>
            <a:r>
              <a:rPr lang="zh-CN" altLang="en-US" sz="3300" b="1" dirty="0">
                <a:solidFill>
                  <a:schemeClr val="tx1"/>
                </a:solidFill>
              </a:rPr>
              <a:t>]</a:t>
            </a:r>
          </a:p>
          <a:p>
            <a:pPr marL="0" indent="0">
              <a:buNone/>
            </a:pPr>
            <a:r>
              <a:rPr lang="zh-CN" altLang="en-US" sz="3300" b="1" dirty="0">
                <a:solidFill>
                  <a:schemeClr val="tx1"/>
                </a:solidFill>
              </a:rPr>
              <a:t>【译文】</a:t>
            </a:r>
          </a:p>
          <a:p>
            <a:pPr marL="0" indent="0">
              <a:buNone/>
            </a:pPr>
            <a:r>
              <a:rPr lang="zh-CN" altLang="en-US" sz="3300" b="1" dirty="0">
                <a:solidFill>
                  <a:schemeClr val="tx1"/>
                </a:solidFill>
              </a:rPr>
              <a:t>我想我得回归体面了。并且</a:t>
            </a:r>
            <a:r>
              <a:rPr lang="zh-CN" altLang="en-US" sz="3300" b="1" dirty="0">
                <a:solidFill>
                  <a:schemeClr val="tx1"/>
                </a:solidFill>
                <a:highlight>
                  <a:srgbClr val="00FF00"/>
                </a:highlight>
              </a:rPr>
              <a:t>。</a:t>
            </a:r>
            <a:r>
              <a:rPr lang="zh-CN" altLang="en-US" sz="3300" b="1" dirty="0">
                <a:solidFill>
                  <a:schemeClr val="tx1"/>
                </a:solidFill>
              </a:rPr>
              <a:t>要是你看不到里奇比你重要三四倍，那你就是自欺欺人。</a:t>
            </a:r>
          </a:p>
          <a:p>
            <a:pPr marL="0" indent="0">
              <a:buNone/>
            </a:pPr>
            <a:r>
              <a:rPr lang="zh-CN" altLang="en-US" sz="3300" b="1" dirty="0">
                <a:solidFill>
                  <a:schemeClr val="tx1"/>
                </a:solidFill>
              </a:rPr>
              <a:t>（比特﹒斯特劳博，《鬼故事》）</a:t>
            </a:r>
          </a:p>
          <a:p>
            <a:pPr marL="0" indent="0">
              <a:buNone/>
            </a:pPr>
            <a:r>
              <a:rPr lang="zh-CN" altLang="en-US" sz="3300" b="1" dirty="0">
                <a:solidFill>
                  <a:schemeClr val="tx1"/>
                </a:solidFill>
              </a:rPr>
              <a:t>这是一个妇女告诉他的情人，她决定回到她的丈夫那里去。And后面用句号，不是作者的误用，是</a:t>
            </a:r>
            <a:r>
              <a:rPr lang="zh-CN" altLang="en-US" sz="3300" b="1" dirty="0">
                <a:solidFill>
                  <a:srgbClr val="7030A0"/>
                </a:solidFill>
                <a:highlight>
                  <a:srgbClr val="00FF00"/>
                </a:highlight>
              </a:rPr>
              <a:t>语流停顿让她的情人重视她的话</a:t>
            </a:r>
            <a:r>
              <a:rPr lang="zh-CN" altLang="en-US" sz="3300" b="1" dirty="0">
                <a:solidFill>
                  <a:schemeClr val="tx1"/>
                </a:solidFill>
              </a:rPr>
              <a:t>，也提示读者更重视起来。汉语译文也如此处理。</a:t>
            </a: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flipV="1">
            <a:off x="608330" y="548005"/>
            <a:ext cx="76200" cy="76200"/>
          </a:xfrm>
        </p:spPr>
        <p:txBody>
          <a:bodyPr>
            <a:normAutofit fontScale="90000"/>
          </a:bodyPr>
          <a:lstStyle/>
          <a:p>
            <a:r>
              <a:rPr lang="en-US" altLang="zh-CN"/>
              <a:t> </a:t>
            </a:r>
          </a:p>
        </p:txBody>
      </p:sp>
      <p:sp>
        <p:nvSpPr>
          <p:cNvPr id="3" name="内容占位符 2"/>
          <p:cNvSpPr>
            <a:spLocks noGrp="1"/>
          </p:cNvSpPr>
          <p:nvPr>
            <p:ph idx="1"/>
          </p:nvPr>
        </p:nvSpPr>
        <p:spPr>
          <a:xfrm>
            <a:off x="6485206" y="624205"/>
            <a:ext cx="3267653" cy="5521160"/>
          </a:xfrm>
        </p:spPr>
        <p:txBody>
          <a:bodyPr>
            <a:noAutofit/>
          </a:bodyPr>
          <a:lstStyle/>
          <a:p>
            <a:r>
              <a:rPr lang="zh-CN" altLang="en-US" sz="2000" b="1" dirty="0">
                <a:solidFill>
                  <a:schemeClr val="tx1"/>
                </a:solidFill>
                <a:latin typeface="宋体" panose="02010600030101010101" pitchFamily="2" charset="-122"/>
                <a:ea typeface="宋体" panose="02010600030101010101" pitchFamily="2" charset="-122"/>
                <a:cs typeface="宋体" panose="02010600030101010101" pitchFamily="2" charset="-122"/>
              </a:rPr>
              <a:t>陈述句结束，一个完整的意思表达出来后仍不用句号，也是一种</a:t>
            </a:r>
            <a:r>
              <a:rPr lang="zh-CN" altLang="en-US" sz="2000" b="1" dirty="0">
                <a:solidFill>
                  <a:schemeClr val="tx1"/>
                </a:solidFill>
                <a:highlight>
                  <a:srgbClr val="00FFFF"/>
                </a:highlight>
                <a:latin typeface="宋体" panose="02010600030101010101" pitchFamily="2" charset="-122"/>
                <a:ea typeface="宋体" panose="02010600030101010101" pitchFamily="2" charset="-122"/>
                <a:cs typeface="宋体" panose="02010600030101010101" pitchFamily="2" charset="-122"/>
              </a:rPr>
              <a:t>突出手段</a:t>
            </a:r>
            <a:r>
              <a:rPr lang="zh-CN" altLang="en-US" sz="2000" b="1" dirty="0">
                <a:solidFill>
                  <a:schemeClr val="tx1"/>
                </a:solidFill>
                <a:latin typeface="宋体" panose="02010600030101010101" pitchFamily="2" charset="-122"/>
                <a:ea typeface="宋体" panose="02010600030101010101" pitchFamily="2" charset="-122"/>
                <a:cs typeface="宋体" panose="02010600030101010101" pitchFamily="2" charset="-122"/>
              </a:rPr>
              <a:t>。</a:t>
            </a:r>
            <a:endParaRPr lang="en-US" altLang="zh-CN" sz="2000" b="1"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r>
              <a:rPr lang="zh-CN" altLang="en-US" b="1" dirty="0">
                <a:solidFill>
                  <a:schemeClr val="tx1"/>
                </a:solidFill>
                <a:latin typeface="宋体" panose="02010600030101010101" pitchFamily="2" charset="-122"/>
                <a:ea typeface="宋体" panose="02010600030101010101" pitchFamily="2" charset="-122"/>
                <a:cs typeface="宋体" panose="02010600030101010101" pitchFamily="2" charset="-122"/>
              </a:rPr>
              <a:t>第一节最后一行显然应以句号为结尾，但作者却没有用任何标点符号，表示这节诗的末尾是“敞开的”：孩子在教室里关了半天，现在“自由”了。汉语译文与原文一样。</a:t>
            </a:r>
          </a:p>
          <a:p>
            <a:pPr marL="0" indent="0">
              <a:buNone/>
            </a:pPr>
            <a:endParaRPr lang="en-US" altLang="zh-CN" b="1" dirty="0">
              <a:latin typeface="宋体" panose="02010600030101010101" pitchFamily="2" charset="-122"/>
              <a:ea typeface="宋体" panose="02010600030101010101" pitchFamily="2" charset="-122"/>
              <a:cs typeface="宋体" panose="02010600030101010101" pitchFamily="2" charset="-122"/>
            </a:endParaRPr>
          </a:p>
          <a:p>
            <a:pPr marL="0" indent="0">
              <a:buNone/>
            </a:pPr>
            <a:endParaRPr lang="en-US" altLang="zh-CN" b="1" dirty="0">
              <a:latin typeface="宋体" panose="02010600030101010101" pitchFamily="2" charset="-122"/>
              <a:ea typeface="宋体" panose="02010600030101010101" pitchFamily="2" charset="-122"/>
              <a:cs typeface="宋体" panose="02010600030101010101" pitchFamily="2" charset="-122"/>
            </a:endParaRPr>
          </a:p>
          <a:p>
            <a:pPr marL="0" indent="0">
              <a:buNone/>
            </a:pPr>
            <a:endParaRPr lang="en-US" altLang="zh-CN" b="1" dirty="0">
              <a:latin typeface="宋体" panose="02010600030101010101" pitchFamily="2" charset="-122"/>
              <a:ea typeface="宋体" panose="02010600030101010101" pitchFamily="2" charset="-122"/>
              <a:cs typeface="宋体" panose="02010600030101010101" pitchFamily="2" charset="-122"/>
            </a:endParaRPr>
          </a:p>
          <a:p>
            <a:pPr marL="0" indent="0">
              <a:buNone/>
            </a:pPr>
            <a:endParaRPr lang="en-US" altLang="zh-CN" b="1" dirty="0">
              <a:latin typeface="宋体" panose="02010600030101010101" pitchFamily="2" charset="-122"/>
              <a:ea typeface="宋体" panose="02010600030101010101" pitchFamily="2" charset="-122"/>
              <a:cs typeface="宋体" panose="02010600030101010101" pitchFamily="2" charset="-122"/>
            </a:endParaRPr>
          </a:p>
          <a:p>
            <a:pPr marL="0" indent="0" algn="l">
              <a:buNone/>
            </a:pPr>
            <a:endParaRPr lang="en-US" altLang="zh-CN" b="1" dirty="0">
              <a:latin typeface="宋体" panose="02010600030101010101" pitchFamily="2" charset="-122"/>
              <a:ea typeface="宋体" panose="02010600030101010101" pitchFamily="2" charset="-122"/>
              <a:cs typeface="宋体" panose="02010600030101010101" pitchFamily="2" charset="-122"/>
            </a:endParaRPr>
          </a:p>
          <a:p>
            <a:pPr marL="0" indent="0" algn="l">
              <a:buNone/>
            </a:pPr>
            <a:endParaRPr lang="en-US" altLang="zh-CN" b="1" dirty="0">
              <a:latin typeface="宋体" panose="02010600030101010101" pitchFamily="2" charset="-122"/>
              <a:ea typeface="宋体" panose="02010600030101010101" pitchFamily="2" charset="-122"/>
              <a:cs typeface="宋体" panose="02010600030101010101" pitchFamily="2" charset="-122"/>
            </a:endParaRPr>
          </a:p>
          <a:p>
            <a:pPr marL="0" indent="0" algn="l">
              <a:buNone/>
            </a:pPr>
            <a:endParaRPr lang="en-US" altLang="zh-CN" b="1" dirty="0">
              <a:latin typeface="宋体" panose="02010600030101010101" pitchFamily="2" charset="-122"/>
              <a:ea typeface="宋体" panose="02010600030101010101" pitchFamily="2" charset="-122"/>
              <a:cs typeface="宋体" panose="02010600030101010101" pitchFamily="2" charset="-122"/>
            </a:endParaRPr>
          </a:p>
        </p:txBody>
      </p:sp>
      <p:pic>
        <p:nvPicPr>
          <p:cNvPr id="5" name="图片 4">
            <a:extLst>
              <a:ext uri="{FF2B5EF4-FFF2-40B4-BE49-F238E27FC236}">
                <a16:creationId xmlns:a16="http://schemas.microsoft.com/office/drawing/2014/main" id="{23CB3E9B-8C13-7E33-ACD4-3B8B0DD6F9AF}"/>
              </a:ext>
            </a:extLst>
          </p:cNvPr>
          <p:cNvPicPr>
            <a:picLocks noChangeAspect="1"/>
          </p:cNvPicPr>
          <p:nvPr/>
        </p:nvPicPr>
        <p:blipFill rotWithShape="1">
          <a:blip r:embed="rId3"/>
          <a:srcRect r="76338" b="4224"/>
          <a:stretch/>
        </p:blipFill>
        <p:spPr>
          <a:xfrm>
            <a:off x="1110820" y="954083"/>
            <a:ext cx="2138818" cy="5559260"/>
          </a:xfrm>
          <a:prstGeom prst="rect">
            <a:avLst/>
          </a:prstGeom>
        </p:spPr>
      </p:pic>
      <p:pic>
        <p:nvPicPr>
          <p:cNvPr id="7" name="图片 6">
            <a:extLst>
              <a:ext uri="{FF2B5EF4-FFF2-40B4-BE49-F238E27FC236}">
                <a16:creationId xmlns:a16="http://schemas.microsoft.com/office/drawing/2014/main" id="{5ADD9632-0D58-1C4E-1B4C-B5F8C0CD7621}"/>
              </a:ext>
            </a:extLst>
          </p:cNvPr>
          <p:cNvPicPr>
            <a:picLocks noChangeAspect="1"/>
          </p:cNvPicPr>
          <p:nvPr/>
        </p:nvPicPr>
        <p:blipFill rotWithShape="1">
          <a:blip r:embed="rId4"/>
          <a:srcRect r="79987" b="1388"/>
          <a:stretch/>
        </p:blipFill>
        <p:spPr>
          <a:xfrm>
            <a:off x="4306669" y="815926"/>
            <a:ext cx="1680647" cy="5824025"/>
          </a:xfrm>
          <a:prstGeom prst="rect">
            <a:avLst/>
          </a:prstGeom>
        </p:spPr>
      </p:pic>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flipV="1">
            <a:off x="608330" y="597535"/>
            <a:ext cx="219075" cy="76200"/>
          </a:xfrm>
        </p:spPr>
        <p:txBody>
          <a:bodyPr>
            <a:normAutofit fontScale="90000"/>
          </a:bodyPr>
          <a:lstStyle/>
          <a:p>
            <a:r>
              <a:rPr lang="en-US" altLang="zh-CN"/>
              <a:t> </a:t>
            </a:r>
          </a:p>
        </p:txBody>
      </p:sp>
      <p:sp>
        <p:nvSpPr>
          <p:cNvPr id="3" name="内容占位符 2"/>
          <p:cNvSpPr>
            <a:spLocks noGrp="1"/>
          </p:cNvSpPr>
          <p:nvPr>
            <p:ph idx="1"/>
          </p:nvPr>
        </p:nvSpPr>
        <p:spPr>
          <a:xfrm>
            <a:off x="314325" y="165735"/>
            <a:ext cx="11574780" cy="6392545"/>
          </a:xfrm>
        </p:spPr>
        <p:txBody>
          <a:bodyPr>
            <a:normAutofit fontScale="57500" lnSpcReduction="20000"/>
          </a:bodyPr>
          <a:lstStyle/>
          <a:p>
            <a:pPr marL="0" algn="l">
              <a:buClrTx/>
              <a:buSzTx/>
              <a:buNone/>
            </a:pPr>
            <a:r>
              <a:rPr lang="zh-CN" altLang="en-US" sz="5300" b="1" dirty="0">
                <a:solidFill>
                  <a:schemeClr val="tx1"/>
                </a:solidFill>
                <a:highlight>
                  <a:srgbClr val="FFFF00"/>
                </a:highlight>
              </a:rPr>
              <a:t>（二）逗号</a:t>
            </a:r>
          </a:p>
          <a:p>
            <a:pPr marL="0" algn="l">
              <a:buClrTx/>
              <a:buSzTx/>
              <a:buNone/>
            </a:pPr>
            <a:r>
              <a:rPr lang="zh-CN" altLang="en-US" sz="5300" b="1" dirty="0">
                <a:solidFill>
                  <a:schemeClr val="tx1"/>
                </a:solidFill>
              </a:rPr>
              <a:t>    逗号的典型作用是表示</a:t>
            </a:r>
            <a:r>
              <a:rPr lang="zh-CN" altLang="en-US" sz="5300" b="1" dirty="0">
                <a:solidFill>
                  <a:schemeClr val="tx1"/>
                </a:solidFill>
                <a:highlight>
                  <a:srgbClr val="FFFF00"/>
                </a:highlight>
              </a:rPr>
              <a:t>高于词</a:t>
            </a:r>
            <a:r>
              <a:rPr lang="zh-CN" altLang="en-US" sz="5300" b="1" dirty="0">
                <a:solidFill>
                  <a:schemeClr val="tx1"/>
                </a:solidFill>
              </a:rPr>
              <a:t>、</a:t>
            </a:r>
            <a:r>
              <a:rPr lang="zh-CN" altLang="en-US" sz="5300" b="1" dirty="0">
                <a:solidFill>
                  <a:schemeClr val="tx1"/>
                </a:solidFill>
                <a:highlight>
                  <a:srgbClr val="FFFF00"/>
                </a:highlight>
              </a:rPr>
              <a:t>低于并列句中小句的字位单位</a:t>
            </a:r>
            <a:r>
              <a:rPr lang="zh-CN" altLang="en-US" sz="5300" b="1" dirty="0">
                <a:solidFill>
                  <a:schemeClr val="tx1"/>
                </a:solidFill>
              </a:rPr>
              <a:t>，偏离这种用法则有特殊文体效应，例如狄更斯在《董贝父子》（Domby and Son）中</a:t>
            </a:r>
            <a:r>
              <a:rPr lang="zh-CN" altLang="en-US" sz="5300" b="1" dirty="0">
                <a:solidFill>
                  <a:schemeClr val="tx1"/>
                </a:solidFill>
                <a:highlight>
                  <a:srgbClr val="FFFF00"/>
                </a:highlight>
              </a:rPr>
              <a:t>用逗号来标示音节</a:t>
            </a:r>
            <a:r>
              <a:rPr lang="zh-CN" altLang="en-US" sz="5300" b="1" dirty="0">
                <a:solidFill>
                  <a:schemeClr val="tx1"/>
                </a:solidFill>
              </a:rPr>
              <a:t>：</a:t>
            </a:r>
          </a:p>
          <a:p>
            <a:pPr marL="0" algn="l">
              <a:buClrTx/>
              <a:buSzTx/>
              <a:buNone/>
            </a:pPr>
            <a:r>
              <a:rPr lang="zh-CN" altLang="en-US" sz="5300" b="1" dirty="0">
                <a:solidFill>
                  <a:schemeClr val="tx1"/>
                </a:solidFill>
              </a:rPr>
              <a:t>①How, is, my, lit, tle, friend? How, is, my, lit, tle, friend.</a:t>
            </a:r>
          </a:p>
          <a:p>
            <a:pPr marL="0" algn="l">
              <a:buClrTx/>
              <a:buSzTx/>
              <a:buNone/>
            </a:pPr>
            <a:r>
              <a:rPr lang="zh-CN" altLang="en-US" sz="5300" b="1" dirty="0">
                <a:solidFill>
                  <a:schemeClr val="tx1"/>
                </a:solidFill>
              </a:rPr>
              <a:t>【译文】我的，小，朋友，还，好，吗？我的，小，朋友，还，好，吗。</a:t>
            </a:r>
          </a:p>
          <a:p>
            <a:pPr marL="0" algn="l">
              <a:buClrTx/>
              <a:buSzTx/>
              <a:buNone/>
            </a:pPr>
            <a:r>
              <a:rPr lang="zh-CN" altLang="en-US" sz="5300" b="1" dirty="0">
                <a:solidFill>
                  <a:schemeClr val="tx1"/>
                </a:solidFill>
              </a:rPr>
              <a:t>每一个音节都</a:t>
            </a:r>
            <a:r>
              <a:rPr lang="zh-CN" altLang="en-US" sz="5300" b="1" dirty="0">
                <a:solidFill>
                  <a:schemeClr val="tx1"/>
                </a:solidFill>
                <a:highlight>
                  <a:srgbClr val="FFFF00"/>
                </a:highlight>
              </a:rPr>
              <a:t>重读</a:t>
            </a:r>
            <a:r>
              <a:rPr lang="zh-CN" altLang="en-US" sz="5300" b="1" dirty="0">
                <a:solidFill>
                  <a:schemeClr val="tx1"/>
                </a:solidFill>
              </a:rPr>
              <a:t>，且每个音节所</a:t>
            </a:r>
            <a:r>
              <a:rPr lang="zh-CN" altLang="en-US" sz="5300" b="1" dirty="0">
                <a:solidFill>
                  <a:schemeClr val="tx1"/>
                </a:solidFill>
                <a:highlight>
                  <a:srgbClr val="FFFF00"/>
                </a:highlight>
              </a:rPr>
              <a:t>延续的时间是相同</a:t>
            </a:r>
            <a:r>
              <a:rPr lang="zh-CN" altLang="en-US" sz="5300" b="1" dirty="0">
                <a:solidFill>
                  <a:schemeClr val="tx1"/>
                </a:solidFill>
              </a:rPr>
              <a:t>的，狄更斯用这种手段来模仿闹钟中的滴答声。汉语译文也同样处理。</a:t>
            </a:r>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0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0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0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0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0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0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0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5.xml><?xml version="1.0" encoding="utf-8"?>
<p:tagLst xmlns:a="http://schemas.openxmlformats.org/drawingml/2006/main" xmlns:r="http://schemas.openxmlformats.org/officeDocument/2006/relationships"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12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12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12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12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3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13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13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13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13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13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13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13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13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13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14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14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14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14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14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14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14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14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14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3.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6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6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TotalTime>
  <Words>3355</Words>
  <Application>Microsoft Office PowerPoint</Application>
  <PresentationFormat>宽屏</PresentationFormat>
  <Paragraphs>160</Paragraphs>
  <Slides>30</Slides>
  <Notes>0</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30</vt:i4>
      </vt:variant>
    </vt:vector>
  </HeadingPairs>
  <TitlesOfParts>
    <vt:vector size="38" baseType="lpstr">
      <vt:lpstr>楷体</vt:lpstr>
      <vt:lpstr>宋体</vt:lpstr>
      <vt:lpstr>微软雅黑</vt:lpstr>
      <vt:lpstr>Arial</vt:lpstr>
      <vt:lpstr>Times New Roman</vt:lpstr>
      <vt:lpstr>Wingdings</vt:lpstr>
      <vt:lpstr>Office 主题​​</vt:lpstr>
      <vt:lpstr>1_Office 主题​​</vt:lpstr>
      <vt:lpstr>PowerPoint 演示文稿</vt:lpstr>
      <vt:lpstr>PowerPoint 演示文稿</vt:lpstr>
      <vt:lpstr>第一节 字位变体</vt:lpstr>
      <vt:lpstr> </vt:lpstr>
      <vt:lpstr>第二节 字位风格</vt:lpstr>
      <vt:lpstr> </vt:lpstr>
      <vt:lpstr> </vt:lpstr>
      <vt:lpstr> </vt:lpstr>
      <vt:lpstr> </vt:lpstr>
      <vt:lpstr> </vt:lpstr>
      <vt:lpstr> </vt:lpstr>
      <vt:lpstr> </vt:lpstr>
      <vt:lpstr> </vt:lpstr>
      <vt:lpstr> </vt:lpstr>
      <vt:lpstr> </vt:lpstr>
      <vt:lpstr>PowerPoint 演示文稿</vt:lpstr>
      <vt:lpstr>PowerPoint 演示文稿</vt:lpstr>
      <vt:lpstr>二、词首大写</vt:lpstr>
      <vt:lpstr> </vt:lpstr>
      <vt:lpstr> </vt:lpstr>
      <vt:lpstr>三、误拼词</vt:lpstr>
      <vt:lpstr> </vt:lpstr>
      <vt:lpstr>四、斜体</vt:lpstr>
      <vt:lpstr> </vt:lpstr>
      <vt:lpstr>六、加粗</vt:lpstr>
      <vt:lpstr>七、空间布局 </vt:lpstr>
      <vt:lpstr> </vt:lpstr>
      <vt:lpstr>PowerPoint 演示文稿</vt:lpstr>
      <vt:lpstr>八、文字符号混用</vt:lpstr>
      <vt:lpstr>Summary本章小结</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Lenovo</dc:creator>
  <cp:lastModifiedBy>Lenovo</cp:lastModifiedBy>
  <cp:revision>188</cp:revision>
  <dcterms:created xsi:type="dcterms:W3CDTF">2019-06-19T02:08:00Z</dcterms:created>
  <dcterms:modified xsi:type="dcterms:W3CDTF">2022-10-22T23:58:46Z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2052-11.1.0.11579</vt:lpwstr>
  </property>
  <property fmtid="{D5CDD505-2E9C-101B-9397-08002B2CF9AE}" pid="3" name="ICV">
    <vt:lpwstr>4EDFA9978F034FEE84870161240335BB</vt:lpwstr>
  </property>
</Properties>
</file>