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337" r:id="rId3"/>
    <p:sldId id="338" r:id="rId4"/>
    <p:sldId id="282" r:id="rId5"/>
    <p:sldId id="336" r:id="rId6"/>
    <p:sldId id="339" r:id="rId7"/>
    <p:sldId id="340" r:id="rId8"/>
    <p:sldId id="259" r:id="rId9"/>
    <p:sldId id="283" r:id="rId10"/>
    <p:sldId id="341" r:id="rId11"/>
    <p:sldId id="260" r:id="rId12"/>
    <p:sldId id="342" r:id="rId13"/>
    <p:sldId id="343" r:id="rId14"/>
    <p:sldId id="344" r:id="rId15"/>
    <p:sldId id="261" r:id="rId16"/>
    <p:sldId id="345" r:id="rId17"/>
    <p:sldId id="284" r:id="rId18"/>
    <p:sldId id="263" r:id="rId19"/>
    <p:sldId id="264" r:id="rId20"/>
    <p:sldId id="346" r:id="rId21"/>
    <p:sldId id="347" r:id="rId22"/>
    <p:sldId id="265" r:id="rId23"/>
    <p:sldId id="266" r:id="rId24"/>
    <p:sldId id="267" r:id="rId25"/>
    <p:sldId id="349" r:id="rId26"/>
    <p:sldId id="268" r:id="rId27"/>
    <p:sldId id="289" r:id="rId28"/>
    <p:sldId id="269" r:id="rId29"/>
    <p:sldId id="287" r:id="rId30"/>
    <p:sldId id="350" r:id="rId31"/>
    <p:sldId id="351" r:id="rId32"/>
    <p:sldId id="270" r:id="rId33"/>
    <p:sldId id="288" r:id="rId34"/>
    <p:sldId id="290" r:id="rId35"/>
    <p:sldId id="272" r:id="rId36"/>
    <p:sldId id="273" r:id="rId37"/>
    <p:sldId id="291" r:id="rId38"/>
    <p:sldId id="352" r:id="rId39"/>
    <p:sldId id="353" r:id="rId40"/>
    <p:sldId id="354" r:id="rId41"/>
    <p:sldId id="274" r:id="rId42"/>
    <p:sldId id="275" r:id="rId43"/>
    <p:sldId id="355" r:id="rId44"/>
    <p:sldId id="276" r:id="rId45"/>
    <p:sldId id="356" r:id="rId46"/>
    <p:sldId id="292" r:id="rId47"/>
    <p:sldId id="357" r:id="rId48"/>
    <p:sldId id="358" r:id="rId49"/>
    <p:sldId id="359" r:id="rId50"/>
    <p:sldId id="360" r:id="rId51"/>
    <p:sldId id="277" r:id="rId52"/>
    <p:sldId id="278" r:id="rId53"/>
    <p:sldId id="293" r:id="rId54"/>
    <p:sldId id="295" r:id="rId55"/>
    <p:sldId id="361" r:id="rId56"/>
    <p:sldId id="362" r:id="rId57"/>
    <p:sldId id="363" r:id="rId58"/>
    <p:sldId id="297" r:id="rId59"/>
    <p:sldId id="279" r:id="rId60"/>
    <p:sldId id="364" r:id="rId61"/>
    <p:sldId id="365" r:id="rId62"/>
    <p:sldId id="366" r:id="rId63"/>
    <p:sldId id="300" r:id="rId64"/>
    <p:sldId id="301" r:id="rId65"/>
    <p:sldId id="298" r:id="rId66"/>
    <p:sldId id="280" r:id="rId67"/>
    <p:sldId id="367" r:id="rId68"/>
    <p:sldId id="304" r:id="rId69"/>
    <p:sldId id="368" r:id="rId70"/>
    <p:sldId id="369" r:id="rId71"/>
    <p:sldId id="370" r:id="rId72"/>
    <p:sldId id="372" r:id="rId73"/>
    <p:sldId id="305" r:id="rId74"/>
    <p:sldId id="371" r:id="rId75"/>
    <p:sldId id="373" r:id="rId76"/>
    <p:sldId id="374" r:id="rId77"/>
    <p:sldId id="306" r:id="rId78"/>
    <p:sldId id="375" r:id="rId79"/>
    <p:sldId id="376" r:id="rId80"/>
    <p:sldId id="307" r:id="rId81"/>
    <p:sldId id="377" r:id="rId82"/>
    <p:sldId id="378" r:id="rId83"/>
    <p:sldId id="379" r:id="rId84"/>
    <p:sldId id="303" r:id="rId85"/>
    <p:sldId id="308" r:id="rId86"/>
    <p:sldId id="309" r:id="rId87"/>
    <p:sldId id="380" r:id="rId88"/>
    <p:sldId id="381" r:id="rId89"/>
    <p:sldId id="382" r:id="rId90"/>
    <p:sldId id="281" r:id="rId91"/>
    <p:sldId id="383" r:id="rId92"/>
    <p:sldId id="384" r:id="rId93"/>
    <p:sldId id="311" r:id="rId94"/>
    <p:sldId id="385" r:id="rId95"/>
    <p:sldId id="386" r:id="rId96"/>
    <p:sldId id="312" r:id="rId97"/>
  </p:sldIdLst>
  <p:sldSz cx="12192000" cy="6858000"/>
  <p:notesSz cx="6858000" cy="9144000"/>
  <p:custDataLst>
    <p:tags r:id="rId9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2022/10/24</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2022/10/24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2022/10/24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2022/10/24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2022/10/24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2022/10/24</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2022/10/24</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2022/10/24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2022/10/24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2022/10/24</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2022/10/24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2022/10/24</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4.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5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54.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8.emf"/><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9.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1.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62.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em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66.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7.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68.e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9.e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71.emf"/><Relationship Id="rId2" Type="http://schemas.openxmlformats.org/officeDocument/2006/relationships/image" Target="../media/image70.e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73.emf"/><Relationship Id="rId2" Type="http://schemas.openxmlformats.org/officeDocument/2006/relationships/image" Target="../media/image72.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75.emf"/><Relationship Id="rId2" Type="http://schemas.openxmlformats.org/officeDocument/2006/relationships/image" Target="../media/image74.em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77.emf"/><Relationship Id="rId2" Type="http://schemas.openxmlformats.org/officeDocument/2006/relationships/image" Target="../media/image76.em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78.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79.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80.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82.emf"/><Relationship Id="rId2" Type="http://schemas.openxmlformats.org/officeDocument/2006/relationships/image" Target="../media/image81.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84.emf"/><Relationship Id="rId2" Type="http://schemas.openxmlformats.org/officeDocument/2006/relationships/image" Target="../media/image83.em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85.emf"/><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86.emf"/><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88.emf"/><Relationship Id="rId2" Type="http://schemas.openxmlformats.org/officeDocument/2006/relationships/image" Target="../media/image87.em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89.emf"/><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90.emf"/><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91.em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92.emf"/><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93.emf"/><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95.emf"/><Relationship Id="rId2" Type="http://schemas.openxmlformats.org/officeDocument/2006/relationships/image" Target="../media/image9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97.emf"/><Relationship Id="rId2" Type="http://schemas.openxmlformats.org/officeDocument/2006/relationships/image" Target="../media/image96.em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98.em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100.emf"/><Relationship Id="rId2" Type="http://schemas.openxmlformats.org/officeDocument/2006/relationships/image" Target="../media/image99.emf"/><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534160" y="807720"/>
            <a:ext cx="9123680" cy="1445260"/>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8800" b="1" i="1" u="none" strike="noStrike" kern="1200" cap="none" spc="0" normalizeH="0" baseline="0" noProof="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panose="020B0604020202020204"/>
                <a:ea typeface="微软雅黑" panose="020B0503020204020204" charset="-122"/>
                <a:cs typeface="+mn-cs"/>
              </a:rPr>
              <a:t>英汉文体对比教程</a:t>
            </a:r>
          </a:p>
        </p:txBody>
      </p:sp>
      <p:sp>
        <p:nvSpPr>
          <p:cNvPr id="5" name="矩形 4"/>
          <p:cNvSpPr/>
          <p:nvPr/>
        </p:nvSpPr>
        <p:spPr>
          <a:xfrm>
            <a:off x="4008123" y="3432810"/>
            <a:ext cx="7802880" cy="1014730"/>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panose="020B0604020202020204"/>
                <a:ea typeface="微软雅黑" panose="020B0503020204020204" charset="-122"/>
                <a:cs typeface="+mn-cs"/>
              </a:rPr>
              <a:t>——</a:t>
            </a:r>
            <a:r>
              <a:rPr kumimoji="0" lang="zh-CN" altLang="en-US"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panose="020B0604020202020204"/>
                <a:ea typeface="微软雅黑" panose="020B0503020204020204" charset="-122"/>
                <a:cs typeface="+mn-cs"/>
              </a:rPr>
              <a:t>语汇层次文体</a:t>
            </a:r>
            <a:r>
              <a:rPr kumimoji="0" lang="zh-CN" altLang="en-US" sz="6000" b="1" i="1" u="none" strike="noStrike" kern="1200" cap="none" spc="0" normalizeH="0" baseline="0" noProof="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panose="020B0604020202020204"/>
                <a:ea typeface="微软雅黑" panose="020B0503020204020204" charset="-122"/>
                <a:cs typeface="+mn-cs"/>
              </a:rPr>
              <a:t>对比</a:t>
            </a:r>
            <a:endParaRPr kumimoji="0" lang="zh-CN" altLang="en-US"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panose="020B0604020202020204"/>
              <a:ea typeface="微软雅黑" panose="020B0503020204020204" charset="-122"/>
              <a:cs typeface="+mn-cs"/>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30FABE-B56D-93F6-6B9B-020726F92F3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732BFEA-C07F-05DA-02B3-686249726841}"/>
              </a:ext>
            </a:extLst>
          </p:cNvPr>
          <p:cNvSpPr>
            <a:spLocks noGrp="1"/>
          </p:cNvSpPr>
          <p:nvPr>
            <p:ph idx="1"/>
          </p:nvPr>
        </p:nvSpPr>
        <p:spPr>
          <a:xfrm>
            <a:off x="608400" y="1490400"/>
            <a:ext cx="10484321" cy="705600"/>
          </a:xfrm>
        </p:spPr>
        <p:txBody>
          <a:bodyPr>
            <a:normAutofit fontScale="92500" lnSpcReduction="20000"/>
          </a:bodyPr>
          <a:lstStyle/>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en-US" sz="2900" b="0" i="0" u="none" strike="noStrike" kern="1200" cap="none" spc="150" normalizeH="0" baseline="0" noProof="0" dirty="0">
                <a:ln>
                  <a:noFill/>
                </a:ln>
                <a:solidFill>
                  <a:srgbClr val="000000"/>
                </a:solidFill>
                <a:effectLst/>
                <a:uLnTx/>
                <a:uFillTx/>
                <a:latin typeface="Arial"/>
                <a:ea typeface="微软雅黑"/>
                <a:cs typeface="+mn-cs"/>
              </a:rPr>
              <a:t>此外，相似音也可用来取得双关效应。例如：</a:t>
            </a:r>
          </a:p>
          <a:p>
            <a:endParaRPr lang="zh-CN" altLang="en-US" dirty="0"/>
          </a:p>
        </p:txBody>
      </p:sp>
      <p:pic>
        <p:nvPicPr>
          <p:cNvPr id="5" name="图片 4">
            <a:extLst>
              <a:ext uri="{FF2B5EF4-FFF2-40B4-BE49-F238E27FC236}">
                <a16:creationId xmlns:a16="http://schemas.microsoft.com/office/drawing/2014/main" id="{7CCAF24F-EA19-F965-1D4A-600D133E18D8}"/>
              </a:ext>
            </a:extLst>
          </p:cNvPr>
          <p:cNvPicPr>
            <a:picLocks noChangeAspect="1"/>
          </p:cNvPicPr>
          <p:nvPr/>
        </p:nvPicPr>
        <p:blipFill rotWithShape="1">
          <a:blip r:embed="rId2"/>
          <a:srcRect r="50000" b="64"/>
          <a:stretch/>
        </p:blipFill>
        <p:spPr>
          <a:xfrm>
            <a:off x="801562" y="2301225"/>
            <a:ext cx="7162256" cy="3066375"/>
          </a:xfrm>
          <a:prstGeom prst="rect">
            <a:avLst/>
          </a:prstGeom>
        </p:spPr>
      </p:pic>
      <p:sp>
        <p:nvSpPr>
          <p:cNvPr id="7" name="文本框 6">
            <a:extLst>
              <a:ext uri="{FF2B5EF4-FFF2-40B4-BE49-F238E27FC236}">
                <a16:creationId xmlns:a16="http://schemas.microsoft.com/office/drawing/2014/main" id="{2D52F69B-F786-B121-34B9-D8640AB1B803}"/>
              </a:ext>
            </a:extLst>
          </p:cNvPr>
          <p:cNvSpPr txBox="1"/>
          <p:nvPr/>
        </p:nvSpPr>
        <p:spPr>
          <a:xfrm>
            <a:off x="7828613" y="2118484"/>
            <a:ext cx="3748987" cy="4524315"/>
          </a:xfrm>
          <a:prstGeom prst="rect">
            <a:avLst/>
          </a:prstGeom>
          <a:noFill/>
        </p:spPr>
        <p:txBody>
          <a:bodyPr wrap="square">
            <a:spAutoFit/>
          </a:bodyPr>
          <a:lstStyle/>
          <a:p>
            <a:pPr indent="228600" algn="just"/>
            <a:r>
              <a:rPr lang="zh-CN" altLang="zh-CN" sz="2400" kern="100" dirty="0">
                <a:solidFill>
                  <a:srgbClr val="000000"/>
                </a:solidFill>
                <a:effectLst/>
                <a:latin typeface="Times New Roman" panose="02020603050405020304" pitchFamily="18" charset="0"/>
                <a:ea typeface="宋体" panose="02010600030101010101" pitchFamily="2" charset="-122"/>
              </a:rPr>
              <a:t>波尔特拉姆的追随者帕拉利斯（</a:t>
            </a:r>
            <a:r>
              <a:rPr lang="en-US" altLang="zh-CN" sz="2400" kern="100" dirty="0" err="1">
                <a:solidFill>
                  <a:srgbClr val="000000"/>
                </a:solidFill>
                <a:effectLst/>
                <a:latin typeface="Times New Roman" panose="02020603050405020304" pitchFamily="18" charset="0"/>
                <a:ea typeface="宋体" panose="02010600030101010101" pitchFamily="2" charset="-122"/>
              </a:rPr>
              <a:t>Paralles</a:t>
            </a:r>
            <a:r>
              <a:rPr lang="zh-CN" altLang="zh-CN" sz="2400" kern="100" dirty="0">
                <a:solidFill>
                  <a:srgbClr val="000000"/>
                </a:solidFill>
                <a:effectLst/>
                <a:latin typeface="Times New Roman" panose="02020603050405020304" pitchFamily="18" charset="0"/>
                <a:ea typeface="宋体" panose="02010600030101010101" pitchFamily="2" charset="-122"/>
              </a:rPr>
              <a:t>）鼓动波尔特拉姆离开海伦，赶快出征，于是讲了这句话，</a:t>
            </a:r>
            <a:r>
              <a:rPr lang="zh-CN" altLang="zh-CN" sz="2400" kern="100" dirty="0">
                <a:solidFill>
                  <a:srgbClr val="FF0000"/>
                </a:solidFill>
                <a:effectLst/>
                <a:latin typeface="Times New Roman" panose="02020603050405020304" pitchFamily="18" charset="0"/>
                <a:ea typeface="宋体" panose="02010600030101010101" pitchFamily="2" charset="-122"/>
              </a:rPr>
              <a:t>把</a:t>
            </a:r>
            <a:r>
              <a:rPr lang="en-US" altLang="zh-CN" sz="2400" kern="100" dirty="0">
                <a:solidFill>
                  <a:srgbClr val="FF0000"/>
                </a:solidFill>
                <a:effectLst/>
                <a:latin typeface="Times New Roman" panose="02020603050405020304" pitchFamily="18" charset="0"/>
                <a:ea typeface="宋体" panose="02010600030101010101" pitchFamily="2" charset="-122"/>
              </a:rPr>
              <a:t>marry</a:t>
            </a:r>
            <a:r>
              <a:rPr lang="zh-CN" altLang="zh-CN" sz="2400" kern="100" dirty="0">
                <a:solidFill>
                  <a:srgbClr val="FF0000"/>
                </a:solidFill>
                <a:effectLst/>
                <a:latin typeface="Times New Roman" panose="02020603050405020304" pitchFamily="18" charset="0"/>
                <a:ea typeface="宋体" panose="02010600030101010101" pitchFamily="2" charset="-122"/>
              </a:rPr>
              <a:t>与</a:t>
            </a:r>
            <a:r>
              <a:rPr lang="en-US" altLang="zh-CN" sz="2400" kern="100" dirty="0">
                <a:solidFill>
                  <a:srgbClr val="FF0000"/>
                </a:solidFill>
                <a:effectLst/>
                <a:latin typeface="Times New Roman" panose="02020603050405020304" pitchFamily="18" charset="0"/>
                <a:ea typeface="宋体" panose="02010600030101010101" pitchFamily="2" charset="-122"/>
              </a:rPr>
              <a:t>mar</a:t>
            </a:r>
            <a:r>
              <a:rPr lang="zh-CN" altLang="zh-CN" sz="2400" kern="100" dirty="0">
                <a:solidFill>
                  <a:srgbClr val="FF0000"/>
                </a:solidFill>
                <a:effectLst/>
                <a:latin typeface="Times New Roman" panose="02020603050405020304" pitchFamily="18" charset="0"/>
                <a:ea typeface="宋体" panose="02010600030101010101" pitchFamily="2" charset="-122"/>
              </a:rPr>
              <a:t>等同起来，发音的相似加强了这一联系</a:t>
            </a:r>
            <a:r>
              <a:rPr lang="zh-CN" altLang="zh-CN" sz="2400" kern="100" dirty="0">
                <a:solidFill>
                  <a:srgbClr val="000000"/>
                </a:solidFill>
                <a:effectLst/>
                <a:latin typeface="Times New Roman" panose="02020603050405020304" pitchFamily="18" charset="0"/>
                <a:ea typeface="宋体" panose="02010600030101010101" pitchFamily="2" charset="-122"/>
              </a:rPr>
              <a:t>，促使波尔特拉姆尽快实行他的决定。第一种汉语</a:t>
            </a:r>
            <a:r>
              <a:rPr lang="zh-CN" altLang="zh-CN" sz="2400" kern="100" dirty="0">
                <a:solidFill>
                  <a:srgbClr val="FF0000"/>
                </a:solidFill>
                <a:effectLst/>
                <a:latin typeface="Times New Roman" panose="02020603050405020304" pitchFamily="18" charset="0"/>
                <a:ea typeface="宋体" panose="02010600030101010101" pitchFamily="2" charset="-122"/>
              </a:rPr>
              <a:t>译文“</a:t>
            </a:r>
            <a:r>
              <a:rPr lang="zh-CN" altLang="zh-CN" sz="2400" kern="100" dirty="0">
                <a:solidFill>
                  <a:srgbClr val="FF0000"/>
                </a:solidFill>
                <a:effectLst/>
                <a:latin typeface="Times New Roman" panose="02020603050405020304" pitchFamily="18" charset="0"/>
                <a:ea typeface="楷体" panose="02010609060101010101" pitchFamily="49" charset="-122"/>
              </a:rPr>
              <a:t>娶妻</a:t>
            </a:r>
            <a:r>
              <a:rPr lang="zh-CN" altLang="zh-CN" sz="2400" kern="100" dirty="0">
                <a:solidFill>
                  <a:srgbClr val="FF0000"/>
                </a:solidFill>
                <a:effectLst/>
                <a:latin typeface="Times New Roman" panose="02020603050405020304" pitchFamily="18" charset="0"/>
                <a:ea typeface="宋体" panose="02010600030101010101" pitchFamily="2" charset="-122"/>
              </a:rPr>
              <a:t>”与“</a:t>
            </a:r>
            <a:r>
              <a:rPr lang="zh-CN" altLang="zh-CN" sz="2400" kern="100" dirty="0">
                <a:solidFill>
                  <a:srgbClr val="FF0000"/>
                </a:solidFill>
                <a:effectLst/>
                <a:latin typeface="Times New Roman" panose="02020603050405020304" pitchFamily="18" charset="0"/>
                <a:ea typeface="楷体" panose="02010609060101010101" pitchFamily="49" charset="-122"/>
              </a:rPr>
              <a:t>取欺</a:t>
            </a:r>
            <a:r>
              <a:rPr lang="zh-CN" altLang="zh-CN" sz="2400" kern="100" dirty="0">
                <a:solidFill>
                  <a:srgbClr val="FF0000"/>
                </a:solidFill>
                <a:effectLst/>
                <a:latin typeface="Times New Roman" panose="02020603050405020304" pitchFamily="18" charset="0"/>
                <a:ea typeface="宋体" panose="02010600030101010101" pitchFamily="2" charset="-122"/>
              </a:rPr>
              <a:t>”模仿原文</a:t>
            </a:r>
            <a:r>
              <a:rPr lang="zh-CN" altLang="zh-CN" sz="2400" kern="100" dirty="0">
                <a:solidFill>
                  <a:srgbClr val="000000"/>
                </a:solidFill>
                <a:effectLst/>
                <a:latin typeface="Times New Roman" panose="02020603050405020304" pitchFamily="18" charset="0"/>
                <a:ea typeface="宋体" panose="02010600030101010101" pitchFamily="2" charset="-122"/>
              </a:rPr>
              <a:t>，以相似音表达这种相关效果。第二种则没有这种风格了。</a:t>
            </a:r>
            <a:endParaRPr lang="zh-CN" altLang="zh-CN" sz="2400" kern="1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25108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401" y="1490401"/>
            <a:ext cx="4922969" cy="2197179"/>
          </a:xfrm>
        </p:spPr>
        <p:txBody>
          <a:bodyPr>
            <a:normAutofit/>
          </a:bodyPr>
          <a:lstStyle/>
          <a:p>
            <a:endParaRPr lang="en-US" altLang="zh-CN" dirty="0">
              <a:solidFill>
                <a:schemeClr val="tx1">
                  <a:lumMod val="95000"/>
                  <a:lumOff val="5000"/>
                </a:schemeClr>
              </a:solidFill>
            </a:endParaRPr>
          </a:p>
          <a:p>
            <a:endParaRPr lang="en-US" altLang="zh-CN" dirty="0">
              <a:solidFill>
                <a:schemeClr val="tx1">
                  <a:lumMod val="95000"/>
                  <a:lumOff val="5000"/>
                </a:schemeClr>
              </a:solidFill>
            </a:endParaRPr>
          </a:p>
          <a:p>
            <a:pPr marL="0" indent="0">
              <a:buNone/>
            </a:pPr>
            <a:endParaRPr lang="zh-CN" altLang="en-US" dirty="0"/>
          </a:p>
        </p:txBody>
      </p:sp>
      <p:sp>
        <p:nvSpPr>
          <p:cNvPr id="7" name="文本框 6"/>
          <p:cNvSpPr txBox="1"/>
          <p:nvPr/>
        </p:nvSpPr>
        <p:spPr>
          <a:xfrm>
            <a:off x="818838" y="5442853"/>
            <a:ext cx="10264514" cy="368300"/>
          </a:xfrm>
          <a:prstGeom prst="rect">
            <a:avLst/>
          </a:prstGeom>
          <a:noFill/>
        </p:spPr>
        <p:txBody>
          <a:bodyPr wrap="square">
            <a:spAutoFit/>
          </a:bodyPr>
          <a:lstStyle/>
          <a:p>
            <a:endParaRPr lang="zh-CN" altLang="en-US" dirty="0">
              <a:solidFill>
                <a:srgbClr val="FF0000"/>
              </a:solidFill>
            </a:endParaRPr>
          </a:p>
        </p:txBody>
      </p:sp>
      <p:sp>
        <p:nvSpPr>
          <p:cNvPr id="4" name="文本框 3"/>
          <p:cNvSpPr txBox="1"/>
          <p:nvPr/>
        </p:nvSpPr>
        <p:spPr>
          <a:xfrm>
            <a:off x="695325" y="291465"/>
            <a:ext cx="11026983" cy="1077218"/>
          </a:xfrm>
          <a:prstGeom prst="rect">
            <a:avLst/>
          </a:prstGeom>
          <a:noFill/>
        </p:spPr>
        <p:txBody>
          <a:bodyPr wrap="square" rtlCol="0">
            <a:spAutoFit/>
          </a:bodyPr>
          <a:lstStyle/>
          <a:p>
            <a:r>
              <a:rPr lang="zh-CN" altLang="en-US" sz="3200" dirty="0"/>
              <a:t>反义词也可用来取得双关效应。例如：</a:t>
            </a:r>
          </a:p>
          <a:p>
            <a:endParaRPr lang="zh-CN" altLang="en-US" sz="3200" dirty="0"/>
          </a:p>
        </p:txBody>
      </p:sp>
      <p:pic>
        <p:nvPicPr>
          <p:cNvPr id="5" name="图片 4">
            <a:extLst>
              <a:ext uri="{FF2B5EF4-FFF2-40B4-BE49-F238E27FC236}">
                <a16:creationId xmlns:a16="http://schemas.microsoft.com/office/drawing/2014/main" id="{C74C87A2-5308-2373-F051-7C32C1783B2A}"/>
              </a:ext>
            </a:extLst>
          </p:cNvPr>
          <p:cNvPicPr>
            <a:picLocks noChangeAspect="1"/>
          </p:cNvPicPr>
          <p:nvPr/>
        </p:nvPicPr>
        <p:blipFill rotWithShape="1">
          <a:blip r:embed="rId2"/>
          <a:srcRect t="-1" r="48304" b="-169"/>
          <a:stretch/>
        </p:blipFill>
        <p:spPr>
          <a:xfrm>
            <a:off x="608401" y="1055238"/>
            <a:ext cx="6833559" cy="5264684"/>
          </a:xfrm>
          <a:prstGeom prst="rect">
            <a:avLst/>
          </a:prstGeom>
        </p:spPr>
      </p:pic>
      <p:sp>
        <p:nvSpPr>
          <p:cNvPr id="8" name="文本框 7">
            <a:extLst>
              <a:ext uri="{FF2B5EF4-FFF2-40B4-BE49-F238E27FC236}">
                <a16:creationId xmlns:a16="http://schemas.microsoft.com/office/drawing/2014/main" id="{264A0087-0052-200C-69E6-C70657945A0E}"/>
              </a:ext>
            </a:extLst>
          </p:cNvPr>
          <p:cNvSpPr txBox="1"/>
          <p:nvPr/>
        </p:nvSpPr>
        <p:spPr>
          <a:xfrm>
            <a:off x="8277580" y="1055238"/>
            <a:ext cx="3219095" cy="5632311"/>
          </a:xfrm>
          <a:prstGeom prst="rect">
            <a:avLst/>
          </a:prstGeom>
          <a:noFill/>
        </p:spPr>
        <p:txBody>
          <a:bodyPr wrap="square">
            <a:spAutoFit/>
          </a:bodyPr>
          <a:lstStyle/>
          <a:p>
            <a:pPr indent="228600" algn="just"/>
            <a:r>
              <a:rPr lang="zh-CN" altLang="zh-CN" sz="2000" kern="100" dirty="0">
                <a:solidFill>
                  <a:srgbClr val="000000"/>
                </a:solidFill>
                <a:effectLst/>
                <a:latin typeface="Times New Roman" panose="02020603050405020304" pitchFamily="18" charset="0"/>
                <a:ea typeface="宋体" panose="02010600030101010101" pitchFamily="2" charset="-122"/>
              </a:rPr>
              <a:t>朱丽叶表白自己对罗密欧的爱情不是轻佻的，</a:t>
            </a:r>
            <a:r>
              <a:rPr lang="en-US" altLang="zh-CN" sz="2000" kern="100" dirty="0">
                <a:solidFill>
                  <a:srgbClr val="000000"/>
                </a:solidFill>
                <a:effectLst/>
                <a:latin typeface="Times New Roman" panose="02020603050405020304" pitchFamily="18" charset="0"/>
                <a:ea typeface="宋体" panose="02010600030101010101" pitchFamily="2" charset="-122"/>
              </a:rPr>
              <a:t>light</a:t>
            </a:r>
            <a:r>
              <a:rPr lang="zh-CN" altLang="zh-CN" sz="2000" kern="100" dirty="0">
                <a:solidFill>
                  <a:srgbClr val="000000"/>
                </a:solidFill>
                <a:effectLst/>
                <a:latin typeface="Times New Roman" panose="02020603050405020304" pitchFamily="18" charset="0"/>
                <a:ea typeface="宋体" panose="02010600030101010101" pitchFamily="2" charset="-122"/>
              </a:rPr>
              <a:t>原本是</a:t>
            </a:r>
            <a:r>
              <a:rPr lang="en-US" altLang="zh-CN" sz="2000" kern="100" dirty="0">
                <a:solidFill>
                  <a:srgbClr val="000000"/>
                </a:solidFill>
                <a:effectLst/>
                <a:latin typeface="宋体" panose="02010600030101010101" pitchFamily="2" charset="-122"/>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玩笑似的</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不当真的</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的意思，但由于</a:t>
            </a:r>
            <a:r>
              <a:rPr lang="en-US" altLang="zh-CN" sz="2000" kern="100" dirty="0">
                <a:solidFill>
                  <a:srgbClr val="000000"/>
                </a:solidFill>
                <a:effectLst/>
                <a:latin typeface="Times New Roman" panose="02020603050405020304" pitchFamily="18" charset="0"/>
                <a:ea typeface="宋体" panose="02010600030101010101" pitchFamily="2" charset="-122"/>
              </a:rPr>
              <a:t>black</a:t>
            </a:r>
            <a:r>
              <a:rPr lang="zh-CN" altLang="zh-CN" sz="2000" kern="100" dirty="0">
                <a:solidFill>
                  <a:srgbClr val="000000"/>
                </a:solidFill>
                <a:effectLst/>
                <a:latin typeface="Times New Roman" panose="02020603050405020304" pitchFamily="18" charset="0"/>
                <a:ea typeface="宋体" panose="02010600030101010101" pitchFamily="2" charset="-122"/>
              </a:rPr>
              <a:t>存在，具有了</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光明</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乐观</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的意思。</a:t>
            </a:r>
            <a:r>
              <a:rPr lang="en-US" altLang="zh-CN" sz="2000" kern="100" dirty="0">
                <a:solidFill>
                  <a:srgbClr val="000000"/>
                </a:solidFill>
                <a:effectLst/>
                <a:latin typeface="Times New Roman" panose="02020603050405020304" pitchFamily="18" charset="0"/>
                <a:ea typeface="宋体" panose="02010600030101010101" pitchFamily="2" charset="-122"/>
              </a:rPr>
              <a:t>dark</a:t>
            </a:r>
            <a:r>
              <a:rPr lang="zh-CN" altLang="zh-CN" sz="2000" kern="100" dirty="0">
                <a:solidFill>
                  <a:srgbClr val="000000"/>
                </a:solidFill>
                <a:effectLst/>
                <a:latin typeface="Times New Roman" panose="02020603050405020304" pitchFamily="18" charset="0"/>
                <a:ea typeface="宋体" panose="02010600030101010101" pitchFamily="2" charset="-122"/>
              </a:rPr>
              <a:t>的原意是</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（夜晚的）黑暗</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，与</a:t>
            </a:r>
            <a:r>
              <a:rPr lang="en-US" altLang="zh-CN" sz="2000" kern="100" dirty="0">
                <a:solidFill>
                  <a:srgbClr val="000000"/>
                </a:solidFill>
                <a:effectLst/>
                <a:latin typeface="Times New Roman" panose="02020603050405020304" pitchFamily="18" charset="0"/>
                <a:ea typeface="宋体" panose="02010600030101010101" pitchFamily="2" charset="-122"/>
              </a:rPr>
              <a:t>light</a:t>
            </a:r>
            <a:r>
              <a:rPr lang="zh-CN" altLang="zh-CN" sz="2000" kern="100" dirty="0">
                <a:solidFill>
                  <a:srgbClr val="000000"/>
                </a:solidFill>
                <a:effectLst/>
                <a:latin typeface="Times New Roman" panose="02020603050405020304" pitchFamily="18" charset="0"/>
                <a:ea typeface="宋体" panose="02010600030101010101" pitchFamily="2" charset="-122"/>
              </a:rPr>
              <a:t>的相互作用也具有</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黯淡</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或</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悲观</a:t>
            </a:r>
            <a:r>
              <a:rPr lang="en-US" altLang="zh-CN" sz="2000" kern="100" dirty="0">
                <a:solidFill>
                  <a:srgbClr val="000000"/>
                </a:solidFill>
                <a:effectLst/>
                <a:latin typeface="Times New Roman" panose="02020603050405020304" pitchFamily="18" charset="0"/>
                <a:ea typeface="宋体" panose="02010600030101010101" pitchFamily="2" charset="-122"/>
              </a:rPr>
              <a:t>”</a:t>
            </a:r>
            <a:r>
              <a:rPr lang="zh-CN" altLang="zh-CN" sz="2000" kern="100" dirty="0">
                <a:solidFill>
                  <a:srgbClr val="000000"/>
                </a:solidFill>
                <a:effectLst/>
                <a:latin typeface="Times New Roman" panose="02020603050405020304" pitchFamily="18" charset="0"/>
                <a:ea typeface="宋体" panose="02010600030101010101" pitchFamily="2" charset="-122"/>
              </a:rPr>
              <a:t>的意义。</a:t>
            </a:r>
            <a:endParaRPr lang="en-US" altLang="zh-CN" sz="2000" kern="100" dirty="0">
              <a:solidFill>
                <a:srgbClr val="000000"/>
              </a:solidFill>
              <a:effectLst/>
              <a:latin typeface="Times New Roman" panose="02020603050405020304" pitchFamily="18" charset="0"/>
              <a:ea typeface="宋体" panose="02010600030101010101" pitchFamily="2" charset="-122"/>
            </a:endParaRPr>
          </a:p>
          <a:p>
            <a:pPr indent="228600" algn="just"/>
            <a:endParaRPr lang="en-US" altLang="zh-CN" sz="2000" kern="100" dirty="0">
              <a:solidFill>
                <a:srgbClr val="000000"/>
              </a:solidFill>
              <a:latin typeface="Times New Roman" panose="02020603050405020304" pitchFamily="18" charset="0"/>
              <a:ea typeface="宋体" panose="02010600030101010101" pitchFamily="2" charset="-122"/>
            </a:endParaRPr>
          </a:p>
          <a:p>
            <a:pPr indent="228600" algn="just"/>
            <a:r>
              <a:rPr lang="zh-CN" altLang="zh-CN" sz="2000" kern="100" dirty="0">
                <a:solidFill>
                  <a:srgbClr val="000000"/>
                </a:solidFill>
                <a:effectLst/>
                <a:latin typeface="Times New Roman" panose="02020603050405020304" pitchFamily="18" charset="0"/>
                <a:ea typeface="宋体" panose="02010600030101010101" pitchFamily="2" charset="-122"/>
              </a:rPr>
              <a:t>译文</a:t>
            </a:r>
            <a:r>
              <a:rPr lang="en-US" altLang="zh-CN" sz="2000" kern="100" dirty="0">
                <a:solidFill>
                  <a:srgbClr val="000000"/>
                </a:solidFill>
                <a:effectLst/>
                <a:latin typeface="Times New Roman" panose="02020603050405020304" pitchFamily="18" charset="0"/>
                <a:ea typeface="宋体" panose="02010600030101010101" pitchFamily="2" charset="-122"/>
              </a:rPr>
              <a:t>1</a:t>
            </a:r>
            <a:r>
              <a:rPr lang="zh-CN" altLang="zh-CN" sz="2000" kern="100" dirty="0">
                <a:solidFill>
                  <a:srgbClr val="000000"/>
                </a:solidFill>
                <a:effectLst/>
                <a:latin typeface="Times New Roman" panose="02020603050405020304" pitchFamily="18" charset="0"/>
                <a:ea typeface="宋体" panose="02010600030101010101" pitchFamily="2" charset="-122"/>
              </a:rPr>
              <a:t>用</a:t>
            </a:r>
            <a:r>
              <a:rPr lang="zh-CN" altLang="zh-CN" sz="2000" kern="100" dirty="0">
                <a:solidFill>
                  <a:srgbClr val="FF0000"/>
                </a:solidFill>
                <a:effectLst/>
                <a:latin typeface="Times New Roman" panose="02020603050405020304" pitchFamily="18" charset="0"/>
                <a:ea typeface="宋体" panose="02010600030101010101" pitchFamily="2" charset="-122"/>
              </a:rPr>
              <a:t>并列词组“</a:t>
            </a:r>
            <a:r>
              <a:rPr lang="zh-CN" altLang="zh-CN" sz="2000" kern="100" dirty="0">
                <a:solidFill>
                  <a:srgbClr val="FF0000"/>
                </a:solidFill>
                <a:effectLst/>
                <a:latin typeface="Times New Roman" panose="02020603050405020304" pitchFamily="18" charset="0"/>
                <a:ea typeface="楷体" panose="02010609060101010101" pitchFamily="49" charset="-122"/>
              </a:rPr>
              <a:t>敞亮轻佻</a:t>
            </a:r>
            <a:r>
              <a:rPr lang="zh-CN" altLang="zh-CN" sz="2000" kern="100" dirty="0">
                <a:solidFill>
                  <a:srgbClr val="FF0000"/>
                </a:solidFill>
                <a:effectLst/>
                <a:latin typeface="Times New Roman" panose="02020603050405020304" pitchFamily="18" charset="0"/>
                <a:ea typeface="宋体" panose="02010600030101010101" pitchFamily="2" charset="-122"/>
              </a:rPr>
              <a:t>”和拆分的两个词语“</a:t>
            </a:r>
            <a:r>
              <a:rPr lang="zh-CN" altLang="zh-CN" sz="2000" kern="100" dirty="0">
                <a:solidFill>
                  <a:srgbClr val="FF0000"/>
                </a:solidFill>
                <a:effectLst/>
                <a:latin typeface="Times New Roman" panose="02020603050405020304" pitchFamily="18" charset="0"/>
                <a:ea typeface="楷体" panose="02010609060101010101" pitchFamily="49" charset="-122"/>
              </a:rPr>
              <a:t>黑夜</a:t>
            </a:r>
            <a:r>
              <a:rPr lang="zh-CN" altLang="zh-CN" sz="2000" kern="100" dirty="0">
                <a:solidFill>
                  <a:srgbClr val="FF0000"/>
                </a:solidFill>
                <a:effectLst/>
                <a:latin typeface="Times New Roman" panose="02020603050405020304" pitchFamily="18" charset="0"/>
                <a:ea typeface="宋体" panose="02010600030101010101" pitchFamily="2" charset="-122"/>
              </a:rPr>
              <a:t>”、“</a:t>
            </a:r>
            <a:r>
              <a:rPr lang="zh-CN" altLang="zh-CN" sz="2000" kern="100" dirty="0">
                <a:solidFill>
                  <a:srgbClr val="FF0000"/>
                </a:solidFill>
                <a:effectLst/>
                <a:latin typeface="Times New Roman" panose="02020603050405020304" pitchFamily="18" charset="0"/>
                <a:ea typeface="楷体" panose="02010609060101010101" pitchFamily="49" charset="-122"/>
              </a:rPr>
              <a:t>暗淡</a:t>
            </a:r>
            <a:r>
              <a:rPr lang="zh-CN" altLang="zh-CN" sz="2000" kern="100" dirty="0">
                <a:solidFill>
                  <a:srgbClr val="FF0000"/>
                </a:solidFill>
                <a:effectLst/>
                <a:latin typeface="Times New Roman" panose="02020603050405020304" pitchFamily="18" charset="0"/>
                <a:ea typeface="宋体" panose="02010600030101010101" pitchFamily="2" charset="-122"/>
              </a:rPr>
              <a:t>”把双关意义表达出来</a:t>
            </a:r>
            <a:r>
              <a:rPr lang="zh-CN" altLang="zh-CN" sz="2000" kern="100" dirty="0">
                <a:solidFill>
                  <a:srgbClr val="000000"/>
                </a:solidFill>
                <a:effectLst/>
                <a:latin typeface="Times New Roman" panose="02020603050405020304" pitchFamily="18" charset="0"/>
                <a:ea typeface="宋体" panose="02010600030101010101" pitchFamily="2" charset="-122"/>
              </a:rPr>
              <a:t>，但是</a:t>
            </a:r>
            <a:r>
              <a:rPr lang="zh-CN" altLang="zh-CN" sz="2000" kern="100" dirty="0">
                <a:solidFill>
                  <a:srgbClr val="FF0000"/>
                </a:solidFill>
                <a:effectLst/>
                <a:latin typeface="Times New Roman" panose="02020603050405020304" pitchFamily="18" charset="0"/>
                <a:ea typeface="宋体" panose="02010600030101010101" pitchFamily="2" charset="-122"/>
              </a:rPr>
              <a:t>未能做到一个词语的一语双关</a:t>
            </a:r>
            <a:r>
              <a:rPr lang="zh-CN" altLang="zh-CN" sz="2000" kern="100" dirty="0">
                <a:solidFill>
                  <a:srgbClr val="000000"/>
                </a:solidFill>
                <a:effectLst/>
                <a:latin typeface="Times New Roman" panose="02020603050405020304" pitchFamily="18" charset="0"/>
                <a:ea typeface="宋体" panose="02010600030101010101" pitchFamily="2" charset="-122"/>
              </a:rPr>
              <a:t>。</a:t>
            </a:r>
            <a:endParaRPr lang="en-US" altLang="zh-CN" sz="2000" kern="100" dirty="0">
              <a:solidFill>
                <a:srgbClr val="000000"/>
              </a:solidFill>
              <a:effectLst/>
              <a:latin typeface="Times New Roman" panose="02020603050405020304" pitchFamily="18" charset="0"/>
              <a:ea typeface="宋体" panose="02010600030101010101" pitchFamily="2" charset="-122"/>
            </a:endParaRPr>
          </a:p>
          <a:p>
            <a:pPr indent="228600" algn="just"/>
            <a:endParaRPr lang="en-US" altLang="zh-CN" sz="2000" kern="100" dirty="0">
              <a:solidFill>
                <a:srgbClr val="000000"/>
              </a:solidFill>
              <a:latin typeface="Times New Roman" panose="02020603050405020304" pitchFamily="18" charset="0"/>
              <a:ea typeface="宋体" panose="02010600030101010101" pitchFamily="2" charset="-122"/>
            </a:endParaRPr>
          </a:p>
          <a:p>
            <a:pPr indent="228600" algn="just"/>
            <a:r>
              <a:rPr lang="zh-CN" altLang="zh-CN" sz="2000" kern="100" dirty="0">
                <a:solidFill>
                  <a:srgbClr val="000000"/>
                </a:solidFill>
                <a:effectLst/>
                <a:latin typeface="Times New Roman" panose="02020603050405020304" pitchFamily="18" charset="0"/>
                <a:ea typeface="宋体" panose="02010600030101010101" pitchFamily="2" charset="-122"/>
              </a:rPr>
              <a:t>译文</a:t>
            </a:r>
            <a:r>
              <a:rPr lang="en-US" altLang="zh-CN" sz="2000" kern="100" dirty="0">
                <a:solidFill>
                  <a:srgbClr val="000000"/>
                </a:solidFill>
                <a:effectLst/>
                <a:latin typeface="Times New Roman" panose="02020603050405020304" pitchFamily="18" charset="0"/>
                <a:ea typeface="宋体" panose="02010600030101010101" pitchFamily="2" charset="-122"/>
              </a:rPr>
              <a:t>2</a:t>
            </a:r>
            <a:r>
              <a:rPr lang="zh-CN" altLang="zh-CN" sz="2000" kern="100" dirty="0">
                <a:solidFill>
                  <a:srgbClr val="000000"/>
                </a:solidFill>
                <a:effectLst/>
                <a:latin typeface="Times New Roman" panose="02020603050405020304" pitchFamily="18" charset="0"/>
                <a:ea typeface="宋体" panose="02010600030101010101" pitchFamily="2" charset="-122"/>
              </a:rPr>
              <a:t>则取消了双关。</a:t>
            </a:r>
            <a:endParaRPr lang="zh-CN" altLang="zh-CN" sz="2000" kern="100" dirty="0">
              <a:effectLst/>
              <a:latin typeface="Times New Roman" panose="02020603050405020304" pitchFamily="18" charset="0"/>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190546-E573-3DC8-C987-49B1A887D0C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29DB48E-5326-8B96-97E2-AB34DA6ADA48}"/>
              </a:ext>
            </a:extLst>
          </p:cNvPr>
          <p:cNvSpPr>
            <a:spLocks noGrp="1"/>
          </p:cNvSpPr>
          <p:nvPr>
            <p:ph idx="1"/>
          </p:nvPr>
        </p:nvSpPr>
        <p:spPr>
          <a:xfrm>
            <a:off x="608400" y="1490400"/>
            <a:ext cx="10969200" cy="878046"/>
          </a:xfrm>
        </p:spPr>
        <p:txBody>
          <a:bodyPr/>
          <a:lstStyle/>
          <a:p>
            <a:r>
              <a:rPr lang="zh-CN" altLang="en-US" dirty="0">
                <a:solidFill>
                  <a:schemeClr val="tx1"/>
                </a:solidFill>
              </a:rPr>
              <a:t>“异叙法”（</a:t>
            </a:r>
            <a:r>
              <a:rPr lang="en-US" altLang="zh-CN" dirty="0">
                <a:solidFill>
                  <a:schemeClr val="tx1"/>
                </a:solidFill>
              </a:rPr>
              <a:t>syllepsis</a:t>
            </a:r>
            <a:r>
              <a:rPr lang="zh-CN" altLang="en-US" dirty="0">
                <a:solidFill>
                  <a:schemeClr val="tx1"/>
                </a:solidFill>
              </a:rPr>
              <a:t>）由同一个词与其他词联合形成的习语搭配也可以取得双关效应，如下列两个习语中的相同项目同时产生两种意义：</a:t>
            </a:r>
          </a:p>
        </p:txBody>
      </p:sp>
      <p:pic>
        <p:nvPicPr>
          <p:cNvPr id="5" name="图片 4">
            <a:extLst>
              <a:ext uri="{FF2B5EF4-FFF2-40B4-BE49-F238E27FC236}">
                <a16:creationId xmlns:a16="http://schemas.microsoft.com/office/drawing/2014/main" id="{6A957EFC-ACA8-0288-0D2B-C30A55D15855}"/>
              </a:ext>
            </a:extLst>
          </p:cNvPr>
          <p:cNvPicPr>
            <a:picLocks noChangeAspect="1"/>
          </p:cNvPicPr>
          <p:nvPr/>
        </p:nvPicPr>
        <p:blipFill rotWithShape="1">
          <a:blip r:embed="rId2"/>
          <a:srcRect r="50000" b="-7495"/>
          <a:stretch/>
        </p:blipFill>
        <p:spPr>
          <a:xfrm>
            <a:off x="608401" y="2368447"/>
            <a:ext cx="5597528" cy="2577706"/>
          </a:xfrm>
          <a:prstGeom prst="rect">
            <a:avLst/>
          </a:prstGeom>
        </p:spPr>
      </p:pic>
      <p:sp>
        <p:nvSpPr>
          <p:cNvPr id="9" name="文本框 8">
            <a:extLst>
              <a:ext uri="{FF2B5EF4-FFF2-40B4-BE49-F238E27FC236}">
                <a16:creationId xmlns:a16="http://schemas.microsoft.com/office/drawing/2014/main" id="{14A5D4CA-749E-0996-3EAF-666EFC308B88}"/>
              </a:ext>
            </a:extLst>
          </p:cNvPr>
          <p:cNvSpPr txBox="1"/>
          <p:nvPr/>
        </p:nvSpPr>
        <p:spPr>
          <a:xfrm>
            <a:off x="6778649" y="1998804"/>
            <a:ext cx="3324721" cy="2585323"/>
          </a:xfrm>
          <a:prstGeom prst="rect">
            <a:avLst/>
          </a:prstGeom>
          <a:noFill/>
        </p:spPr>
        <p:txBody>
          <a:bodyPr wrap="square">
            <a:spAutoFit/>
          </a:bodyPr>
          <a:lstStyle/>
          <a:p>
            <a:pPr indent="228600" algn="just"/>
            <a:r>
              <a:rPr lang="zh-CN" altLang="en-US" kern="100" dirty="0">
                <a:solidFill>
                  <a:srgbClr val="000000"/>
                </a:solidFill>
                <a:latin typeface="Times New Roman" panose="02020603050405020304" pitchFamily="18" charset="0"/>
                <a:ea typeface="宋体" panose="02010600030101010101" pitchFamily="2" charset="-122"/>
              </a:rPr>
              <a:t>译文</a:t>
            </a:r>
            <a:r>
              <a:rPr lang="en-US" altLang="zh-CN" kern="100" dirty="0">
                <a:solidFill>
                  <a:srgbClr val="000000"/>
                </a:solidFill>
                <a:latin typeface="Times New Roman" panose="02020603050405020304" pitchFamily="18" charset="0"/>
                <a:ea typeface="宋体" panose="02010600030101010101" pitchFamily="2" charset="-122"/>
              </a:rPr>
              <a:t>1</a:t>
            </a:r>
            <a:r>
              <a:rPr lang="zh-CN" altLang="en-US" kern="100" dirty="0">
                <a:solidFill>
                  <a:srgbClr val="000000"/>
                </a:solidFill>
                <a:latin typeface="Times New Roman" panose="02020603050405020304" pitchFamily="18" charset="0"/>
                <a:ea typeface="宋体" panose="02010600030101010101" pitchFamily="2" charset="-122"/>
              </a:rPr>
              <a:t>中</a:t>
            </a:r>
            <a:r>
              <a:rPr lang="en-US" altLang="zh-CN" kern="100" dirty="0">
                <a:solidFill>
                  <a:srgbClr val="000000"/>
                </a:solidFill>
                <a:effectLst/>
                <a:latin typeface="Times New Roman" panose="02020603050405020304" pitchFamily="18" charset="0"/>
                <a:ea typeface="宋体" panose="02010600030101010101" pitchFamily="2" charset="-122"/>
              </a:rPr>
              <a:t>take counsel</a:t>
            </a:r>
            <a:r>
              <a:rPr lang="zh-CN" altLang="zh-CN" kern="100" dirty="0">
                <a:solidFill>
                  <a:srgbClr val="000000"/>
                </a:solidFill>
                <a:effectLst/>
                <a:latin typeface="Times New Roman" panose="02020603050405020304" pitchFamily="18" charset="0"/>
                <a:ea typeface="宋体" panose="02010600030101010101" pitchFamily="2" charset="-122"/>
              </a:rPr>
              <a:t>和</a:t>
            </a:r>
            <a:r>
              <a:rPr lang="en-US" altLang="zh-CN" kern="100" dirty="0">
                <a:solidFill>
                  <a:srgbClr val="000000"/>
                </a:solidFill>
                <a:effectLst/>
                <a:latin typeface="Times New Roman" panose="02020603050405020304" pitchFamily="18" charset="0"/>
                <a:ea typeface="宋体" panose="02010600030101010101" pitchFamily="2" charset="-122"/>
              </a:rPr>
              <a:t>take tea</a:t>
            </a:r>
            <a:r>
              <a:rPr lang="zh-CN" altLang="zh-CN" kern="100" dirty="0">
                <a:solidFill>
                  <a:srgbClr val="000000"/>
                </a:solidFill>
                <a:effectLst/>
                <a:latin typeface="Times New Roman" panose="02020603050405020304" pitchFamily="18" charset="0"/>
                <a:ea typeface="宋体" panose="02010600030101010101" pitchFamily="2" charset="-122"/>
              </a:rPr>
              <a:t>这两个习语，</a:t>
            </a:r>
            <a:r>
              <a:rPr lang="en-US" altLang="zh-CN" kern="100" dirty="0">
                <a:solidFill>
                  <a:srgbClr val="000000"/>
                </a:solidFill>
                <a:effectLst/>
                <a:latin typeface="Times New Roman" panose="02020603050405020304" pitchFamily="18" charset="0"/>
                <a:ea typeface="宋体" panose="02010600030101010101" pitchFamily="2" charset="-122"/>
              </a:rPr>
              <a:t>take</a:t>
            </a:r>
            <a:r>
              <a:rPr lang="zh-CN" altLang="zh-CN" kern="100" dirty="0">
                <a:solidFill>
                  <a:srgbClr val="000000"/>
                </a:solidFill>
                <a:effectLst/>
                <a:latin typeface="Times New Roman" panose="02020603050405020304" pitchFamily="18" charset="0"/>
                <a:ea typeface="宋体" panose="02010600030101010101" pitchFamily="2" charset="-122"/>
              </a:rPr>
              <a:t>一个为“征求”，一个为“喝”，前者表达庄重的活动，后者表达生活的琐事，两者并列用来取得强烈的幽默效果。汉语译文则用“听”、“啜”两个动词，失去了这种异叙的效果，</a:t>
            </a:r>
            <a:r>
              <a:rPr lang="zh-CN" altLang="zh-CN" kern="100" dirty="0">
                <a:solidFill>
                  <a:srgbClr val="FF0000"/>
                </a:solidFill>
                <a:effectLst/>
                <a:latin typeface="Times New Roman" panose="02020603050405020304" pitchFamily="18" charset="0"/>
                <a:ea typeface="宋体" panose="02010600030101010101" pitchFamily="2" charset="-122"/>
              </a:rPr>
              <a:t>不妨将“啜茶”改为“听茶”</a:t>
            </a:r>
            <a:r>
              <a:rPr lang="zh-CN" altLang="zh-CN" kern="100" dirty="0">
                <a:solidFill>
                  <a:srgbClr val="000000"/>
                </a:solidFill>
                <a:effectLst/>
                <a:latin typeface="Times New Roman" panose="02020603050405020304" pitchFamily="18" charset="0"/>
                <a:ea typeface="宋体" panose="02010600030101010101" pitchFamily="2" charset="-122"/>
              </a:rPr>
              <a:t>。</a:t>
            </a:r>
            <a:endParaRPr lang="zh-CN" altLang="zh-CN" kern="100" dirty="0">
              <a:effectLst/>
              <a:latin typeface="Times New Roman" panose="02020603050405020304" pitchFamily="18" charset="0"/>
              <a:ea typeface="宋体" panose="02010600030101010101" pitchFamily="2" charset="-122"/>
            </a:endParaRPr>
          </a:p>
        </p:txBody>
      </p:sp>
      <p:pic>
        <p:nvPicPr>
          <p:cNvPr id="11" name="图片 10">
            <a:extLst>
              <a:ext uri="{FF2B5EF4-FFF2-40B4-BE49-F238E27FC236}">
                <a16:creationId xmlns:a16="http://schemas.microsoft.com/office/drawing/2014/main" id="{0767F020-F9D7-CF1E-16DB-DFFA1F0E7BF9}"/>
              </a:ext>
            </a:extLst>
          </p:cNvPr>
          <p:cNvPicPr>
            <a:picLocks noChangeAspect="1"/>
          </p:cNvPicPr>
          <p:nvPr/>
        </p:nvPicPr>
        <p:blipFill rotWithShape="1">
          <a:blip r:embed="rId3"/>
          <a:srcRect r="84845"/>
          <a:stretch/>
        </p:blipFill>
        <p:spPr>
          <a:xfrm>
            <a:off x="608401" y="4863444"/>
            <a:ext cx="1745056" cy="1762565"/>
          </a:xfrm>
          <a:prstGeom prst="rect">
            <a:avLst/>
          </a:prstGeom>
        </p:spPr>
      </p:pic>
      <p:sp>
        <p:nvSpPr>
          <p:cNvPr id="13" name="文本框 12">
            <a:extLst>
              <a:ext uri="{FF2B5EF4-FFF2-40B4-BE49-F238E27FC236}">
                <a16:creationId xmlns:a16="http://schemas.microsoft.com/office/drawing/2014/main" id="{CF9EC37E-F6B0-AD9F-2F2D-E8C67B4524A7}"/>
              </a:ext>
            </a:extLst>
          </p:cNvPr>
          <p:cNvSpPr txBox="1"/>
          <p:nvPr/>
        </p:nvSpPr>
        <p:spPr>
          <a:xfrm>
            <a:off x="5700660" y="5233937"/>
            <a:ext cx="6093500" cy="1015663"/>
          </a:xfrm>
          <a:prstGeom prst="rect">
            <a:avLst/>
          </a:prstGeom>
          <a:noFill/>
        </p:spPr>
        <p:txBody>
          <a:bodyPr wrap="square">
            <a:spAutoFit/>
          </a:bodyPr>
          <a:lstStyle/>
          <a:p>
            <a:pPr indent="228600" algn="just"/>
            <a:r>
              <a:rPr lang="zh-CN" altLang="en-US" sz="2000" kern="100" dirty="0">
                <a:solidFill>
                  <a:srgbClr val="000000"/>
                </a:solidFill>
                <a:effectLst/>
                <a:latin typeface="Times New Roman" panose="02020603050405020304" pitchFamily="18" charset="0"/>
                <a:ea typeface="宋体" panose="02010600030101010101" pitchFamily="2" charset="-122"/>
              </a:rPr>
              <a:t>译文</a:t>
            </a:r>
            <a:r>
              <a:rPr lang="en-US" altLang="zh-CN" sz="2000" kern="100" dirty="0">
                <a:solidFill>
                  <a:srgbClr val="000000"/>
                </a:solidFill>
                <a:latin typeface="Times New Roman" panose="02020603050405020304" pitchFamily="18" charset="0"/>
                <a:ea typeface="宋体" panose="02010600030101010101" pitchFamily="2" charset="-122"/>
              </a:rPr>
              <a:t>2</a:t>
            </a:r>
            <a:r>
              <a:rPr lang="zh-CN" altLang="zh-CN" sz="2000" kern="100" dirty="0">
                <a:solidFill>
                  <a:srgbClr val="000000"/>
                </a:solidFill>
                <a:effectLst/>
                <a:latin typeface="Times New Roman" panose="02020603050405020304" pitchFamily="18" charset="0"/>
                <a:ea typeface="宋体" panose="02010600030101010101" pitchFamily="2" charset="-122"/>
              </a:rPr>
              <a:t>是模仿希腊诗人荷马的《伊利亚特》和罗马诗人维吉尔的《阿涅阿斯记》写的。不同的词和不同的词结合并不同的字面意思，</a:t>
            </a:r>
            <a:r>
              <a:rPr lang="zh-CN" altLang="zh-CN" sz="2000" kern="100" dirty="0">
                <a:solidFill>
                  <a:srgbClr val="FF0000"/>
                </a:solidFill>
                <a:effectLst/>
                <a:latin typeface="Times New Roman" panose="02020603050405020304" pitchFamily="18" charset="0"/>
                <a:ea typeface="宋体" panose="02010600030101010101" pitchFamily="2" charset="-122"/>
              </a:rPr>
              <a:t>但是异叙的效果没有了</a:t>
            </a:r>
            <a:r>
              <a:rPr lang="zh-CN" altLang="zh-CN" sz="2000" kern="100" dirty="0">
                <a:solidFill>
                  <a:srgbClr val="000000"/>
                </a:solidFill>
                <a:effectLst/>
                <a:latin typeface="Times New Roman" panose="02020603050405020304" pitchFamily="18" charset="0"/>
                <a:ea typeface="宋体" panose="02010600030101010101" pitchFamily="2" charset="-122"/>
              </a:rPr>
              <a:t>。</a:t>
            </a:r>
            <a:endParaRPr lang="zh-CN" altLang="zh-CN" sz="2000" kern="1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221000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288A9B-633C-966B-5D78-F572C49A49B2}"/>
              </a:ext>
            </a:extLst>
          </p:cNvPr>
          <p:cNvSpPr>
            <a:spLocks noGrp="1"/>
          </p:cNvSpPr>
          <p:nvPr>
            <p:ph type="title"/>
          </p:nvPr>
        </p:nvSpPr>
        <p:spPr/>
        <p:txBody>
          <a:bodyPr/>
          <a:lstStyle/>
          <a:p>
            <a:r>
              <a:rPr lang="zh-CN" altLang="en-US" dirty="0"/>
              <a:t>汉语中也有同形或同音异义词构成的双关，例如：</a:t>
            </a:r>
          </a:p>
        </p:txBody>
      </p:sp>
      <p:pic>
        <p:nvPicPr>
          <p:cNvPr id="5" name="内容占位符 4">
            <a:extLst>
              <a:ext uri="{FF2B5EF4-FFF2-40B4-BE49-F238E27FC236}">
                <a16:creationId xmlns:a16="http://schemas.microsoft.com/office/drawing/2014/main" id="{DD105999-A5D5-C406-6519-C71A836FBE29}"/>
              </a:ext>
            </a:extLst>
          </p:cNvPr>
          <p:cNvPicPr>
            <a:picLocks noGrp="1" noChangeAspect="1"/>
          </p:cNvPicPr>
          <p:nvPr>
            <p:ph idx="1"/>
          </p:nvPr>
        </p:nvPicPr>
        <p:blipFill rotWithShape="1">
          <a:blip r:embed="rId2"/>
          <a:srcRect r="49951" b="-6277"/>
          <a:stretch/>
        </p:blipFill>
        <p:spPr>
          <a:xfrm>
            <a:off x="2816562" y="1660161"/>
            <a:ext cx="6799887" cy="1768839"/>
          </a:xfrm>
        </p:spPr>
      </p:pic>
      <p:sp>
        <p:nvSpPr>
          <p:cNvPr id="7" name="文本框 6">
            <a:extLst>
              <a:ext uri="{FF2B5EF4-FFF2-40B4-BE49-F238E27FC236}">
                <a16:creationId xmlns:a16="http://schemas.microsoft.com/office/drawing/2014/main" id="{DB93720A-97E1-46B1-BBA5-0645E5E69131}"/>
              </a:ext>
            </a:extLst>
          </p:cNvPr>
          <p:cNvSpPr txBox="1"/>
          <p:nvPr/>
        </p:nvSpPr>
        <p:spPr>
          <a:xfrm>
            <a:off x="854439" y="3882453"/>
            <a:ext cx="10852879" cy="830997"/>
          </a:xfrm>
          <a:prstGeom prst="rect">
            <a:avLst/>
          </a:prstGeom>
          <a:noFill/>
        </p:spPr>
        <p:txBody>
          <a:bodyPr wrap="square">
            <a:spAutoFit/>
          </a:bodyPr>
          <a:lstStyle/>
          <a:p>
            <a:r>
              <a:rPr lang="zh-CN" altLang="en-US" sz="2400" dirty="0"/>
              <a:t>原文中“冻了心”与“动了心”同音双关，</a:t>
            </a:r>
            <a:r>
              <a:rPr lang="zh-CN" altLang="en-US" sz="2400" dirty="0">
                <a:solidFill>
                  <a:srgbClr val="FF0000"/>
                </a:solidFill>
              </a:rPr>
              <a:t>由于英汉语音差别，译文很难保留，只能分开</a:t>
            </a:r>
            <a:r>
              <a:rPr lang="zh-CN" altLang="en-US" sz="2400" dirty="0"/>
              <a:t>。</a:t>
            </a:r>
          </a:p>
        </p:txBody>
      </p:sp>
    </p:spTree>
    <p:extLst>
      <p:ext uri="{BB962C8B-B14F-4D97-AF65-F5344CB8AC3E}">
        <p14:creationId xmlns:p14="http://schemas.microsoft.com/office/powerpoint/2010/main" val="1143973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C32D06-0AB4-4545-1091-6CA771A6F407}"/>
              </a:ext>
            </a:extLst>
          </p:cNvPr>
          <p:cNvSpPr>
            <a:spLocks noGrp="1"/>
          </p:cNvSpPr>
          <p:nvPr>
            <p:ph type="title"/>
          </p:nvPr>
        </p:nvSpPr>
        <p:spPr/>
        <p:txBody>
          <a:bodyPr/>
          <a:lstStyle/>
          <a:p>
            <a:r>
              <a:rPr lang="zh-CN" altLang="en-US" dirty="0">
                <a:solidFill>
                  <a:srgbClr val="FF0000"/>
                </a:solidFill>
              </a:rPr>
              <a:t>下面一则贴文更难保留原文中的语音双关了：</a:t>
            </a:r>
          </a:p>
        </p:txBody>
      </p:sp>
      <p:pic>
        <p:nvPicPr>
          <p:cNvPr id="5" name="内容占位符 4">
            <a:extLst>
              <a:ext uri="{FF2B5EF4-FFF2-40B4-BE49-F238E27FC236}">
                <a16:creationId xmlns:a16="http://schemas.microsoft.com/office/drawing/2014/main" id="{E466891D-A012-2286-E3B9-34103EEF7550}"/>
              </a:ext>
            </a:extLst>
          </p:cNvPr>
          <p:cNvPicPr>
            <a:picLocks noGrp="1" noChangeAspect="1"/>
          </p:cNvPicPr>
          <p:nvPr>
            <p:ph idx="1"/>
          </p:nvPr>
        </p:nvPicPr>
        <p:blipFill rotWithShape="1">
          <a:blip r:embed="rId2"/>
          <a:srcRect t="-1" r="49951" b="921"/>
          <a:stretch/>
        </p:blipFill>
        <p:spPr>
          <a:xfrm>
            <a:off x="2807068" y="1314000"/>
            <a:ext cx="6100508" cy="5281672"/>
          </a:xfrm>
        </p:spPr>
      </p:pic>
    </p:spTree>
    <p:extLst>
      <p:ext uri="{BB962C8B-B14F-4D97-AF65-F5344CB8AC3E}">
        <p14:creationId xmlns:p14="http://schemas.microsoft.com/office/powerpoint/2010/main" val="2729289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401" y="1490401"/>
            <a:ext cx="6272084" cy="1582584"/>
          </a:xfrm>
        </p:spPr>
        <p:txBody>
          <a:bodyPr>
            <a:noAutofit/>
          </a:bodyPr>
          <a:lstStyle/>
          <a:p>
            <a:r>
              <a:rPr lang="zh-CN" altLang="en-US" sz="2000" b="1" i="1" dirty="0">
                <a:solidFill>
                  <a:srgbClr val="FF0000"/>
                </a:solidFill>
              </a:rPr>
              <a:t>2. 词汇集的混合</a:t>
            </a:r>
          </a:p>
          <a:p>
            <a:r>
              <a:rPr lang="zh-CN" altLang="en-US" b="1" dirty="0">
                <a:solidFill>
                  <a:schemeClr val="tx1"/>
                </a:solidFill>
              </a:rPr>
              <a:t>上面讲到不同的词汇集有不同的风格，如果混合使用，则有失协突出的效果。</a:t>
            </a:r>
          </a:p>
          <a:p>
            <a:r>
              <a:rPr lang="zh-CN" altLang="en-US" b="1" dirty="0">
                <a:solidFill>
                  <a:srgbClr val="FF0000"/>
                </a:solidFill>
              </a:rPr>
              <a:t>（1）在某一词汇集中加入别一词汇集的项目</a:t>
            </a:r>
          </a:p>
        </p:txBody>
      </p:sp>
      <p:sp>
        <p:nvSpPr>
          <p:cNvPr id="6" name="文本框 5"/>
          <p:cNvSpPr txBox="1"/>
          <p:nvPr/>
        </p:nvSpPr>
        <p:spPr>
          <a:xfrm>
            <a:off x="8539012" y="1893556"/>
            <a:ext cx="2628661" cy="3816429"/>
          </a:xfrm>
          <a:prstGeom prst="rect">
            <a:avLst/>
          </a:prstGeom>
          <a:noFill/>
        </p:spPr>
        <p:txBody>
          <a:bodyPr wrap="square" rtlCol="0">
            <a:spAutoFit/>
          </a:bodyPr>
          <a:lstStyle/>
          <a:p>
            <a:r>
              <a:rPr lang="zh-CN" altLang="en-US" sz="2800" dirty="0">
                <a:solidFill>
                  <a:srgbClr val="FF0000"/>
                </a:solidFill>
              </a:rPr>
              <a:t>日用之物中夹杂Bibles这样的宗教活动用语</a:t>
            </a:r>
            <a:r>
              <a:rPr lang="zh-CN" altLang="en-US" sz="2800" dirty="0"/>
              <a:t>，产生了较强的幽默效果。译文也照原文用词。</a:t>
            </a:r>
            <a:endParaRPr lang="en-US" altLang="zh-CN" sz="2800" dirty="0"/>
          </a:p>
          <a:p>
            <a:endParaRPr lang="en-US" altLang="zh-CN" sz="2800" dirty="0"/>
          </a:p>
          <a:p>
            <a:endParaRPr lang="zh-CN" altLang="en-US" dirty="0"/>
          </a:p>
        </p:txBody>
      </p:sp>
      <p:pic>
        <p:nvPicPr>
          <p:cNvPr id="4" name="图片 3">
            <a:extLst>
              <a:ext uri="{FF2B5EF4-FFF2-40B4-BE49-F238E27FC236}">
                <a16:creationId xmlns:a16="http://schemas.microsoft.com/office/drawing/2014/main" id="{ED49CBA3-686F-F2B6-0308-508499B94064}"/>
              </a:ext>
            </a:extLst>
          </p:cNvPr>
          <p:cNvPicPr>
            <a:picLocks noChangeAspect="1"/>
          </p:cNvPicPr>
          <p:nvPr/>
        </p:nvPicPr>
        <p:blipFill rotWithShape="1">
          <a:blip r:embed="rId2"/>
          <a:srcRect r="46670" b="-13836"/>
          <a:stretch/>
        </p:blipFill>
        <p:spPr>
          <a:xfrm>
            <a:off x="608401" y="3503950"/>
            <a:ext cx="6751769" cy="220603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438DD0-2085-62DE-1235-F585A825077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A4E4E93-B2FD-EE3C-EDE4-EDEB73960563}"/>
              </a:ext>
            </a:extLst>
          </p:cNvPr>
          <p:cNvSpPr>
            <a:spLocks noGrp="1"/>
          </p:cNvSpPr>
          <p:nvPr>
            <p:ph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dirty="0">
                <a:ln>
                  <a:noFill/>
                </a:ln>
                <a:solidFill>
                  <a:srgbClr val="FF0000"/>
                </a:solidFill>
                <a:effectLst/>
                <a:uLnTx/>
                <a:uFillTx/>
                <a:latin typeface="Arial"/>
                <a:ea typeface="微软雅黑"/>
                <a:cs typeface="+mn-cs"/>
              </a:rPr>
              <a:t>汉语中也有这样的用法，如赵本山的小品台词：</a:t>
            </a:r>
          </a:p>
          <a:p>
            <a:pPr indent="228600" algn="just"/>
            <a:r>
              <a:rPr lang="zh-CN" altLang="zh-CN" sz="3200" kern="100" dirty="0">
                <a:solidFill>
                  <a:srgbClr val="000000"/>
                </a:solidFill>
                <a:effectLst/>
                <a:latin typeface="华文楷体" panose="02010600040101010101" pitchFamily="2" charset="-122"/>
                <a:ea typeface="华文楷体" panose="02010600040101010101" pitchFamily="2" charset="-122"/>
                <a:cs typeface="宋体" panose="02010600030101010101" pitchFamily="2" charset="-122"/>
              </a:rPr>
              <a:t>①</a:t>
            </a:r>
            <a:r>
              <a:rPr lang="zh-CN" altLang="zh-CN" sz="3200" kern="100" dirty="0">
                <a:solidFill>
                  <a:srgbClr val="000000"/>
                </a:solidFill>
                <a:effectLst/>
                <a:latin typeface="华文楷体" panose="02010600040101010101" pitchFamily="2" charset="-122"/>
                <a:ea typeface="华文楷体" panose="02010600040101010101" pitchFamily="2" charset="-122"/>
              </a:rPr>
              <a:t>你就是给我喝云南白药，也无法弥补我心灵上的创伤。</a:t>
            </a:r>
            <a:endParaRPr lang="zh-CN" altLang="zh-CN" sz="3200" kern="100" dirty="0">
              <a:effectLst/>
              <a:latin typeface="华文楷体" panose="02010600040101010101" pitchFamily="2" charset="-122"/>
              <a:ea typeface="华文楷体" panose="02010600040101010101" pitchFamily="2" charset="-122"/>
            </a:endParaRPr>
          </a:p>
          <a:p>
            <a:pPr indent="228600" algn="just"/>
            <a:r>
              <a:rPr lang="zh-CN" altLang="zh-CN" sz="3200" kern="100" dirty="0">
                <a:solidFill>
                  <a:srgbClr val="000000"/>
                </a:solidFill>
                <a:effectLst/>
                <a:latin typeface="华文楷体" panose="02010600040101010101" pitchFamily="2" charset="-122"/>
                <a:ea typeface="华文楷体" panose="02010600040101010101" pitchFamily="2" charset="-122"/>
                <a:cs typeface="宋体" panose="02010600030101010101" pitchFamily="2" charset="-122"/>
              </a:rPr>
              <a:t>②</a:t>
            </a:r>
            <a:r>
              <a:rPr lang="zh-CN" altLang="zh-CN" sz="3200" kern="100" dirty="0">
                <a:solidFill>
                  <a:srgbClr val="000000"/>
                </a:solidFill>
                <a:effectLst/>
                <a:latin typeface="华文楷体" panose="02010600040101010101" pitchFamily="2" charset="-122"/>
                <a:ea typeface="华文楷体" panose="02010600040101010101" pitchFamily="2" charset="-122"/>
              </a:rPr>
              <a:t>话疗，谈话的话。母猪的产后护理——拿错书了！</a:t>
            </a:r>
            <a:endParaRPr lang="zh-CN" altLang="zh-CN" sz="3200" kern="100" dirty="0">
              <a:effectLst/>
              <a:latin typeface="华文楷体" panose="02010600040101010101" pitchFamily="2" charset="-122"/>
              <a:ea typeface="华文楷体" panose="0201060004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dirty="0">
                <a:ln>
                  <a:noFill/>
                </a:ln>
                <a:solidFill>
                  <a:srgbClr val="000000"/>
                </a:solidFill>
                <a:effectLst/>
                <a:uLnTx/>
                <a:uFillTx/>
                <a:latin typeface="Arial"/>
                <a:ea typeface="微软雅黑"/>
                <a:cs typeface="+mn-cs"/>
              </a:rPr>
              <a:t>这种文体突出只要照词译出，在语境的作用下，幽默的效果可以得到传达。</a:t>
            </a:r>
          </a:p>
          <a:p>
            <a:endParaRPr lang="zh-CN" altLang="en-US" dirty="0"/>
          </a:p>
        </p:txBody>
      </p:sp>
    </p:spTree>
    <p:extLst>
      <p:ext uri="{BB962C8B-B14F-4D97-AF65-F5344CB8AC3E}">
        <p14:creationId xmlns:p14="http://schemas.microsoft.com/office/powerpoint/2010/main" val="46276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330" y="1490345"/>
            <a:ext cx="6122254" cy="1823369"/>
          </a:xfrm>
        </p:spPr>
        <p:txBody>
          <a:bodyPr>
            <a:normAutofit fontScale="25000" lnSpcReduction="20000"/>
          </a:bodyPr>
          <a:lstStyle/>
          <a:p>
            <a:pPr lvl="0"/>
            <a:r>
              <a:rPr sz="6400" b="1" dirty="0">
                <a:solidFill>
                  <a:srgbClr val="FF0000"/>
                </a:solidFill>
                <a:sym typeface="+mn-ea"/>
              </a:rPr>
              <a:t>（2）禁忌语与委婉语</a:t>
            </a:r>
          </a:p>
          <a:p>
            <a:pPr lvl="0"/>
            <a:r>
              <a:rPr sz="6400" b="1" dirty="0">
                <a:solidFill>
                  <a:srgbClr val="000000"/>
                </a:solidFill>
                <a:sym typeface="+mn-ea"/>
              </a:rPr>
              <a:t>公开场合用语言表达不愉快、不雅观、不体面的事情，如“死亡”“排泄”“与性有关的话题或事物”等“禁忌语”（taboos），用委婉、动听、温和的词来代替，称为“委婉语”（euphemism）。如：</a:t>
            </a:r>
            <a:endParaRPr lang="en-US" sz="6400" b="1" dirty="0">
              <a:solidFill>
                <a:srgbClr val="000000"/>
              </a:solidFill>
              <a:sym typeface="+mn-ea"/>
            </a:endParaRPr>
          </a:p>
          <a:p>
            <a:endParaRPr lang="zh-CN" altLang="en-US" sz="6400" dirty="0"/>
          </a:p>
        </p:txBody>
      </p:sp>
      <p:sp>
        <p:nvSpPr>
          <p:cNvPr id="4" name="文本框 3"/>
          <p:cNvSpPr txBox="1"/>
          <p:nvPr/>
        </p:nvSpPr>
        <p:spPr>
          <a:xfrm>
            <a:off x="8578308" y="1751372"/>
            <a:ext cx="1794885" cy="4499527"/>
          </a:xfrm>
          <a:prstGeom prst="rect">
            <a:avLst/>
          </a:prstGeom>
          <a:noFill/>
        </p:spPr>
        <p:txBody>
          <a:bodyPr wrap="square" rtlCol="0">
            <a:noAutofit/>
          </a:bodyPr>
          <a:lstStyle/>
          <a:p>
            <a:r>
              <a:rPr lang="zh-CN" altLang="en-US" sz="2400" dirty="0">
                <a:solidFill>
                  <a:srgbClr val="FF0000"/>
                </a:solidFill>
              </a:rPr>
              <a:t>莎士比亚时期把孩子比作上帝赐予的礼物委婉语描述生孩子的场面。汉语译文需要注释。</a:t>
            </a:r>
          </a:p>
        </p:txBody>
      </p:sp>
      <p:pic>
        <p:nvPicPr>
          <p:cNvPr id="5" name="图片 4">
            <a:extLst>
              <a:ext uri="{FF2B5EF4-FFF2-40B4-BE49-F238E27FC236}">
                <a16:creationId xmlns:a16="http://schemas.microsoft.com/office/drawing/2014/main" id="{BFEF03ED-DD72-FCDF-27BC-EC7CBFEBDBCD}"/>
              </a:ext>
            </a:extLst>
          </p:cNvPr>
          <p:cNvPicPr>
            <a:picLocks noChangeAspect="1"/>
          </p:cNvPicPr>
          <p:nvPr/>
        </p:nvPicPr>
        <p:blipFill rotWithShape="1">
          <a:blip r:embed="rId2"/>
          <a:srcRect t="-1" r="47842" b="-2131"/>
          <a:stretch/>
        </p:blipFill>
        <p:spPr>
          <a:xfrm>
            <a:off x="906492" y="3544285"/>
            <a:ext cx="5674190" cy="2379909"/>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12469" y="411109"/>
            <a:ext cx="10608767" cy="1432682"/>
          </a:xfrm>
        </p:spPr>
        <p:txBody>
          <a:bodyPr>
            <a:normAutofit fontScale="25000" lnSpcReduction="20000"/>
          </a:bodyPr>
          <a:lstStyle/>
          <a:p>
            <a:pPr>
              <a:lnSpc>
                <a:spcPct val="150000"/>
              </a:lnSpc>
            </a:pPr>
            <a:r>
              <a:rPr sz="7200" b="1" dirty="0">
                <a:solidFill>
                  <a:srgbClr val="FF0000"/>
                </a:solidFill>
              </a:rPr>
              <a:t>（3）隐语</a:t>
            </a:r>
          </a:p>
          <a:p>
            <a:pPr>
              <a:lnSpc>
                <a:spcPct val="150000"/>
              </a:lnSpc>
            </a:pPr>
            <a:r>
              <a:rPr sz="7200" dirty="0">
                <a:solidFill>
                  <a:schemeClr val="tx1"/>
                </a:solidFill>
              </a:rPr>
              <a:t>“隐语”（cant）就是“黑话”（argot），是黑社会（anti-society）的语言，根据使用的领域可分为盗贼隐语、乞丐隐语、罪犯隐语等。隐语在文学作品中，常用来产生新奇、形象、生动活泼的语言风格。例如：</a:t>
            </a:r>
          </a:p>
          <a:p>
            <a:endParaRPr lang="zh-CN" altLang="en-US" dirty="0"/>
          </a:p>
        </p:txBody>
      </p:sp>
      <p:pic>
        <p:nvPicPr>
          <p:cNvPr id="4" name="图片 3">
            <a:extLst>
              <a:ext uri="{FF2B5EF4-FFF2-40B4-BE49-F238E27FC236}">
                <a16:creationId xmlns:a16="http://schemas.microsoft.com/office/drawing/2014/main" id="{B366C670-1BFC-41C9-B9B6-F2002E5799D4}"/>
              </a:ext>
            </a:extLst>
          </p:cNvPr>
          <p:cNvPicPr>
            <a:picLocks noChangeAspect="1"/>
          </p:cNvPicPr>
          <p:nvPr/>
        </p:nvPicPr>
        <p:blipFill rotWithShape="1">
          <a:blip r:embed="rId2"/>
          <a:srcRect r="48073" b="-3176"/>
          <a:stretch/>
        </p:blipFill>
        <p:spPr>
          <a:xfrm>
            <a:off x="612469" y="2248080"/>
            <a:ext cx="5108106" cy="2174017"/>
          </a:xfrm>
          <a:prstGeom prst="rect">
            <a:avLst/>
          </a:prstGeom>
        </p:spPr>
      </p:pic>
      <p:pic>
        <p:nvPicPr>
          <p:cNvPr id="6" name="图片 5">
            <a:extLst>
              <a:ext uri="{FF2B5EF4-FFF2-40B4-BE49-F238E27FC236}">
                <a16:creationId xmlns:a16="http://schemas.microsoft.com/office/drawing/2014/main" id="{4CEC0BC1-DB30-4F95-FD76-C456C93623C4}"/>
              </a:ext>
            </a:extLst>
          </p:cNvPr>
          <p:cNvPicPr>
            <a:picLocks noChangeAspect="1"/>
          </p:cNvPicPr>
          <p:nvPr/>
        </p:nvPicPr>
        <p:blipFill rotWithShape="1">
          <a:blip r:embed="rId3"/>
          <a:srcRect r="50000" b="-2095"/>
          <a:stretch/>
        </p:blipFill>
        <p:spPr>
          <a:xfrm>
            <a:off x="5916852" y="2248080"/>
            <a:ext cx="5122737" cy="2240586"/>
          </a:xfrm>
          <a:prstGeom prst="rect">
            <a:avLst/>
          </a:prstGeom>
        </p:spPr>
      </p:pic>
      <p:sp>
        <p:nvSpPr>
          <p:cNvPr id="8" name="文本框 7">
            <a:extLst>
              <a:ext uri="{FF2B5EF4-FFF2-40B4-BE49-F238E27FC236}">
                <a16:creationId xmlns:a16="http://schemas.microsoft.com/office/drawing/2014/main" id="{403B4AA9-FE73-3A50-6898-47284A72DD46}"/>
              </a:ext>
            </a:extLst>
          </p:cNvPr>
          <p:cNvSpPr txBox="1"/>
          <p:nvPr/>
        </p:nvSpPr>
        <p:spPr>
          <a:xfrm>
            <a:off x="508915" y="5184329"/>
            <a:ext cx="11113459" cy="923330"/>
          </a:xfrm>
          <a:prstGeom prst="rect">
            <a:avLst/>
          </a:prstGeom>
          <a:noFill/>
        </p:spPr>
        <p:txBody>
          <a:bodyPr wrap="square">
            <a:spAutoFit/>
          </a:bodyPr>
          <a:lstStyle/>
          <a:p>
            <a:r>
              <a:rPr lang="zh-CN" altLang="en-US" dirty="0">
                <a:solidFill>
                  <a:srgbClr val="FF0000"/>
                </a:solidFill>
              </a:rPr>
              <a:t>盗贼隐语</a:t>
            </a:r>
            <a:r>
              <a:rPr lang="en-US" altLang="zh-CN" dirty="0"/>
              <a:t>barkers</a:t>
            </a:r>
            <a:r>
              <a:rPr lang="zh-CN" altLang="en-US" dirty="0"/>
              <a:t>指</a:t>
            </a:r>
            <a:r>
              <a:rPr lang="en-US" altLang="zh-CN" dirty="0"/>
              <a:t>pistols</a:t>
            </a:r>
            <a:r>
              <a:rPr lang="zh-CN" altLang="en-US" dirty="0"/>
              <a:t>（手枪），</a:t>
            </a:r>
            <a:r>
              <a:rPr lang="en-US" altLang="zh-CN" dirty="0"/>
              <a:t>persuaders</a:t>
            </a:r>
            <a:r>
              <a:rPr lang="zh-CN" altLang="en-US" dirty="0"/>
              <a:t>指</a:t>
            </a:r>
            <a:r>
              <a:rPr lang="en-US" altLang="zh-CN" dirty="0"/>
              <a:t>daggers</a:t>
            </a:r>
            <a:r>
              <a:rPr lang="zh-CN" altLang="en-US" dirty="0"/>
              <a:t>（匕首），</a:t>
            </a:r>
            <a:r>
              <a:rPr lang="en-US" altLang="zh-CN" dirty="0"/>
              <a:t>crape</a:t>
            </a:r>
            <a:r>
              <a:rPr lang="zh-CN" altLang="en-US" dirty="0"/>
              <a:t>指</a:t>
            </a:r>
            <a:r>
              <a:rPr lang="en-US" altLang="zh-CN" dirty="0"/>
              <a:t>pliers</a:t>
            </a:r>
            <a:r>
              <a:rPr lang="zh-CN" altLang="en-US" dirty="0"/>
              <a:t>（钳子），</a:t>
            </a:r>
            <a:r>
              <a:rPr lang="en-US" altLang="zh-CN" dirty="0"/>
              <a:t>key</a:t>
            </a:r>
            <a:r>
              <a:rPr lang="zh-CN" altLang="en-US" dirty="0"/>
              <a:t>指</a:t>
            </a:r>
            <a:r>
              <a:rPr lang="en-US" altLang="zh-CN" dirty="0"/>
              <a:t>universal key</a:t>
            </a:r>
            <a:r>
              <a:rPr lang="zh-CN" altLang="en-US" dirty="0"/>
              <a:t>（万能钥匙），</a:t>
            </a:r>
            <a:r>
              <a:rPr lang="en-US" altLang="zh-CN" dirty="0" err="1"/>
              <a:t>centre</a:t>
            </a:r>
            <a:r>
              <a:rPr lang="en-US" altLang="zh-CN" dirty="0"/>
              <a:t>-bits</a:t>
            </a:r>
            <a:r>
              <a:rPr lang="zh-CN" altLang="en-US" dirty="0"/>
              <a:t>指</a:t>
            </a:r>
            <a:r>
              <a:rPr lang="en-US" altLang="zh-CN" dirty="0"/>
              <a:t>special universal keys</a:t>
            </a:r>
            <a:r>
              <a:rPr lang="zh-CN" altLang="en-US" dirty="0"/>
              <a:t>（特种万能钥匙），</a:t>
            </a:r>
            <a:r>
              <a:rPr lang="en-US" altLang="zh-CN" dirty="0"/>
              <a:t>darkies</a:t>
            </a:r>
            <a:r>
              <a:rPr lang="zh-CN" altLang="en-US" dirty="0"/>
              <a:t>指</a:t>
            </a:r>
            <a:r>
              <a:rPr lang="en-US" altLang="zh-CN" dirty="0"/>
              <a:t>lanterns with standing hoods</a:t>
            </a:r>
            <a:r>
              <a:rPr lang="zh-CN" altLang="en-US" dirty="0"/>
              <a:t>（有遮光装置的手提灯），</a:t>
            </a:r>
            <a:r>
              <a:rPr lang="zh-CN" altLang="en-US" dirty="0">
                <a:solidFill>
                  <a:srgbClr val="FF0000"/>
                </a:solidFill>
              </a:rPr>
              <a:t>保持团伙内部秘密</a:t>
            </a:r>
            <a:r>
              <a:rPr lang="zh-CN" altLang="en-US" dirty="0"/>
              <a:t>，翻译成汉语</a:t>
            </a:r>
            <a:r>
              <a:rPr lang="zh-CN" altLang="en-US" dirty="0">
                <a:solidFill>
                  <a:srgbClr val="FF0000"/>
                </a:solidFill>
              </a:rPr>
              <a:t>不一定</a:t>
            </a:r>
            <a:r>
              <a:rPr lang="zh-CN" altLang="en-US" dirty="0"/>
              <a:t>能找到对应的隐语词汇。</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half" idx="1"/>
          </p:nvPr>
        </p:nvSpPr>
        <p:spPr>
          <a:xfrm>
            <a:off x="-1" y="1173479"/>
            <a:ext cx="7208521" cy="1164987"/>
          </a:xfrm>
        </p:spPr>
        <p:txBody>
          <a:bodyPr>
            <a:normAutofit fontScale="25000" lnSpcReduction="20000"/>
          </a:bodyPr>
          <a:lstStyle/>
          <a:p>
            <a:r>
              <a:rPr sz="9600" b="1" dirty="0">
                <a:solidFill>
                  <a:srgbClr val="FF0000"/>
                </a:solidFill>
              </a:rPr>
              <a:t>4）词汇集的意义混用</a:t>
            </a:r>
          </a:p>
          <a:p>
            <a:r>
              <a:rPr sz="5600" b="1" dirty="0">
                <a:solidFill>
                  <a:schemeClr val="tx1"/>
                </a:solidFill>
              </a:rPr>
              <a:t>不同词汇集的词混用可以表现为共核词汇集混用专门技术词汇，也可以用共核词汇来代替专门技术集的词。</a:t>
            </a:r>
          </a:p>
          <a:p>
            <a:r>
              <a:rPr sz="5600" b="1" dirty="0">
                <a:solidFill>
                  <a:schemeClr val="tx1"/>
                </a:solidFill>
              </a:rPr>
              <a:t>Harvey agreed to meet Bill at Ethel’s because Bill said on the phone that he had something heavy to </a:t>
            </a:r>
            <a:r>
              <a:rPr sz="5600" b="1" dirty="0">
                <a:solidFill>
                  <a:srgbClr val="FF0000"/>
                </a:solidFill>
              </a:rPr>
              <a:t>lay on </a:t>
            </a:r>
            <a:r>
              <a:rPr sz="5600" b="1" dirty="0">
                <a:solidFill>
                  <a:schemeClr val="tx1"/>
                </a:solidFill>
              </a:rPr>
              <a:t>him and thought they ought to get together in a </a:t>
            </a:r>
            <a:r>
              <a:rPr sz="5600" b="1" dirty="0">
                <a:solidFill>
                  <a:srgbClr val="FF0000"/>
                </a:solidFill>
              </a:rPr>
              <a:t>nurturing</a:t>
            </a:r>
            <a:r>
              <a:rPr sz="5600" b="1" dirty="0">
                <a:solidFill>
                  <a:schemeClr val="tx1"/>
                </a:solidFill>
              </a:rPr>
              <a:t> environment. Ethel’s did a </a:t>
            </a:r>
            <a:r>
              <a:rPr sz="5600" b="1" dirty="0">
                <a:solidFill>
                  <a:srgbClr val="FF0000"/>
                </a:solidFill>
              </a:rPr>
              <a:t>mind-blowing</a:t>
            </a:r>
            <a:r>
              <a:rPr sz="5600" b="1" dirty="0">
                <a:solidFill>
                  <a:schemeClr val="tx1"/>
                </a:solidFill>
              </a:rPr>
              <a:t> minted trout. Minted trout was nurturing. And evading Mr. Murphy for one evening, Harvey thought, might just be the saving of his savity or at least his lower back.</a:t>
            </a:r>
          </a:p>
          <a:p>
            <a:pPr algn="r"/>
            <a:r>
              <a:rPr sz="5600" b="1" dirty="0">
                <a:solidFill>
                  <a:schemeClr val="tx1"/>
                </a:solidFill>
              </a:rPr>
              <a:t>[Cyra McFadden, </a:t>
            </a:r>
            <a:r>
              <a:rPr sz="5600" b="1" i="1" dirty="0">
                <a:solidFill>
                  <a:schemeClr val="tx1"/>
                </a:solidFill>
              </a:rPr>
              <a:t>The Serial</a:t>
            </a:r>
            <a:r>
              <a:rPr sz="5600" b="1" dirty="0">
                <a:solidFill>
                  <a:schemeClr val="tx1"/>
                </a:solidFill>
              </a:rPr>
              <a:t>]</a:t>
            </a:r>
          </a:p>
          <a:p>
            <a:r>
              <a:rPr sz="5600" b="1" dirty="0">
                <a:solidFill>
                  <a:schemeClr val="tx1"/>
                </a:solidFill>
              </a:rPr>
              <a:t>Note: The </a:t>
            </a:r>
            <a:r>
              <a:rPr sz="5600" b="1" i="1" dirty="0">
                <a:solidFill>
                  <a:schemeClr val="tx1"/>
                </a:solidFill>
              </a:rPr>
              <a:t>Serial</a:t>
            </a:r>
            <a:r>
              <a:rPr sz="5600" b="1" dirty="0">
                <a:solidFill>
                  <a:schemeClr val="tx1"/>
                </a:solidFill>
              </a:rPr>
              <a:t> is a soap opera set in Marin Country, California. It follows Kate and Harvey's Holroyd’s attempts to keep up with their wacked-out neigbours’ fashionable credentials—a year in which they have a trial separation and experiment unsuccessfully with alternative partners and lifestyles.</a:t>
            </a:r>
          </a:p>
        </p:txBody>
      </p:sp>
      <p:sp>
        <p:nvSpPr>
          <p:cNvPr id="5" name="文本框 4"/>
          <p:cNvSpPr txBox="1"/>
          <p:nvPr/>
        </p:nvSpPr>
        <p:spPr>
          <a:xfrm>
            <a:off x="8887419" y="1627707"/>
            <a:ext cx="2310234" cy="3970318"/>
          </a:xfrm>
          <a:prstGeom prst="rect">
            <a:avLst/>
          </a:prstGeom>
          <a:noFill/>
        </p:spPr>
        <p:txBody>
          <a:bodyPr wrap="square" rtlCol="0">
            <a:spAutoFit/>
          </a:bodyPr>
          <a:lstStyle/>
          <a:p>
            <a:r>
              <a:rPr lang="zh-CN" altLang="en-US" dirty="0"/>
              <a:t>这段肥皂剧讲的是一般的生活琐事和活动，但又夹杂着心理学词语如lay… on…, nurturing, mind-blowing等，作者的目的是要讽刺美国七十年代年轻的中上层阶级人</a:t>
            </a:r>
            <a:r>
              <a:rPr lang="zh-CN" altLang="en-US" dirty="0">
                <a:solidFill>
                  <a:srgbClr val="FF0000"/>
                </a:solidFill>
              </a:rPr>
              <a:t>对心理学和心理疗法的癖好</a:t>
            </a:r>
            <a:r>
              <a:rPr lang="zh-CN" altLang="en-US" dirty="0"/>
              <a:t>。汉语译文照原文译出。不过，不了解背景知识的读者很难读懂，所以需要一定的注释。</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DE8D2-2A64-FE8D-201A-258340432FF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773EAF0-7747-D827-4737-30B06DD2AC24}"/>
              </a:ext>
            </a:extLst>
          </p:cNvPr>
          <p:cNvSpPr>
            <a:spLocks noGrp="1"/>
          </p:cNvSpPr>
          <p:nvPr>
            <p:ph idx="1"/>
          </p:nvPr>
        </p:nvSpPr>
        <p:spPr/>
        <p:txBody>
          <a:bodyPr>
            <a:normAutofit/>
          </a:bodyPr>
          <a:lstStyle/>
          <a:p>
            <a:r>
              <a:rPr lang="zh-CN" altLang="en-US" sz="2800" dirty="0">
                <a:solidFill>
                  <a:srgbClr val="FF0000"/>
                </a:solidFill>
              </a:rPr>
              <a:t>语汇</a:t>
            </a:r>
            <a:r>
              <a:rPr lang="zh-CN" altLang="en-US" sz="2800" dirty="0">
                <a:solidFill>
                  <a:schemeClr val="tx1"/>
                </a:solidFill>
              </a:rPr>
              <a:t>，包括了</a:t>
            </a:r>
            <a:r>
              <a:rPr lang="zh-CN" altLang="en-US" sz="2800" dirty="0">
                <a:solidFill>
                  <a:srgbClr val="FF0000"/>
                </a:solidFill>
              </a:rPr>
              <a:t>口语中的词汇</a:t>
            </a:r>
            <a:r>
              <a:rPr lang="zh-CN" altLang="en-US" sz="2800" dirty="0">
                <a:solidFill>
                  <a:schemeClr val="tx1"/>
                </a:solidFill>
              </a:rPr>
              <a:t>，在</a:t>
            </a:r>
            <a:r>
              <a:rPr lang="zh-CN" altLang="en-US" sz="2800" dirty="0">
                <a:solidFill>
                  <a:srgbClr val="FF0000"/>
                </a:solidFill>
              </a:rPr>
              <a:t>书面语</a:t>
            </a:r>
            <a:r>
              <a:rPr lang="zh-CN" altLang="en-US" sz="2800" dirty="0">
                <a:solidFill>
                  <a:schemeClr val="tx1"/>
                </a:solidFill>
              </a:rPr>
              <a:t>中即</a:t>
            </a:r>
            <a:r>
              <a:rPr lang="zh-CN" altLang="en-US" sz="2800" dirty="0">
                <a:solidFill>
                  <a:srgbClr val="FF0000"/>
                </a:solidFill>
              </a:rPr>
              <a:t>词汇（</a:t>
            </a:r>
            <a:r>
              <a:rPr lang="en-US" altLang="zh-CN" sz="2800" dirty="0">
                <a:solidFill>
                  <a:srgbClr val="FF0000"/>
                </a:solidFill>
              </a:rPr>
              <a:t>lexis</a:t>
            </a:r>
            <a:r>
              <a:rPr lang="zh-CN" altLang="en-US" sz="2800" dirty="0">
                <a:solidFill>
                  <a:srgbClr val="FF0000"/>
                </a:solidFill>
              </a:rPr>
              <a:t>）</a:t>
            </a:r>
            <a:r>
              <a:rPr lang="zh-CN" altLang="en-US" sz="2800" dirty="0">
                <a:solidFill>
                  <a:schemeClr val="tx1"/>
                </a:solidFill>
              </a:rPr>
              <a:t>，此外，还包括相当于词的单位的</a:t>
            </a:r>
            <a:r>
              <a:rPr lang="zh-CN" altLang="en-US" sz="2800" dirty="0">
                <a:solidFill>
                  <a:srgbClr val="FF0000"/>
                </a:solidFill>
              </a:rPr>
              <a:t>固定短语</a:t>
            </a:r>
            <a:r>
              <a:rPr lang="zh-CN" altLang="en-US" sz="2800" dirty="0">
                <a:solidFill>
                  <a:schemeClr val="tx1"/>
                </a:solidFill>
              </a:rPr>
              <a:t>，这些总称为</a:t>
            </a:r>
            <a:r>
              <a:rPr lang="zh-CN" altLang="en-US" sz="2800" dirty="0">
                <a:solidFill>
                  <a:srgbClr val="FF0000"/>
                </a:solidFill>
              </a:rPr>
              <a:t>语汇</a:t>
            </a:r>
            <a:r>
              <a:rPr lang="zh-CN" altLang="en-US" sz="2800" dirty="0">
                <a:solidFill>
                  <a:schemeClr val="tx1"/>
                </a:solidFill>
              </a:rPr>
              <a:t>。简单讲，本章对比分析英汉语在词语方面的文体突出方式异同及其转换，包括词汇和固定短语。</a:t>
            </a:r>
          </a:p>
        </p:txBody>
      </p:sp>
    </p:spTree>
    <p:extLst>
      <p:ext uri="{BB962C8B-B14F-4D97-AF65-F5344CB8AC3E}">
        <p14:creationId xmlns:p14="http://schemas.microsoft.com/office/powerpoint/2010/main" val="1042485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1BC158-6E8F-A72B-D7DE-0C21463E134E}"/>
              </a:ext>
            </a:extLst>
          </p:cNvPr>
          <p:cNvSpPr>
            <a:spLocks noGrp="1"/>
          </p:cNvSpPr>
          <p:nvPr>
            <p:ph type="title"/>
          </p:nvPr>
        </p:nvSpPr>
        <p:spPr/>
        <p:txBody>
          <a:bodyPr>
            <a:normAutofit/>
          </a:bodyPr>
          <a:lstStyle/>
          <a:p>
            <a:r>
              <a:rPr lang="zh-CN" altLang="en-US" dirty="0">
                <a:solidFill>
                  <a:srgbClr val="FF0000"/>
                </a:solidFill>
              </a:rPr>
              <a:t>汉语中也有这种混用现象，如赵本山的小品台词：</a:t>
            </a:r>
          </a:p>
        </p:txBody>
      </p:sp>
      <p:sp>
        <p:nvSpPr>
          <p:cNvPr id="3" name="内容占位符 2">
            <a:extLst>
              <a:ext uri="{FF2B5EF4-FFF2-40B4-BE49-F238E27FC236}">
                <a16:creationId xmlns:a16="http://schemas.microsoft.com/office/drawing/2014/main" id="{9A45E176-75B5-784C-BF4E-BB2E4D60B7F3}"/>
              </a:ext>
            </a:extLst>
          </p:cNvPr>
          <p:cNvSpPr>
            <a:spLocks noGrp="1"/>
          </p:cNvSpPr>
          <p:nvPr>
            <p:ph sz="half" idx="1"/>
          </p:nvPr>
        </p:nvSpPr>
        <p:spPr/>
        <p:txBody>
          <a:bodyPr>
            <a:normAutofit/>
          </a:bodyPr>
          <a:lstStyle/>
          <a:p>
            <a:r>
              <a:rPr lang="zh-CN" altLang="en-US" sz="2800" dirty="0">
                <a:solidFill>
                  <a:schemeClr val="tx1"/>
                </a:solidFill>
              </a:rPr>
              <a:t>①听说他，不当厨师</a:t>
            </a:r>
            <a:r>
              <a:rPr lang="zh-CN" altLang="en-US" sz="2800" dirty="0">
                <a:solidFill>
                  <a:srgbClr val="FF0000"/>
                </a:solidFill>
              </a:rPr>
              <a:t>改</a:t>
            </a:r>
            <a:r>
              <a:rPr lang="zh-CN" altLang="en-US" sz="2800" dirty="0">
                <a:solidFill>
                  <a:schemeClr val="tx1"/>
                </a:solidFill>
              </a:rPr>
              <a:t>防忽悠热线了，竟敢</a:t>
            </a:r>
            <a:r>
              <a:rPr lang="zh-CN" altLang="en-US" sz="2800" dirty="0">
                <a:solidFill>
                  <a:srgbClr val="FF0000"/>
                </a:solidFill>
              </a:rPr>
              <a:t>扬言</a:t>
            </a:r>
            <a:r>
              <a:rPr lang="zh-CN" altLang="en-US" sz="2800" dirty="0">
                <a:solidFill>
                  <a:schemeClr val="tx1"/>
                </a:solidFill>
              </a:rPr>
              <a:t>再不上当受骗了，</a:t>
            </a:r>
            <a:r>
              <a:rPr lang="zh-CN" altLang="en-US" sz="2800" dirty="0">
                <a:solidFill>
                  <a:srgbClr val="FF0000"/>
                </a:solidFill>
              </a:rPr>
              <a:t>残酷的现实</a:t>
            </a:r>
            <a:r>
              <a:rPr lang="zh-CN" altLang="en-US" sz="2800" dirty="0">
                <a:solidFill>
                  <a:schemeClr val="tx1"/>
                </a:solidFill>
              </a:rPr>
              <a:t>已</a:t>
            </a:r>
            <a:r>
              <a:rPr lang="zh-CN" altLang="en-US" sz="2800" dirty="0">
                <a:solidFill>
                  <a:srgbClr val="FF0000"/>
                </a:solidFill>
              </a:rPr>
              <a:t>直逼我心理防线</a:t>
            </a:r>
            <a:r>
              <a:rPr lang="zh-CN" altLang="en-US" sz="2800" dirty="0">
                <a:solidFill>
                  <a:schemeClr val="tx1"/>
                </a:solidFill>
              </a:rPr>
              <a:t>了，今年我要不卖他</a:t>
            </a:r>
            <a:r>
              <a:rPr lang="zh-CN" altLang="en-US" sz="2800" dirty="0">
                <a:solidFill>
                  <a:srgbClr val="FF0000"/>
                </a:solidFill>
              </a:rPr>
              <a:t>点啥</a:t>
            </a:r>
            <a:r>
              <a:rPr lang="zh-CN" altLang="en-US" sz="2800" dirty="0">
                <a:solidFill>
                  <a:schemeClr val="tx1"/>
                </a:solidFill>
              </a:rPr>
              <a:t>，承诺三年的</a:t>
            </a:r>
            <a:r>
              <a:rPr lang="zh-CN" altLang="en-US" sz="2800" dirty="0">
                <a:solidFill>
                  <a:srgbClr val="FF0000"/>
                </a:solidFill>
              </a:rPr>
              <a:t>话题</a:t>
            </a:r>
            <a:r>
              <a:rPr lang="zh-CN" altLang="en-US" sz="2800" dirty="0">
                <a:solidFill>
                  <a:schemeClr val="tx1"/>
                </a:solidFill>
              </a:rPr>
              <a:t>我就没法跟观众</a:t>
            </a:r>
            <a:r>
              <a:rPr lang="zh-CN" altLang="en-US" sz="2800" dirty="0">
                <a:solidFill>
                  <a:srgbClr val="FF0000"/>
                </a:solidFill>
              </a:rPr>
              <a:t>兑现</a:t>
            </a:r>
            <a:r>
              <a:rPr lang="zh-CN" altLang="en-US" sz="2800" dirty="0">
                <a:solidFill>
                  <a:schemeClr val="tx1"/>
                </a:solidFill>
              </a:rPr>
              <a:t>了。</a:t>
            </a:r>
            <a:br>
              <a:rPr lang="zh-CN" altLang="en-US" sz="2800" dirty="0">
                <a:solidFill>
                  <a:schemeClr val="tx1"/>
                </a:solidFill>
              </a:rPr>
            </a:br>
            <a:endParaRPr lang="zh-CN" altLang="en-US" sz="2800" dirty="0">
              <a:solidFill>
                <a:schemeClr val="tx1"/>
              </a:solidFill>
            </a:endParaRPr>
          </a:p>
        </p:txBody>
      </p:sp>
      <p:sp>
        <p:nvSpPr>
          <p:cNvPr id="4" name="内容占位符 3">
            <a:extLst>
              <a:ext uri="{FF2B5EF4-FFF2-40B4-BE49-F238E27FC236}">
                <a16:creationId xmlns:a16="http://schemas.microsoft.com/office/drawing/2014/main" id="{AF6F3876-0BCA-C47B-FF97-E03F6DC8C958}"/>
              </a:ext>
            </a:extLst>
          </p:cNvPr>
          <p:cNvSpPr>
            <a:spLocks noGrp="1"/>
          </p:cNvSpPr>
          <p:nvPr>
            <p:ph sz="half" idx="2"/>
          </p:nvPr>
        </p:nvSpPr>
        <p:spPr/>
        <p:txBody>
          <a:bodyPr/>
          <a:lstStyle/>
          <a:p>
            <a:r>
              <a:rPr lang="en-US" altLang="zh-CN" dirty="0">
                <a:solidFill>
                  <a:schemeClr val="tx1"/>
                </a:solidFill>
              </a:rPr>
              <a:t>【</a:t>
            </a:r>
            <a:r>
              <a:rPr lang="zh-CN" altLang="en-US" dirty="0">
                <a:solidFill>
                  <a:schemeClr val="tx1"/>
                </a:solidFill>
              </a:rPr>
              <a:t>译文</a:t>
            </a:r>
            <a:r>
              <a:rPr lang="en-US" altLang="zh-CN" dirty="0">
                <a:solidFill>
                  <a:schemeClr val="tx1"/>
                </a:solidFill>
              </a:rPr>
              <a:t>】</a:t>
            </a:r>
          </a:p>
          <a:p>
            <a:r>
              <a:rPr lang="en-US" altLang="zh-CN" dirty="0">
                <a:solidFill>
                  <a:schemeClr val="tx1"/>
                </a:solidFill>
              </a:rPr>
              <a:t>I am told that he has been no longer a chef, but now an operator of the hot line Hoodwinker-proof (</a:t>
            </a:r>
            <a:r>
              <a:rPr lang="en-US" altLang="zh-CN" dirty="0" err="1">
                <a:solidFill>
                  <a:schemeClr val="tx1"/>
                </a:solidFill>
              </a:rPr>
              <a:t>Huyou</a:t>
            </a:r>
            <a:r>
              <a:rPr lang="en-US" altLang="zh-CN" dirty="0">
                <a:solidFill>
                  <a:schemeClr val="tx1"/>
                </a:solidFill>
              </a:rPr>
              <a:t>-proof). He goes so far as to claim not being fooled any more. This cruel reality goes beyond my psychological </a:t>
            </a:r>
            <a:r>
              <a:rPr lang="en-US" altLang="zh-CN" dirty="0" err="1">
                <a:solidFill>
                  <a:schemeClr val="tx1"/>
                </a:solidFill>
              </a:rPr>
              <a:t>defence</a:t>
            </a:r>
            <a:r>
              <a:rPr lang="en-US" altLang="zh-CN" dirty="0">
                <a:solidFill>
                  <a:schemeClr val="tx1"/>
                </a:solidFill>
              </a:rPr>
              <a:t> line. If I could not hoodwink him into buying something this year, I would find no way to keep my promise I made three years ago.</a:t>
            </a:r>
          </a:p>
          <a:p>
            <a:endParaRPr lang="zh-CN" altLang="en-US" dirty="0"/>
          </a:p>
        </p:txBody>
      </p:sp>
    </p:spTree>
    <p:extLst>
      <p:ext uri="{BB962C8B-B14F-4D97-AF65-F5344CB8AC3E}">
        <p14:creationId xmlns:p14="http://schemas.microsoft.com/office/powerpoint/2010/main" val="1310082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148F07-3F6F-7992-CA89-0566E9C12926}"/>
              </a:ext>
            </a:extLst>
          </p:cNvPr>
          <p:cNvSpPr>
            <a:spLocks noGrp="1"/>
          </p:cNvSpPr>
          <p:nvPr>
            <p:ph type="title"/>
          </p:nvPr>
        </p:nvSpPr>
        <p:spPr/>
        <p:txBody>
          <a:bodyPr>
            <a:noAutofit/>
          </a:bodyPr>
          <a:lstStyle/>
          <a:p>
            <a:r>
              <a:rPr lang="zh-CN" altLang="en-US" sz="2800" dirty="0"/>
              <a:t>小品为什么这么招笑呢？就是因为</a:t>
            </a:r>
            <a:r>
              <a:rPr lang="zh-CN" altLang="en-US" sz="2800" dirty="0">
                <a:solidFill>
                  <a:srgbClr val="FF0000"/>
                </a:solidFill>
              </a:rPr>
              <a:t>日常用词里夹杂着正式用词</a:t>
            </a:r>
            <a:r>
              <a:rPr lang="zh-CN" altLang="en-US" sz="2800" dirty="0"/>
              <a:t>，译文也必须如此。</a:t>
            </a:r>
          </a:p>
        </p:txBody>
      </p:sp>
      <p:sp>
        <p:nvSpPr>
          <p:cNvPr id="3" name="内容占位符 2">
            <a:extLst>
              <a:ext uri="{FF2B5EF4-FFF2-40B4-BE49-F238E27FC236}">
                <a16:creationId xmlns:a16="http://schemas.microsoft.com/office/drawing/2014/main" id="{23B72321-458C-F734-76AF-99E3395E5E0E}"/>
              </a:ext>
            </a:extLst>
          </p:cNvPr>
          <p:cNvSpPr>
            <a:spLocks noGrp="1"/>
          </p:cNvSpPr>
          <p:nvPr>
            <p:ph sz="half" idx="1"/>
          </p:nvPr>
        </p:nvSpPr>
        <p:spPr/>
        <p:txBody>
          <a:bodyPr>
            <a:normAutofit/>
          </a:bodyPr>
          <a:lstStyle/>
          <a:p>
            <a:r>
              <a:rPr lang="zh-CN" altLang="en-US" sz="2400" dirty="0">
                <a:solidFill>
                  <a:schemeClr val="tx1"/>
                </a:solidFill>
                <a:latin typeface="+mn-ea"/>
              </a:rPr>
              <a:t>②这里是借你借你一眼慧眼，防忽悠咨询热线。我是</a:t>
            </a:r>
            <a:r>
              <a:rPr lang="zh-CN" altLang="en-US" sz="2400" dirty="0">
                <a:solidFill>
                  <a:srgbClr val="FF0000"/>
                </a:solidFill>
                <a:latin typeface="+mn-ea"/>
              </a:rPr>
              <a:t>资深上当者</a:t>
            </a:r>
            <a:r>
              <a:rPr lang="zh-CN" altLang="en-US" sz="2400" dirty="0">
                <a:solidFill>
                  <a:schemeClr val="tx1"/>
                </a:solidFill>
                <a:latin typeface="+mn-ea"/>
              </a:rPr>
              <a:t>老范，</a:t>
            </a:r>
            <a:r>
              <a:rPr lang="zh-CN" altLang="en-US" sz="2400" dirty="0">
                <a:solidFill>
                  <a:srgbClr val="FF0000"/>
                </a:solidFill>
                <a:latin typeface="+mn-ea"/>
              </a:rPr>
              <a:t>凭借</a:t>
            </a:r>
            <a:r>
              <a:rPr lang="zh-CN" altLang="en-US" sz="2400" dirty="0">
                <a:solidFill>
                  <a:schemeClr val="tx1"/>
                </a:solidFill>
                <a:latin typeface="+mn-ea"/>
              </a:rPr>
              <a:t>多年上当经验，对你是否被忽悠了做出</a:t>
            </a:r>
            <a:r>
              <a:rPr lang="zh-CN" altLang="en-US" sz="2400" dirty="0">
                <a:solidFill>
                  <a:srgbClr val="FF0000"/>
                </a:solidFill>
                <a:latin typeface="+mn-ea"/>
              </a:rPr>
              <a:t>明确判断</a:t>
            </a:r>
            <a:r>
              <a:rPr lang="zh-CN" altLang="en-US" sz="2400" dirty="0">
                <a:solidFill>
                  <a:schemeClr val="tx1"/>
                </a:solidFill>
                <a:latin typeface="+mn-ea"/>
              </a:rPr>
              <a:t>。有人卖拐请按</a:t>
            </a:r>
            <a:r>
              <a:rPr lang="en-US" altLang="zh-CN" sz="2400" dirty="0">
                <a:solidFill>
                  <a:schemeClr val="tx1"/>
                </a:solidFill>
                <a:latin typeface="+mn-ea"/>
              </a:rPr>
              <a:t>1</a:t>
            </a:r>
            <a:r>
              <a:rPr lang="zh-CN" altLang="en-US" sz="2400" dirty="0">
                <a:solidFill>
                  <a:schemeClr val="tx1"/>
                </a:solidFill>
                <a:latin typeface="+mn-ea"/>
              </a:rPr>
              <a:t>，有人卖车请按</a:t>
            </a:r>
            <a:r>
              <a:rPr lang="en-US" altLang="zh-CN" sz="2400" dirty="0">
                <a:solidFill>
                  <a:schemeClr val="tx1"/>
                </a:solidFill>
                <a:latin typeface="+mn-ea"/>
              </a:rPr>
              <a:t>2</a:t>
            </a:r>
            <a:r>
              <a:rPr lang="zh-CN" altLang="en-US" sz="2400" dirty="0">
                <a:solidFill>
                  <a:schemeClr val="tx1"/>
                </a:solidFill>
                <a:latin typeface="+mn-ea"/>
              </a:rPr>
              <a:t>，有人出脑筋急转弯请按</a:t>
            </a:r>
            <a:r>
              <a:rPr lang="en-US" altLang="zh-CN" sz="2400" dirty="0">
                <a:solidFill>
                  <a:schemeClr val="tx1"/>
                </a:solidFill>
                <a:latin typeface="+mn-ea"/>
              </a:rPr>
              <a:t>3</a:t>
            </a:r>
            <a:r>
              <a:rPr lang="zh-CN" altLang="en-US" sz="2400" dirty="0">
                <a:solidFill>
                  <a:schemeClr val="tx1"/>
                </a:solidFill>
                <a:latin typeface="+mn-ea"/>
              </a:rPr>
              <a:t>，有人卖担架直接拨</a:t>
            </a:r>
            <a:r>
              <a:rPr lang="en-US" altLang="zh-CN" sz="2400" dirty="0">
                <a:solidFill>
                  <a:schemeClr val="tx1"/>
                </a:solidFill>
                <a:latin typeface="+mn-ea"/>
              </a:rPr>
              <a:t>110</a:t>
            </a:r>
            <a:r>
              <a:rPr lang="zh-CN" altLang="en-US" sz="2400" dirty="0">
                <a:solidFill>
                  <a:schemeClr val="tx1"/>
                </a:solidFill>
                <a:latin typeface="+mn-ea"/>
              </a:rPr>
              <a:t>！</a:t>
            </a:r>
          </a:p>
        </p:txBody>
      </p:sp>
      <p:sp>
        <p:nvSpPr>
          <p:cNvPr id="4" name="内容占位符 3">
            <a:extLst>
              <a:ext uri="{FF2B5EF4-FFF2-40B4-BE49-F238E27FC236}">
                <a16:creationId xmlns:a16="http://schemas.microsoft.com/office/drawing/2014/main" id="{11B9233B-E005-36A7-71A2-E000D1A7795D}"/>
              </a:ext>
            </a:extLst>
          </p:cNvPr>
          <p:cNvSpPr>
            <a:spLocks noGrp="1"/>
          </p:cNvSpPr>
          <p:nvPr>
            <p:ph sz="half" idx="2"/>
          </p:nvPr>
        </p:nvSpPr>
        <p:spPr/>
        <p:txBody>
          <a:bodyPr/>
          <a:lstStyle/>
          <a:p>
            <a:r>
              <a:rPr lang="en-US" altLang="zh-CN" dirty="0">
                <a:solidFill>
                  <a:schemeClr val="tx1"/>
                </a:solidFill>
              </a:rPr>
              <a:t>【</a:t>
            </a:r>
            <a:r>
              <a:rPr lang="zh-CN" altLang="en-US" dirty="0">
                <a:solidFill>
                  <a:schemeClr val="tx1"/>
                </a:solidFill>
              </a:rPr>
              <a:t>译文</a:t>
            </a:r>
            <a:r>
              <a:rPr lang="en-US" altLang="zh-CN" dirty="0">
                <a:solidFill>
                  <a:schemeClr val="tx1"/>
                </a:solidFill>
              </a:rPr>
              <a:t>】</a:t>
            </a:r>
          </a:p>
          <a:p>
            <a:r>
              <a:rPr lang="en-US" altLang="zh-CN" dirty="0">
                <a:solidFill>
                  <a:schemeClr val="tx1"/>
                </a:solidFill>
              </a:rPr>
              <a:t>This is Hot Line Hoodwinker-proof. We offer you a discerning eye. I’m Lao Fan, a senior </a:t>
            </a:r>
            <a:r>
              <a:rPr lang="en-US" altLang="zh-CN" dirty="0" err="1">
                <a:solidFill>
                  <a:schemeClr val="tx1"/>
                </a:solidFill>
              </a:rPr>
              <a:t>hoodwinkee</a:t>
            </a:r>
            <a:r>
              <a:rPr lang="en-US" altLang="zh-CN" dirty="0">
                <a:solidFill>
                  <a:schemeClr val="tx1"/>
                </a:solidFill>
              </a:rPr>
              <a:t>. I will judge whether you are hoodwinked or not, because I have experience of being hoodwinked for some years. If there is someone selling you walking sticks, please press the button 1, selling you bike, press 2, selling you brain teasers, press 3, and selling you stretchers (litters), dial immediately 110.</a:t>
            </a:r>
          </a:p>
          <a:p>
            <a:endParaRPr lang="zh-CN" altLang="en-US" dirty="0"/>
          </a:p>
        </p:txBody>
      </p:sp>
    </p:spTree>
    <p:extLst>
      <p:ext uri="{BB962C8B-B14F-4D97-AF65-F5344CB8AC3E}">
        <p14:creationId xmlns:p14="http://schemas.microsoft.com/office/powerpoint/2010/main" val="546161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sz="half" idx="1"/>
          </p:nvPr>
        </p:nvSpPr>
        <p:spPr>
          <a:xfrm>
            <a:off x="608330" y="1501140"/>
            <a:ext cx="10810240" cy="4159250"/>
          </a:xfrm>
        </p:spPr>
        <p:txBody>
          <a:bodyPr>
            <a:normAutofit fontScale="42500" lnSpcReduction="20000"/>
          </a:bodyPr>
          <a:lstStyle/>
          <a:p>
            <a:r>
              <a:rPr sz="7200" b="1" dirty="0">
                <a:solidFill>
                  <a:srgbClr val="FF0000"/>
                </a:solidFill>
              </a:rPr>
              <a:t>（5）不同词汇集的意义转移</a:t>
            </a:r>
          </a:p>
          <a:p>
            <a:r>
              <a:rPr sz="6400" b="1" dirty="0">
                <a:solidFill>
                  <a:schemeClr val="tx1"/>
                </a:solidFill>
              </a:rPr>
              <a:t>上面的词汇集混用涉及的两个词汇集都体现了语篇的一个层次的词汇的意义，都直接与作者的表达意图相关。</a:t>
            </a:r>
          </a:p>
          <a:p>
            <a:r>
              <a:rPr sz="6400" b="1" dirty="0">
                <a:solidFill>
                  <a:schemeClr val="tx1"/>
                </a:solidFill>
              </a:rPr>
              <a:t>当只有一个词汇集体现语篇的整体意义，另一个词汇集的意义要</a:t>
            </a:r>
            <a:r>
              <a:rPr sz="6400" b="1" dirty="0">
                <a:solidFill>
                  <a:srgbClr val="FF0000"/>
                </a:solidFill>
              </a:rPr>
              <a:t>转化</a:t>
            </a:r>
            <a:r>
              <a:rPr sz="6400" b="1" dirty="0">
                <a:solidFill>
                  <a:schemeClr val="tx1"/>
                </a:solidFill>
              </a:rPr>
              <a:t>为前一个词汇集的意义时，则对前一个词汇集的意义起</a:t>
            </a:r>
            <a:r>
              <a:rPr sz="6400" b="1" dirty="0">
                <a:solidFill>
                  <a:srgbClr val="FF0000"/>
                </a:solidFill>
              </a:rPr>
              <a:t>附加、辅助和强化</a:t>
            </a:r>
            <a:r>
              <a:rPr sz="6400" b="1" dirty="0">
                <a:solidFill>
                  <a:schemeClr val="tx1"/>
                </a:solidFill>
              </a:rPr>
              <a:t>作用，通常具有具体、形象、有情感、有生命等的特点，包括：明喻、隐喻、情感误置、拟人、象征、联觉（通感）、典故。</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400" y="1490401"/>
            <a:ext cx="10919036" cy="1200330"/>
          </a:xfrm>
        </p:spPr>
        <p:txBody>
          <a:bodyPr>
            <a:normAutofit fontScale="82500" lnSpcReduction="20000"/>
          </a:bodyPr>
          <a:lstStyle/>
          <a:p>
            <a:r>
              <a:rPr lang="zh-CN" altLang="en-US" sz="2220" b="1" dirty="0">
                <a:solidFill>
                  <a:srgbClr val="FF0000"/>
                </a:solidFill>
              </a:rPr>
              <a:t>A. 明喻</a:t>
            </a:r>
          </a:p>
          <a:p>
            <a:r>
              <a:rPr lang="zh-CN" altLang="en-US" b="1" dirty="0">
                <a:solidFill>
                  <a:srgbClr val="FF0000"/>
                </a:solidFill>
              </a:rPr>
              <a:t>明喻（simile）</a:t>
            </a:r>
            <a:r>
              <a:rPr lang="zh-CN" altLang="en-US" b="1" dirty="0">
                <a:solidFill>
                  <a:schemeClr val="tx1"/>
                </a:solidFill>
              </a:rPr>
              <a:t>是把一个词汇场的词汇特征明确转移给另一个词汇场的词汇。明喻在适当的语境中可以取得形象生动、明快简洁的表达效果。例如：</a:t>
            </a:r>
            <a:endParaRPr lang="en-US" altLang="zh-CN" b="1" dirty="0">
              <a:solidFill>
                <a:schemeClr val="tx1"/>
              </a:solidFill>
            </a:endParaRPr>
          </a:p>
          <a:p>
            <a:endParaRPr lang="en-US" altLang="zh-CN" b="1" dirty="0">
              <a:solidFill>
                <a:schemeClr val="tx1"/>
              </a:solidFill>
            </a:endParaRPr>
          </a:p>
          <a:p>
            <a:endParaRPr lang="zh-CN" altLang="en-US" b="1" dirty="0">
              <a:solidFill>
                <a:schemeClr val="tx1"/>
              </a:solidFill>
            </a:endParaRPr>
          </a:p>
          <a:p>
            <a:endParaRPr lang="en-US" altLang="zh-CN" b="1" dirty="0">
              <a:solidFill>
                <a:schemeClr val="tx1"/>
              </a:solidFill>
            </a:endParaRPr>
          </a:p>
          <a:p>
            <a:endParaRPr lang="en-US" altLang="zh-CN" b="1" dirty="0">
              <a:solidFill>
                <a:schemeClr val="tx1"/>
              </a:solidFill>
            </a:endParaRPr>
          </a:p>
          <a:p>
            <a:endParaRPr lang="en-US" altLang="zh-CN" b="1" dirty="0">
              <a:solidFill>
                <a:schemeClr val="tx1"/>
              </a:solidFill>
            </a:endParaRPr>
          </a:p>
          <a:p>
            <a:endParaRPr lang="en-US" altLang="zh-CN" b="1" dirty="0">
              <a:solidFill>
                <a:schemeClr val="tx1"/>
              </a:solidFill>
            </a:endParaRPr>
          </a:p>
          <a:p>
            <a:endParaRPr lang="en-US" altLang="zh-CN" b="1" dirty="0">
              <a:solidFill>
                <a:schemeClr val="tx1"/>
              </a:solidFill>
            </a:endParaRPr>
          </a:p>
          <a:p>
            <a:endParaRPr lang="en-US" altLang="zh-CN" b="1" dirty="0">
              <a:solidFill>
                <a:schemeClr val="tx1"/>
              </a:solidFill>
            </a:endParaRPr>
          </a:p>
        </p:txBody>
      </p:sp>
      <p:pic>
        <p:nvPicPr>
          <p:cNvPr id="4" name="图片 3">
            <a:extLst>
              <a:ext uri="{FF2B5EF4-FFF2-40B4-BE49-F238E27FC236}">
                <a16:creationId xmlns:a16="http://schemas.microsoft.com/office/drawing/2014/main" id="{C0ACBA88-381B-70ED-F261-63091B3C7F42}"/>
              </a:ext>
            </a:extLst>
          </p:cNvPr>
          <p:cNvPicPr>
            <a:picLocks noChangeAspect="1"/>
          </p:cNvPicPr>
          <p:nvPr/>
        </p:nvPicPr>
        <p:blipFill rotWithShape="1">
          <a:blip r:embed="rId2"/>
          <a:srcRect t="1" r="50000" b="-3128"/>
          <a:stretch/>
        </p:blipFill>
        <p:spPr>
          <a:xfrm>
            <a:off x="816551" y="2866480"/>
            <a:ext cx="5164524" cy="2932913"/>
          </a:xfrm>
          <a:prstGeom prst="rect">
            <a:avLst/>
          </a:prstGeom>
        </p:spPr>
      </p:pic>
      <p:sp>
        <p:nvSpPr>
          <p:cNvPr id="6" name="文本框 5">
            <a:extLst>
              <a:ext uri="{FF2B5EF4-FFF2-40B4-BE49-F238E27FC236}">
                <a16:creationId xmlns:a16="http://schemas.microsoft.com/office/drawing/2014/main" id="{D98A85E8-A75B-9F6E-9231-A65C196F9E79}"/>
              </a:ext>
            </a:extLst>
          </p:cNvPr>
          <p:cNvSpPr txBox="1"/>
          <p:nvPr/>
        </p:nvSpPr>
        <p:spPr>
          <a:xfrm>
            <a:off x="743512" y="5975142"/>
            <a:ext cx="10934830" cy="646331"/>
          </a:xfrm>
          <a:prstGeom prst="rect">
            <a:avLst/>
          </a:prstGeom>
          <a:noFill/>
        </p:spPr>
        <p:txBody>
          <a:bodyPr wrap="square">
            <a:spAutoFit/>
          </a:bodyPr>
          <a:lstStyle/>
          <a:p>
            <a:r>
              <a:rPr lang="zh-CN" altLang="en-US" dirty="0"/>
              <a:t>门肯把西卯兰县的</a:t>
            </a:r>
            <a:r>
              <a:rPr lang="zh-CN" altLang="en-US" dirty="0">
                <a:solidFill>
                  <a:srgbClr val="FF0000"/>
                </a:solidFill>
              </a:rPr>
              <a:t>建筑物比作“面目被枪弹打烂的人”</a:t>
            </a:r>
            <a:r>
              <a:rPr lang="zh-CN" altLang="en-US" dirty="0"/>
              <a:t>，把</a:t>
            </a:r>
            <a:r>
              <a:rPr lang="zh-CN" altLang="en-US" dirty="0">
                <a:solidFill>
                  <a:srgbClr val="FF0000"/>
                </a:solidFill>
              </a:rPr>
              <a:t>“教堂”比作</a:t>
            </a:r>
            <a:r>
              <a:rPr lang="en-US" altLang="zh-CN" dirty="0">
                <a:solidFill>
                  <a:srgbClr val="FF0000"/>
                </a:solidFill>
              </a:rPr>
              <a:t>rat-trap</a:t>
            </a:r>
            <a:r>
              <a:rPr lang="zh-CN" altLang="en-US" dirty="0">
                <a:solidFill>
                  <a:srgbClr val="FF0000"/>
                </a:solidFill>
              </a:rPr>
              <a:t>（大捕鼠器）</a:t>
            </a:r>
            <a:r>
              <a:rPr lang="zh-CN" altLang="en-US" dirty="0"/>
              <a:t>，创造了许多丑陋的意象。由于文化差异，汉语译文要</a:t>
            </a:r>
            <a:r>
              <a:rPr lang="zh-CN" altLang="en-US" dirty="0">
                <a:solidFill>
                  <a:srgbClr val="FF0000"/>
                </a:solidFill>
              </a:rPr>
              <a:t>考虑读者是否能与作者有同样的联想，如果没有，需要加以注释</a:t>
            </a:r>
            <a:r>
              <a:rPr lang="zh-CN" altLang="en-US" dirty="0"/>
              <a:t>。</a:t>
            </a:r>
          </a:p>
        </p:txBody>
      </p:sp>
      <p:pic>
        <p:nvPicPr>
          <p:cNvPr id="8" name="图片 7">
            <a:extLst>
              <a:ext uri="{FF2B5EF4-FFF2-40B4-BE49-F238E27FC236}">
                <a16:creationId xmlns:a16="http://schemas.microsoft.com/office/drawing/2014/main" id="{F4488A75-F3CA-134F-B83E-2DFA1900330E}"/>
              </a:ext>
            </a:extLst>
          </p:cNvPr>
          <p:cNvPicPr>
            <a:picLocks noChangeAspect="1"/>
          </p:cNvPicPr>
          <p:nvPr/>
        </p:nvPicPr>
        <p:blipFill rotWithShape="1">
          <a:blip r:embed="rId3"/>
          <a:srcRect t="1" r="50000" b="-1259"/>
          <a:stretch/>
        </p:blipFill>
        <p:spPr>
          <a:xfrm>
            <a:off x="6128483" y="2866479"/>
            <a:ext cx="5630806" cy="2791191"/>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97705" y="751007"/>
            <a:ext cx="9920262" cy="1287655"/>
          </a:xfrm>
        </p:spPr>
        <p:txBody>
          <a:bodyPr>
            <a:normAutofit fontScale="25000" lnSpcReduction="20000"/>
          </a:bodyPr>
          <a:lstStyle/>
          <a:p>
            <a:pPr lvl="0"/>
            <a:r>
              <a:rPr sz="7200" b="1" dirty="0">
                <a:solidFill>
                  <a:srgbClr val="FF0000"/>
                </a:solidFill>
              </a:rPr>
              <a:t>B. 隐喻</a:t>
            </a:r>
          </a:p>
          <a:p>
            <a:r>
              <a:rPr sz="5600" dirty="0">
                <a:solidFill>
                  <a:schemeClr val="tx1"/>
                </a:solidFill>
              </a:rPr>
              <a:t>隐喻（metaphor）是把一种事物的某些特征直接赋予另一事物，两者之间的认同关系由语法手段联系起来。</a:t>
            </a:r>
          </a:p>
          <a:p>
            <a:r>
              <a:rPr sz="5600" dirty="0">
                <a:solidFill>
                  <a:schemeClr val="tx1"/>
                </a:solidFill>
              </a:rPr>
              <a:t>一种情况是由系动词连接：</a:t>
            </a:r>
          </a:p>
          <a:p>
            <a:endParaRPr sz="6400" dirty="0">
              <a:solidFill>
                <a:srgbClr val="FF0000"/>
              </a:solidFill>
            </a:endParaRPr>
          </a:p>
          <a:p>
            <a:endParaRPr sz="6400" dirty="0">
              <a:solidFill>
                <a:srgbClr val="FF0000"/>
              </a:solidFill>
            </a:endParaRPr>
          </a:p>
        </p:txBody>
      </p:sp>
      <p:sp>
        <p:nvSpPr>
          <p:cNvPr id="5" name="文本框 4"/>
          <p:cNvSpPr txBox="1"/>
          <p:nvPr/>
        </p:nvSpPr>
        <p:spPr>
          <a:xfrm>
            <a:off x="8074317" y="2038662"/>
            <a:ext cx="2089014" cy="3814676"/>
          </a:xfrm>
          <a:prstGeom prst="rect">
            <a:avLst/>
          </a:prstGeom>
          <a:noFill/>
        </p:spPr>
        <p:txBody>
          <a:bodyPr wrap="square" rtlCol="0">
            <a:noAutofit/>
          </a:bodyPr>
          <a:lstStyle/>
          <a:p>
            <a:r>
              <a:rPr sz="2000" dirty="0">
                <a:sym typeface="+mn-ea"/>
              </a:rPr>
              <a:t>诗人描述了人类的阴暗面：残酷、恐怖、嫉妒、狡诈。</a:t>
            </a:r>
            <a:r>
              <a:rPr sz="2000" dirty="0">
                <a:solidFill>
                  <a:srgbClr val="FF0000"/>
                </a:solidFill>
                <a:sym typeface="+mn-ea"/>
              </a:rPr>
              <a:t>人类被比喻成“炼铁炉”，</a:t>
            </a:r>
            <a:r>
              <a:rPr sz="2000" dirty="0">
                <a:sym typeface="+mn-ea"/>
              </a:rPr>
              <a:t>缺乏温柔、情感和爱的象征，汉语译文照原文译出，与明喻一样，</a:t>
            </a:r>
            <a:r>
              <a:rPr sz="2000" dirty="0">
                <a:solidFill>
                  <a:srgbClr val="FF0000"/>
                </a:solidFill>
                <a:sym typeface="+mn-ea"/>
              </a:rPr>
              <a:t>要考虑读者是否能与作者有同样的联想</a:t>
            </a:r>
            <a:r>
              <a:rPr sz="2000" dirty="0">
                <a:sym typeface="+mn-ea"/>
              </a:rPr>
              <a:t>。</a:t>
            </a:r>
            <a:endParaRPr lang="zh-CN" altLang="en-US" sz="2000" dirty="0"/>
          </a:p>
        </p:txBody>
      </p:sp>
      <p:pic>
        <p:nvPicPr>
          <p:cNvPr id="4" name="图片 3">
            <a:extLst>
              <a:ext uri="{FF2B5EF4-FFF2-40B4-BE49-F238E27FC236}">
                <a16:creationId xmlns:a16="http://schemas.microsoft.com/office/drawing/2014/main" id="{759CCFA6-3290-7A8D-8B57-29F34FD9A097}"/>
              </a:ext>
            </a:extLst>
          </p:cNvPr>
          <p:cNvPicPr>
            <a:picLocks noChangeAspect="1"/>
          </p:cNvPicPr>
          <p:nvPr/>
        </p:nvPicPr>
        <p:blipFill rotWithShape="1">
          <a:blip r:embed="rId2"/>
          <a:srcRect t="-1" r="50617" b="-1041"/>
          <a:stretch/>
        </p:blipFill>
        <p:spPr>
          <a:xfrm>
            <a:off x="691634" y="2132778"/>
            <a:ext cx="5404366" cy="372056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30F6DB-09D5-A9E2-CEFE-536E12B1108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4461F6B-FF5E-CD55-689D-C8E2EACC5D9F}"/>
              </a:ext>
            </a:extLst>
          </p:cNvPr>
          <p:cNvSpPr>
            <a:spLocks noGrp="1"/>
          </p:cNvSpPr>
          <p:nvPr>
            <p:ph idx="1"/>
          </p:nvPr>
        </p:nvSpPr>
        <p:spPr>
          <a:xfrm>
            <a:off x="608400" y="1490400"/>
            <a:ext cx="10304439" cy="488302"/>
          </a:xfrm>
        </p:spPr>
        <p:txBody>
          <a:bodyPr/>
          <a:lstStyle/>
          <a:p>
            <a:r>
              <a:rPr lang="zh-CN" altLang="en-US" dirty="0">
                <a:solidFill>
                  <a:schemeClr val="tx1"/>
                </a:solidFill>
              </a:rPr>
              <a:t>另一种情况是通过修饰与被修饰的关系：</a:t>
            </a:r>
          </a:p>
        </p:txBody>
      </p:sp>
      <p:pic>
        <p:nvPicPr>
          <p:cNvPr id="5" name="图片 4">
            <a:extLst>
              <a:ext uri="{FF2B5EF4-FFF2-40B4-BE49-F238E27FC236}">
                <a16:creationId xmlns:a16="http://schemas.microsoft.com/office/drawing/2014/main" id="{86125CD3-75AA-D1EC-66A9-C73C0144AA49}"/>
              </a:ext>
            </a:extLst>
          </p:cNvPr>
          <p:cNvPicPr>
            <a:picLocks noChangeAspect="1"/>
          </p:cNvPicPr>
          <p:nvPr/>
        </p:nvPicPr>
        <p:blipFill rotWithShape="1">
          <a:blip r:embed="rId2"/>
          <a:srcRect r="50000" b="-1016"/>
          <a:stretch/>
        </p:blipFill>
        <p:spPr>
          <a:xfrm>
            <a:off x="2570400" y="1978702"/>
            <a:ext cx="6123894" cy="2650147"/>
          </a:xfrm>
          <a:prstGeom prst="rect">
            <a:avLst/>
          </a:prstGeom>
        </p:spPr>
      </p:pic>
      <p:sp>
        <p:nvSpPr>
          <p:cNvPr id="7" name="文本框 6">
            <a:extLst>
              <a:ext uri="{FF2B5EF4-FFF2-40B4-BE49-F238E27FC236}">
                <a16:creationId xmlns:a16="http://schemas.microsoft.com/office/drawing/2014/main" id="{A37A4F60-0FBE-3A4C-2A98-1C61B2D9F1E5}"/>
              </a:ext>
            </a:extLst>
          </p:cNvPr>
          <p:cNvSpPr txBox="1"/>
          <p:nvPr/>
        </p:nvSpPr>
        <p:spPr>
          <a:xfrm>
            <a:off x="494675" y="5103732"/>
            <a:ext cx="11302583" cy="369332"/>
          </a:xfrm>
          <a:prstGeom prst="rect">
            <a:avLst/>
          </a:prstGeom>
          <a:noFill/>
        </p:spPr>
        <p:txBody>
          <a:bodyPr wrap="square">
            <a:spAutoFit/>
          </a:bodyPr>
          <a:lstStyle/>
          <a:p>
            <a:r>
              <a:rPr lang="zh-CN" altLang="en-US" spc="150" dirty="0"/>
              <a:t>隐喻在翻译转换时都要考虑读者是否能与原文作者有同样的</a:t>
            </a:r>
            <a:r>
              <a:rPr lang="zh-CN" altLang="en-US" dirty="0">
                <a:solidFill>
                  <a:srgbClr val="FF0000"/>
                </a:solidFill>
              </a:rPr>
              <a:t>认知与推断</a:t>
            </a:r>
            <a:r>
              <a:rPr lang="zh-CN" altLang="en-US" dirty="0"/>
              <a:t>，</a:t>
            </a:r>
            <a:r>
              <a:rPr lang="zh-CN" altLang="en-US" dirty="0">
                <a:solidFill>
                  <a:srgbClr val="FF0000"/>
                </a:solidFill>
              </a:rPr>
              <a:t>有时与文化因素有关，需要注释。</a:t>
            </a:r>
          </a:p>
        </p:txBody>
      </p:sp>
    </p:spTree>
    <p:extLst>
      <p:ext uri="{BB962C8B-B14F-4D97-AF65-F5344CB8AC3E}">
        <p14:creationId xmlns:p14="http://schemas.microsoft.com/office/powerpoint/2010/main" val="903247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330" y="1490345"/>
            <a:ext cx="10869295" cy="5109210"/>
          </a:xfrm>
        </p:spPr>
        <p:txBody>
          <a:bodyPr>
            <a:normAutofit/>
          </a:bodyPr>
          <a:lstStyle/>
          <a:p>
            <a:r>
              <a:rPr b="1" dirty="0">
                <a:solidFill>
                  <a:srgbClr val="FF0000"/>
                </a:solidFill>
              </a:rPr>
              <a:t>C. 情感误置</a:t>
            </a:r>
            <a:endParaRPr dirty="0">
              <a:solidFill>
                <a:srgbClr val="FF0000"/>
              </a:solidFill>
            </a:endParaRPr>
          </a:p>
          <a:p>
            <a:r>
              <a:rPr b="1" dirty="0">
                <a:solidFill>
                  <a:schemeClr val="tx1"/>
                </a:solidFill>
              </a:rPr>
              <a:t>情感误置是隐喻的一种，是把无生命、无情感的事物赋予生命或情感的突出形式，是由拉斯金（Ruskin）首次提出的。例如：</a:t>
            </a:r>
          </a:p>
          <a:p>
            <a:endParaRPr lang="en-US" b="1" dirty="0">
              <a:solidFill>
                <a:schemeClr val="tx1"/>
              </a:solidFill>
            </a:endParaRPr>
          </a:p>
          <a:p>
            <a:endParaRPr lang="en-US" b="1" dirty="0">
              <a:solidFill>
                <a:schemeClr val="tx1"/>
              </a:solidFill>
            </a:endParaRPr>
          </a:p>
          <a:p>
            <a:endParaRPr lang="en-US" b="1" dirty="0">
              <a:solidFill>
                <a:schemeClr val="tx1"/>
              </a:solidFill>
            </a:endParaRPr>
          </a:p>
          <a:p>
            <a:endParaRPr lang="en-US" b="1" dirty="0">
              <a:solidFill>
                <a:schemeClr val="tx1"/>
              </a:solidFill>
            </a:endParaRPr>
          </a:p>
          <a:p>
            <a:endParaRPr lang="en-US" b="1" dirty="0">
              <a:solidFill>
                <a:schemeClr val="tx1"/>
              </a:solidFill>
            </a:endParaRPr>
          </a:p>
          <a:p>
            <a:r>
              <a:rPr b="1" dirty="0">
                <a:solidFill>
                  <a:schemeClr val="tx1"/>
                </a:solidFill>
              </a:rPr>
              <a:t>foam（海洋，海浪）是不会“残酷的”，也不会“爬行”，这些情感及动作赋予表达了一种由亲人丧失后的强烈悲痛派生出来的对大海的情感。</a:t>
            </a:r>
            <a:r>
              <a:rPr b="1" dirty="0">
                <a:solidFill>
                  <a:srgbClr val="FF0000"/>
                </a:solidFill>
              </a:rPr>
              <a:t>翻译成汉语后让人觉得像拟人一样，因此还是可以表达原有的感情。</a:t>
            </a:r>
          </a:p>
        </p:txBody>
      </p:sp>
      <p:pic>
        <p:nvPicPr>
          <p:cNvPr id="4" name="图片 3">
            <a:extLst>
              <a:ext uri="{FF2B5EF4-FFF2-40B4-BE49-F238E27FC236}">
                <a16:creationId xmlns:a16="http://schemas.microsoft.com/office/drawing/2014/main" id="{3A493B51-E8C3-70DB-5FEA-521ABC4969CC}"/>
              </a:ext>
            </a:extLst>
          </p:cNvPr>
          <p:cNvPicPr>
            <a:picLocks noChangeAspect="1"/>
          </p:cNvPicPr>
          <p:nvPr/>
        </p:nvPicPr>
        <p:blipFill rotWithShape="1">
          <a:blip r:embed="rId2"/>
          <a:srcRect r="50000" b="-1016"/>
          <a:stretch/>
        </p:blipFill>
        <p:spPr>
          <a:xfrm>
            <a:off x="2855213" y="2734817"/>
            <a:ext cx="5809101" cy="2513919"/>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43241" y="830778"/>
            <a:ext cx="10454412" cy="1282835"/>
          </a:xfrm>
        </p:spPr>
        <p:txBody>
          <a:bodyPr>
            <a:normAutofit fontScale="92500" lnSpcReduction="10000"/>
          </a:bodyPr>
          <a:lstStyle/>
          <a:p>
            <a:r>
              <a:rPr dirty="0">
                <a:solidFill>
                  <a:srgbClr val="FF0000"/>
                </a:solidFill>
              </a:rPr>
              <a:t>D. 拟人</a:t>
            </a:r>
          </a:p>
          <a:p>
            <a:r>
              <a:rPr b="1" dirty="0">
                <a:solidFill>
                  <a:schemeClr val="tx1"/>
                </a:solidFill>
              </a:rPr>
              <a:t>拟人（personification）表示给事物或生物赋予人的特征，与情感误置十分相似，有时交叉，拟人是人性的误置。人性误置比单纯的情感误置更易于使读者产生共鸣。例如：</a:t>
            </a:r>
          </a:p>
          <a:p>
            <a:endParaRPr lang="en-US" b="1" dirty="0">
              <a:solidFill>
                <a:schemeClr val="tx1"/>
              </a:solidFill>
            </a:endParaRPr>
          </a:p>
          <a:p>
            <a:endParaRPr lang="en-US" b="1" dirty="0">
              <a:solidFill>
                <a:schemeClr val="tx1"/>
              </a:solidFill>
            </a:endParaRPr>
          </a:p>
          <a:p>
            <a:endParaRPr lang="en-US" b="1" dirty="0">
              <a:solidFill>
                <a:schemeClr val="tx1"/>
              </a:solidFill>
            </a:endParaRPr>
          </a:p>
          <a:p>
            <a:endParaRPr lang="en-US" b="1" dirty="0">
              <a:solidFill>
                <a:schemeClr val="tx1"/>
              </a:solidFill>
            </a:endParaRPr>
          </a:p>
          <a:p>
            <a:endParaRPr lang="en-US" b="1" dirty="0">
              <a:solidFill>
                <a:schemeClr val="tx1"/>
              </a:solidFill>
            </a:endParaRPr>
          </a:p>
          <a:p>
            <a:endParaRPr lang="en-US" b="1" dirty="0">
              <a:solidFill>
                <a:schemeClr val="tx1"/>
              </a:solidFill>
            </a:endParaRPr>
          </a:p>
          <a:p>
            <a:endParaRPr lang="en-US" b="1" dirty="0">
              <a:solidFill>
                <a:schemeClr val="tx1"/>
              </a:solidFill>
            </a:endParaRPr>
          </a:p>
          <a:p>
            <a:endParaRPr lang="en-US" b="1" dirty="0">
              <a:solidFill>
                <a:schemeClr val="tx1"/>
              </a:solidFill>
            </a:endParaRPr>
          </a:p>
        </p:txBody>
      </p:sp>
      <p:pic>
        <p:nvPicPr>
          <p:cNvPr id="4" name="图片 3">
            <a:extLst>
              <a:ext uri="{FF2B5EF4-FFF2-40B4-BE49-F238E27FC236}">
                <a16:creationId xmlns:a16="http://schemas.microsoft.com/office/drawing/2014/main" id="{A685C733-A222-2387-EF1D-F613B1C08141}"/>
              </a:ext>
            </a:extLst>
          </p:cNvPr>
          <p:cNvPicPr>
            <a:picLocks noChangeAspect="1"/>
          </p:cNvPicPr>
          <p:nvPr/>
        </p:nvPicPr>
        <p:blipFill rotWithShape="1">
          <a:blip r:embed="rId2"/>
          <a:srcRect t="-1" r="50000" b="-3149"/>
          <a:stretch/>
        </p:blipFill>
        <p:spPr>
          <a:xfrm>
            <a:off x="2705311" y="2005686"/>
            <a:ext cx="6228825" cy="3145253"/>
          </a:xfrm>
          <a:prstGeom prst="rect">
            <a:avLst/>
          </a:prstGeom>
        </p:spPr>
      </p:pic>
      <p:sp>
        <p:nvSpPr>
          <p:cNvPr id="6" name="文本框 5">
            <a:extLst>
              <a:ext uri="{FF2B5EF4-FFF2-40B4-BE49-F238E27FC236}">
                <a16:creationId xmlns:a16="http://schemas.microsoft.com/office/drawing/2014/main" id="{8E04D113-7BA0-ED8E-1B49-6E00043F8783}"/>
              </a:ext>
            </a:extLst>
          </p:cNvPr>
          <p:cNvSpPr txBox="1"/>
          <p:nvPr/>
        </p:nvSpPr>
        <p:spPr>
          <a:xfrm>
            <a:off x="948127" y="5427057"/>
            <a:ext cx="10249526" cy="1200329"/>
          </a:xfrm>
          <a:prstGeom prst="rect">
            <a:avLst/>
          </a:prstGeom>
          <a:noFill/>
        </p:spPr>
        <p:txBody>
          <a:bodyPr wrap="square">
            <a:spAutoFit/>
          </a:bodyPr>
          <a:lstStyle/>
          <a:p>
            <a:r>
              <a:rPr lang="zh-CN" altLang="en-US" dirty="0"/>
              <a:t>自然现象词汇集</a:t>
            </a:r>
            <a:r>
              <a:rPr lang="en-US" altLang="zh-CN" dirty="0"/>
              <a:t>moon</a:t>
            </a:r>
            <a:r>
              <a:rPr lang="zh-CN" altLang="en-US" dirty="0"/>
              <a:t>（月亮）、</a:t>
            </a:r>
            <a:r>
              <a:rPr lang="en-US" altLang="zh-CN" dirty="0"/>
              <a:t>tropics</a:t>
            </a:r>
            <a:r>
              <a:rPr lang="zh-CN" altLang="en-US" dirty="0"/>
              <a:t>（热情）与有关人类，特别是女性的词汇集</a:t>
            </a:r>
            <a:r>
              <a:rPr lang="en-US" altLang="zh-CN" dirty="0"/>
              <a:t>lie</a:t>
            </a:r>
            <a:r>
              <a:rPr lang="zh-CN" altLang="en-US" dirty="0"/>
              <a:t>（躺着）、</a:t>
            </a:r>
            <a:r>
              <a:rPr lang="en-US" altLang="zh-CN" dirty="0"/>
              <a:t>young</a:t>
            </a:r>
            <a:r>
              <a:rPr lang="zh-CN" altLang="en-US" dirty="0"/>
              <a:t>（年轻）、</a:t>
            </a:r>
            <a:r>
              <a:rPr lang="en-US" altLang="zh-CN" dirty="0"/>
              <a:t>her back</a:t>
            </a:r>
            <a:r>
              <a:rPr lang="zh-CN" altLang="en-US" dirty="0"/>
              <a:t>（她的背）、</a:t>
            </a:r>
            <a:r>
              <a:rPr lang="en-US" altLang="zh-CN" dirty="0"/>
              <a:t>her habit</a:t>
            </a:r>
            <a:r>
              <a:rPr lang="zh-CN" altLang="en-US" dirty="0"/>
              <a:t>（她的习惯）、</a:t>
            </a:r>
            <a:r>
              <a:rPr lang="en-US" altLang="zh-CN" dirty="0"/>
              <a:t>virgin</a:t>
            </a:r>
            <a:r>
              <a:rPr lang="zh-CN" altLang="en-US" dirty="0"/>
              <a:t>（处女）放在一起，把“月亮”比作美丽的少女，平卧在空中，引发读者把她与美丽的年轻女郎联系起来，表达了叙述者在离开人世之前热爱生活、热爱大自然的思恋之情。</a:t>
            </a:r>
            <a:r>
              <a:rPr lang="zh-CN" altLang="en-US" dirty="0">
                <a:solidFill>
                  <a:srgbClr val="FF0000"/>
                </a:solidFill>
              </a:rPr>
              <a:t>译成汉语也一样可以拟人。</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1995" y="779129"/>
            <a:ext cx="10748010" cy="523875"/>
          </a:xfrm>
        </p:spPr>
        <p:txBody>
          <a:bodyPr>
            <a:normAutofit fontScale="25000" lnSpcReduction="20000"/>
          </a:bodyPr>
          <a:lstStyle/>
          <a:p>
            <a:pPr lvl="0"/>
            <a:r>
              <a:rPr lang="zh-CN" altLang="en-US" sz="6400" b="1" dirty="0">
                <a:solidFill>
                  <a:srgbClr val="FF0000"/>
                </a:solidFill>
              </a:rPr>
              <a:t>E. 象征</a:t>
            </a:r>
          </a:p>
          <a:p>
            <a:pPr lvl="0"/>
            <a:r>
              <a:rPr lang="zh-CN" altLang="en-US" sz="6400" dirty="0">
                <a:solidFill>
                  <a:schemeClr val="tx1"/>
                </a:solidFill>
              </a:rPr>
              <a:t>象征（symbolism）与隐喻十分接近，隐喻借用某些词汇的“社会文化规约意义”来使词汇意义转移，而词汇的象征意义是已经确立的社会规约意义，情景独立性比较强，即可在大多数情景中表达同一种意义，例如：</a:t>
            </a:r>
          </a:p>
          <a:p>
            <a:pPr lvl="0"/>
            <a:endParaRPr lang="en-US" altLang="zh-CN" sz="6400" dirty="0"/>
          </a:p>
          <a:p>
            <a:pPr lvl="0"/>
            <a:endParaRPr lang="en-US" altLang="zh-CN" sz="6400" dirty="0"/>
          </a:p>
          <a:p>
            <a:pPr lvl="0"/>
            <a:endParaRPr lang="en-US" altLang="zh-CN" sz="6400" dirty="0"/>
          </a:p>
          <a:p>
            <a:pPr lvl="0"/>
            <a:endParaRPr lang="en-US" altLang="zh-CN" sz="6400" dirty="0"/>
          </a:p>
          <a:p>
            <a:endParaRPr lang="zh-CN" altLang="en-US" sz="6400" dirty="0"/>
          </a:p>
        </p:txBody>
      </p:sp>
      <p:sp>
        <p:nvSpPr>
          <p:cNvPr id="5" name="矩形 4"/>
          <p:cNvSpPr/>
          <p:nvPr/>
        </p:nvSpPr>
        <p:spPr>
          <a:xfrm>
            <a:off x="1029496" y="5448633"/>
            <a:ext cx="9844692" cy="368300"/>
          </a:xfrm>
          <a:prstGeom prst="rect">
            <a:avLst/>
          </a:prstGeom>
        </p:spPr>
        <p:txBody>
          <a:bodyPr wrap="square">
            <a:spAutoFit/>
          </a:bodyPr>
          <a:lstStyle/>
          <a:p>
            <a:endParaRPr lang="zh-CN" altLang="en-US" dirty="0">
              <a:solidFill>
                <a:srgbClr val="FF0000"/>
              </a:solidFill>
            </a:endParaRPr>
          </a:p>
        </p:txBody>
      </p:sp>
      <p:pic>
        <p:nvPicPr>
          <p:cNvPr id="4" name="图片 3">
            <a:extLst>
              <a:ext uri="{FF2B5EF4-FFF2-40B4-BE49-F238E27FC236}">
                <a16:creationId xmlns:a16="http://schemas.microsoft.com/office/drawing/2014/main" id="{B85DCBF8-493C-0D2F-6B92-66B418823276}"/>
              </a:ext>
            </a:extLst>
          </p:cNvPr>
          <p:cNvPicPr>
            <a:picLocks noChangeAspect="1"/>
          </p:cNvPicPr>
          <p:nvPr/>
        </p:nvPicPr>
        <p:blipFill rotWithShape="1">
          <a:blip r:embed="rId2"/>
          <a:srcRect l="2896" t="905" r="51944" b="52868"/>
          <a:stretch/>
        </p:blipFill>
        <p:spPr>
          <a:xfrm>
            <a:off x="876692" y="2237618"/>
            <a:ext cx="5219308" cy="1797621"/>
          </a:xfrm>
          <a:prstGeom prst="rect">
            <a:avLst/>
          </a:prstGeom>
        </p:spPr>
      </p:pic>
      <p:sp>
        <p:nvSpPr>
          <p:cNvPr id="7" name="文本框 6">
            <a:extLst>
              <a:ext uri="{FF2B5EF4-FFF2-40B4-BE49-F238E27FC236}">
                <a16:creationId xmlns:a16="http://schemas.microsoft.com/office/drawing/2014/main" id="{B1C76C8D-9C3F-7D8F-6F59-182083A18B2D}"/>
              </a:ext>
            </a:extLst>
          </p:cNvPr>
          <p:cNvSpPr txBox="1"/>
          <p:nvPr/>
        </p:nvSpPr>
        <p:spPr>
          <a:xfrm>
            <a:off x="750653" y="4668707"/>
            <a:ext cx="10719352" cy="1477328"/>
          </a:xfrm>
          <a:prstGeom prst="rect">
            <a:avLst/>
          </a:prstGeom>
          <a:noFill/>
        </p:spPr>
        <p:txBody>
          <a:bodyPr wrap="square">
            <a:spAutoFit/>
          </a:bodyPr>
          <a:lstStyle/>
          <a:p>
            <a:r>
              <a:rPr lang="zh-CN" altLang="en-US" dirty="0"/>
              <a:t>象征词与表达其象征意义的词显然属于不同的词汇集，</a:t>
            </a:r>
            <a:r>
              <a:rPr lang="en-US" altLang="zh-CN" dirty="0"/>
              <a:t>white</a:t>
            </a:r>
            <a:r>
              <a:rPr lang="zh-CN" altLang="en-US" dirty="0"/>
              <a:t>与</a:t>
            </a:r>
            <a:r>
              <a:rPr lang="en-US" altLang="zh-CN" dirty="0"/>
              <a:t>light, black, </a:t>
            </a:r>
            <a:r>
              <a:rPr lang="en-US" altLang="zh-CN" dirty="0" err="1"/>
              <a:t>colour</a:t>
            </a:r>
            <a:r>
              <a:rPr lang="zh-CN" altLang="en-US" dirty="0"/>
              <a:t>搭配，而</a:t>
            </a:r>
            <a:r>
              <a:rPr lang="en-US" altLang="zh-CN" dirty="0"/>
              <a:t>innocent, purity</a:t>
            </a:r>
            <a:r>
              <a:rPr lang="zh-CN" altLang="en-US" dirty="0"/>
              <a:t>与</a:t>
            </a:r>
            <a:r>
              <a:rPr lang="en-US" altLang="zh-CN" dirty="0"/>
              <a:t>soul, child</a:t>
            </a:r>
            <a:r>
              <a:rPr lang="zh-CN" altLang="en-US" dirty="0"/>
              <a:t>搭配。说明虽然黑人孩子肤色是黑的，但其心灵是纯洁的；与白人的孩子一样，受到上帝的宠爱，因此，不应当像现在这样受歧视。不同语言的象征意义不一定相同，但是随着交流的扩大，象征意义也趋于统一。当然，在</a:t>
            </a:r>
            <a:r>
              <a:rPr lang="zh-CN" altLang="en-US" dirty="0">
                <a:solidFill>
                  <a:srgbClr val="FF0000"/>
                </a:solidFill>
              </a:rPr>
              <a:t>译文中联想可能由于不同的语言文化环境也会不同于原文读者</a:t>
            </a:r>
            <a:r>
              <a:rPr lang="zh-CN" altLang="en-US" dirty="0"/>
              <a:t>，所以翻译转换在</a:t>
            </a:r>
            <a:r>
              <a:rPr lang="zh-CN" altLang="en-US" dirty="0">
                <a:solidFill>
                  <a:srgbClr val="FF0000"/>
                </a:solidFill>
              </a:rPr>
              <a:t>必要时予以注释</a:t>
            </a:r>
            <a:r>
              <a:rPr lang="zh-CN" altLang="en-US" dirty="0"/>
              <a:t>。</a:t>
            </a:r>
          </a:p>
        </p:txBody>
      </p:sp>
      <p:pic>
        <p:nvPicPr>
          <p:cNvPr id="9" name="图片 8">
            <a:extLst>
              <a:ext uri="{FF2B5EF4-FFF2-40B4-BE49-F238E27FC236}">
                <a16:creationId xmlns:a16="http://schemas.microsoft.com/office/drawing/2014/main" id="{1EB7C980-41CC-D06F-E7A6-83508E5E2D14}"/>
              </a:ext>
            </a:extLst>
          </p:cNvPr>
          <p:cNvPicPr>
            <a:picLocks noChangeAspect="1"/>
          </p:cNvPicPr>
          <p:nvPr/>
        </p:nvPicPr>
        <p:blipFill rotWithShape="1">
          <a:blip r:embed="rId3"/>
          <a:srcRect r="50738" b="-206"/>
          <a:stretch/>
        </p:blipFill>
        <p:spPr>
          <a:xfrm>
            <a:off x="6250697" y="2165066"/>
            <a:ext cx="5219308" cy="194965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08330" y="1490345"/>
            <a:ext cx="11120755" cy="833120"/>
          </a:xfrm>
        </p:spPr>
        <p:txBody>
          <a:bodyPr>
            <a:normAutofit fontScale="25000" lnSpcReduction="20000"/>
          </a:bodyPr>
          <a:lstStyle/>
          <a:p>
            <a:r>
              <a:rPr lang="zh-CN" altLang="en-US" sz="6400" b="1" dirty="0">
                <a:solidFill>
                  <a:srgbClr val="FF0000"/>
                </a:solidFill>
              </a:rPr>
              <a:t>F. 联觉</a:t>
            </a:r>
          </a:p>
          <a:p>
            <a:r>
              <a:rPr lang="zh-CN" altLang="en-US" sz="6400" b="1" dirty="0">
                <a:solidFill>
                  <a:schemeClr val="tx1"/>
                </a:solidFill>
              </a:rPr>
              <a:t>联觉（synaesthesia）指人类的不同感官对外界事物的不同感觉的相互沟通，在词汇上体现为一种词汇集的词的意义被转到另一词汇集的词，汉语中有个修辞手法名称“通感”即为此类，例如：</a:t>
            </a:r>
          </a:p>
          <a:p>
            <a:endParaRPr lang="en-US" altLang="zh-CN" sz="6400" b="1" dirty="0"/>
          </a:p>
        </p:txBody>
      </p:sp>
      <p:sp>
        <p:nvSpPr>
          <p:cNvPr id="5" name="矩形 4"/>
          <p:cNvSpPr/>
          <p:nvPr/>
        </p:nvSpPr>
        <p:spPr>
          <a:xfrm>
            <a:off x="1650399" y="5832701"/>
            <a:ext cx="9052578" cy="369332"/>
          </a:xfrm>
          <a:prstGeom prst="rect">
            <a:avLst/>
          </a:prstGeom>
        </p:spPr>
        <p:txBody>
          <a:bodyPr wrap="square">
            <a:spAutoFit/>
          </a:bodyPr>
          <a:lstStyle/>
          <a:p>
            <a:r>
              <a:rPr lang="en-US" altLang="zh-CN" dirty="0">
                <a:solidFill>
                  <a:srgbClr val="FF0000"/>
                </a:solidFill>
              </a:rPr>
              <a:t>Lily-like</a:t>
            </a:r>
            <a:r>
              <a:rPr lang="zh-CN" altLang="en-US" dirty="0">
                <a:solidFill>
                  <a:srgbClr val="FF0000"/>
                </a:solidFill>
              </a:rPr>
              <a:t>是视觉感受，被赋予听觉感受</a:t>
            </a:r>
            <a:r>
              <a:rPr lang="en-US" altLang="zh-CN" dirty="0">
                <a:solidFill>
                  <a:srgbClr val="FF0000"/>
                </a:solidFill>
              </a:rPr>
              <a:t>voice</a:t>
            </a:r>
            <a:r>
              <a:rPr lang="zh-CN" altLang="en-US" dirty="0">
                <a:solidFill>
                  <a:srgbClr val="FF0000"/>
                </a:solidFill>
              </a:rPr>
              <a:t>，使读者产生美妙的音乐在花丛中荡漾的感觉。</a:t>
            </a:r>
          </a:p>
        </p:txBody>
      </p:sp>
      <p:pic>
        <p:nvPicPr>
          <p:cNvPr id="6" name="图片 5">
            <a:extLst>
              <a:ext uri="{FF2B5EF4-FFF2-40B4-BE49-F238E27FC236}">
                <a16:creationId xmlns:a16="http://schemas.microsoft.com/office/drawing/2014/main" id="{481FB740-6950-7C09-012C-E62025B19861}"/>
              </a:ext>
            </a:extLst>
          </p:cNvPr>
          <p:cNvPicPr>
            <a:picLocks noChangeAspect="1"/>
          </p:cNvPicPr>
          <p:nvPr/>
        </p:nvPicPr>
        <p:blipFill rotWithShape="1">
          <a:blip r:embed="rId2"/>
          <a:srcRect r="50000" b="4346"/>
          <a:stretch/>
        </p:blipFill>
        <p:spPr>
          <a:xfrm>
            <a:off x="2627074" y="2698966"/>
            <a:ext cx="7083265" cy="248841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194B07-BE89-48B7-569B-740995F8EA0D}"/>
              </a:ext>
            </a:extLst>
          </p:cNvPr>
          <p:cNvSpPr>
            <a:spLocks noGrp="1"/>
          </p:cNvSpPr>
          <p:nvPr>
            <p:ph type="title"/>
          </p:nvPr>
        </p:nvSpPr>
        <p:spPr/>
        <p:txBody>
          <a:bodyPr/>
          <a:lstStyle/>
          <a:p>
            <a:pPr algn="ctr"/>
            <a:r>
              <a:rPr kumimoji="0" lang="zh-CN" altLang="en-US" sz="3600" b="1" i="0" u="none" strike="noStrike" kern="1200" cap="none" spc="300" normalizeH="0" baseline="0" noProof="0" dirty="0">
                <a:ln>
                  <a:noFill/>
                </a:ln>
                <a:solidFill>
                  <a:srgbClr val="FF0000"/>
                </a:solidFill>
                <a:effectLst/>
                <a:uLnTx/>
                <a:uFillTx/>
                <a:latin typeface="Arial"/>
                <a:ea typeface="微软雅黑"/>
                <a:cs typeface="+mj-cs"/>
              </a:rPr>
              <a:t>第一节 英语词汇风格</a:t>
            </a:r>
            <a:endParaRPr lang="zh-CN" altLang="en-US" dirty="0"/>
          </a:p>
        </p:txBody>
      </p:sp>
      <p:sp>
        <p:nvSpPr>
          <p:cNvPr id="3" name="内容占位符 2">
            <a:extLst>
              <a:ext uri="{FF2B5EF4-FFF2-40B4-BE49-F238E27FC236}">
                <a16:creationId xmlns:a16="http://schemas.microsoft.com/office/drawing/2014/main" id="{3823C4F7-40D6-571A-6237-6CCE584D40CC}"/>
              </a:ext>
            </a:extLst>
          </p:cNvPr>
          <p:cNvSpPr>
            <a:spLocks noGrp="1"/>
          </p:cNvSpPr>
          <p:nvPr>
            <p:ph idx="1"/>
          </p:nvPr>
        </p:nvSpPr>
        <p:spPr/>
        <p:txBody>
          <a:bodyPr/>
          <a:lstStyle/>
          <a:p>
            <a:r>
              <a:rPr lang="zh-CN" altLang="en-US" dirty="0">
                <a:solidFill>
                  <a:srgbClr val="FF0000"/>
                </a:solidFill>
              </a:rPr>
              <a:t>一、英语词汇的意义风格</a:t>
            </a:r>
            <a:endParaRPr lang="en-US" altLang="zh-CN" dirty="0">
              <a:solidFill>
                <a:srgbClr val="FF0000"/>
              </a:solidFill>
            </a:endParaRPr>
          </a:p>
          <a:p>
            <a:r>
              <a:rPr lang="zh-CN" altLang="en-US" dirty="0">
                <a:solidFill>
                  <a:schemeClr val="tx1"/>
                </a:solidFill>
              </a:rPr>
              <a:t>从意义上讲，英语词汇的失衡突出形式有：同一词汇集的词的高频率出现，失协突出形式有：双关、词汇集的混合。（参考张德禄，</a:t>
            </a:r>
            <a:r>
              <a:rPr lang="en-US" altLang="zh-CN" dirty="0">
                <a:solidFill>
                  <a:schemeClr val="tx1"/>
                </a:solidFill>
              </a:rPr>
              <a:t>2005</a:t>
            </a:r>
            <a:r>
              <a:rPr lang="zh-CN" altLang="en-US" dirty="0">
                <a:solidFill>
                  <a:schemeClr val="tx1"/>
                </a:solidFill>
              </a:rPr>
              <a:t>：</a:t>
            </a:r>
            <a:r>
              <a:rPr lang="en-US" altLang="zh-CN" dirty="0">
                <a:solidFill>
                  <a:schemeClr val="tx1"/>
                </a:solidFill>
              </a:rPr>
              <a:t>150—168</a:t>
            </a:r>
            <a:r>
              <a:rPr lang="zh-CN" altLang="en-US" dirty="0">
                <a:solidFill>
                  <a:schemeClr val="tx1"/>
                </a:solidFill>
              </a:rPr>
              <a:t>）</a:t>
            </a:r>
            <a:endParaRPr lang="en-US" altLang="zh-CN" dirty="0">
              <a:solidFill>
                <a:schemeClr val="tx1"/>
              </a:solidFill>
            </a:endParaRPr>
          </a:p>
          <a:p>
            <a:r>
              <a:rPr lang="zh-CN" altLang="en-US" dirty="0">
                <a:solidFill>
                  <a:srgbClr val="FF0000"/>
                </a:solidFill>
              </a:rPr>
              <a:t>（一）词汇的失衡突出</a:t>
            </a:r>
            <a:endParaRPr lang="en-US" altLang="zh-CN" dirty="0">
              <a:solidFill>
                <a:srgbClr val="FF0000"/>
              </a:solidFill>
            </a:endParaRPr>
          </a:p>
          <a:p>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史蒂芬</a:t>
            </a:r>
            <a:r>
              <a:rPr lang="zh-CN" altLang="zh-CN" sz="1800" kern="100" dirty="0">
                <a:solidFill>
                  <a:srgbClr val="000000"/>
                </a:solidFill>
                <a:effectLst/>
                <a:ea typeface="宋体" panose="02010600030101010101" pitchFamily="2" charset="-122"/>
                <a:cs typeface="Times New Roman" panose="02020603050405020304" pitchFamily="18" charset="0"/>
              </a:rPr>
              <a: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维诺斯（</a:t>
            </a:r>
            <a:r>
              <a:rPr lang="en-US" altLang="zh-CN" sz="1800" kern="100" dirty="0">
                <a:solidFill>
                  <a:srgbClr val="000000"/>
                </a:solidFill>
                <a:effectLst/>
                <a:latin typeface="Times New Roman" panose="02020603050405020304" pitchFamily="18" charset="0"/>
                <a:ea typeface="宋体" panose="02010600030101010101" pitchFamily="2" charset="-122"/>
              </a:rPr>
              <a:t>Stephen Weathers</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）在其《文体与人格》（</a:t>
            </a:r>
            <a:r>
              <a:rPr lang="en-US" altLang="zh-CN" sz="1800" i="1" kern="100" dirty="0">
                <a:solidFill>
                  <a:srgbClr val="000000"/>
                </a:solidFill>
                <a:effectLst/>
                <a:latin typeface="Times New Roman" panose="02020603050405020304" pitchFamily="18" charset="0"/>
                <a:ea typeface="宋体" panose="02010600030101010101" pitchFamily="2" charset="-122"/>
              </a:rPr>
              <a:t>Style and Personality</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认为，由题材引起的某词汇集的词汇高频率出现不是文体选择，但实际上，题材选择本身也是一种选择，因为它本身也是一种意义选择，不同的题材即代表不同的文体，所以同一语场的词汇高频率出现也会产生较强的文体效应。</a:t>
            </a:r>
            <a:endParaRPr lang="zh-CN" altLang="en-US" dirty="0">
              <a:solidFill>
                <a:srgbClr val="FF0000"/>
              </a:solidFill>
            </a:endParaRPr>
          </a:p>
        </p:txBody>
      </p:sp>
    </p:spTree>
    <p:extLst>
      <p:ext uri="{BB962C8B-B14F-4D97-AF65-F5344CB8AC3E}">
        <p14:creationId xmlns:p14="http://schemas.microsoft.com/office/powerpoint/2010/main" val="3812900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BDED45-36CE-BB5A-765A-2026B62DCD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4E5D06E-D750-3D74-FB05-EF5D865DBF1F}"/>
              </a:ext>
            </a:extLst>
          </p:cNvPr>
          <p:cNvSpPr>
            <a:spLocks noGrp="1"/>
          </p:cNvSpPr>
          <p:nvPr>
            <p:ph idx="1"/>
          </p:nvPr>
        </p:nvSpPr>
        <p:spPr>
          <a:xfrm>
            <a:off x="608400" y="1490400"/>
            <a:ext cx="10409370" cy="563252"/>
          </a:xfrm>
        </p:spPr>
        <p:txBody>
          <a:bodyPr/>
          <a:lstStyle/>
          <a:p>
            <a:r>
              <a:rPr lang="zh-CN" altLang="en-US" dirty="0">
                <a:solidFill>
                  <a:schemeClr val="tx1"/>
                </a:solidFill>
              </a:rPr>
              <a:t>不仅视觉可以转移给听觉，听觉也可以转移给视觉，例如：</a:t>
            </a:r>
          </a:p>
        </p:txBody>
      </p:sp>
      <p:pic>
        <p:nvPicPr>
          <p:cNvPr id="5" name="图片 4">
            <a:extLst>
              <a:ext uri="{FF2B5EF4-FFF2-40B4-BE49-F238E27FC236}">
                <a16:creationId xmlns:a16="http://schemas.microsoft.com/office/drawing/2014/main" id="{AB20DD88-1F79-8CBA-EBCC-5712FD80D6CC}"/>
              </a:ext>
            </a:extLst>
          </p:cNvPr>
          <p:cNvPicPr>
            <a:picLocks noChangeAspect="1"/>
          </p:cNvPicPr>
          <p:nvPr/>
        </p:nvPicPr>
        <p:blipFill rotWithShape="1">
          <a:blip r:embed="rId2"/>
          <a:srcRect r="50000" b="-3176"/>
          <a:stretch/>
        </p:blipFill>
        <p:spPr>
          <a:xfrm>
            <a:off x="2360538" y="2053652"/>
            <a:ext cx="7113245" cy="3144099"/>
          </a:xfrm>
          <a:prstGeom prst="rect">
            <a:avLst/>
          </a:prstGeom>
        </p:spPr>
      </p:pic>
    </p:spTree>
    <p:extLst>
      <p:ext uri="{BB962C8B-B14F-4D97-AF65-F5344CB8AC3E}">
        <p14:creationId xmlns:p14="http://schemas.microsoft.com/office/powerpoint/2010/main" val="549227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A8F009-6C3C-1CE9-FAEB-51D5BE5D085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E920365-E04C-D607-B41F-60B879C9D353}"/>
              </a:ext>
            </a:extLst>
          </p:cNvPr>
          <p:cNvSpPr>
            <a:spLocks noGrp="1"/>
          </p:cNvSpPr>
          <p:nvPr>
            <p:ph idx="1"/>
          </p:nvPr>
        </p:nvSpPr>
        <p:spPr>
          <a:xfrm>
            <a:off x="608400" y="1490399"/>
            <a:ext cx="10319430" cy="923017"/>
          </a:xfrm>
        </p:spPr>
        <p:txBody>
          <a:bodyPr>
            <a:normAutofit/>
          </a:bodyPr>
          <a:lstStyle/>
          <a:p>
            <a:r>
              <a:rPr lang="zh-CN" altLang="en-US" dirty="0">
                <a:solidFill>
                  <a:schemeClr val="tx1"/>
                </a:solidFill>
              </a:rPr>
              <a:t>各种不同的感觉还可相互转移。阿瑟</a:t>
            </a:r>
            <a:r>
              <a:rPr lang="en-US" altLang="zh-CN" dirty="0">
                <a:solidFill>
                  <a:schemeClr val="tx1"/>
                </a:solidFill>
              </a:rPr>
              <a:t>·</a:t>
            </a:r>
            <a:r>
              <a:rPr lang="zh-CN" altLang="en-US" dirty="0">
                <a:solidFill>
                  <a:schemeClr val="tx1"/>
                </a:solidFill>
              </a:rPr>
              <a:t>西门子（</a:t>
            </a:r>
            <a:r>
              <a:rPr lang="en-US" altLang="zh-CN" dirty="0">
                <a:solidFill>
                  <a:schemeClr val="tx1"/>
                </a:solidFill>
              </a:rPr>
              <a:t>Arthur Symons</a:t>
            </a:r>
            <a:r>
              <a:rPr lang="zh-CN" altLang="en-US" dirty="0">
                <a:solidFill>
                  <a:schemeClr val="tx1"/>
                </a:solidFill>
              </a:rPr>
              <a:t>）在描写肖邦（</a:t>
            </a:r>
            <a:r>
              <a:rPr lang="en-US" altLang="zh-CN" dirty="0">
                <a:solidFill>
                  <a:schemeClr val="tx1"/>
                </a:solidFill>
              </a:rPr>
              <a:t>Chopin</a:t>
            </a:r>
            <a:r>
              <a:rPr lang="zh-CN" altLang="en-US" dirty="0">
                <a:solidFill>
                  <a:schemeClr val="tx1"/>
                </a:solidFill>
              </a:rPr>
              <a:t>）的乐曲时用了如下的句子：</a:t>
            </a:r>
          </a:p>
        </p:txBody>
      </p:sp>
      <p:pic>
        <p:nvPicPr>
          <p:cNvPr id="5" name="图片 4">
            <a:extLst>
              <a:ext uri="{FF2B5EF4-FFF2-40B4-BE49-F238E27FC236}">
                <a16:creationId xmlns:a16="http://schemas.microsoft.com/office/drawing/2014/main" id="{7A9A64AE-E4AA-977F-E3EA-AFE9B4E46CB8}"/>
              </a:ext>
            </a:extLst>
          </p:cNvPr>
          <p:cNvPicPr>
            <a:picLocks noChangeAspect="1"/>
          </p:cNvPicPr>
          <p:nvPr/>
        </p:nvPicPr>
        <p:blipFill rotWithShape="1">
          <a:blip r:embed="rId2"/>
          <a:srcRect r="48073" b="231"/>
          <a:stretch/>
        </p:blipFill>
        <p:spPr>
          <a:xfrm>
            <a:off x="2833584" y="2289361"/>
            <a:ext cx="5869061" cy="3104753"/>
          </a:xfrm>
          <a:prstGeom prst="rect">
            <a:avLst/>
          </a:prstGeom>
        </p:spPr>
      </p:pic>
      <p:sp>
        <p:nvSpPr>
          <p:cNvPr id="7" name="文本框 6">
            <a:extLst>
              <a:ext uri="{FF2B5EF4-FFF2-40B4-BE49-F238E27FC236}">
                <a16:creationId xmlns:a16="http://schemas.microsoft.com/office/drawing/2014/main" id="{A6103297-1ED8-2FA8-D09E-53F3629E4FC9}"/>
              </a:ext>
            </a:extLst>
          </p:cNvPr>
          <p:cNvSpPr txBox="1"/>
          <p:nvPr/>
        </p:nvSpPr>
        <p:spPr>
          <a:xfrm>
            <a:off x="2203554" y="5823745"/>
            <a:ext cx="8364511" cy="461665"/>
          </a:xfrm>
          <a:prstGeom prst="rect">
            <a:avLst/>
          </a:prstGeom>
          <a:noFill/>
        </p:spPr>
        <p:txBody>
          <a:bodyPr wrap="square">
            <a:spAutoFit/>
          </a:bodyPr>
          <a:lstStyle/>
          <a:p>
            <a:r>
              <a:rPr lang="zh-CN" altLang="en-US" sz="2400" dirty="0">
                <a:solidFill>
                  <a:srgbClr val="FF0000"/>
                </a:solidFill>
              </a:rPr>
              <a:t>联觉是人类共通的感觉所致，所以翻译时可以照原文直译。</a:t>
            </a:r>
          </a:p>
        </p:txBody>
      </p:sp>
    </p:spTree>
    <p:extLst>
      <p:ext uri="{BB962C8B-B14F-4D97-AF65-F5344CB8AC3E}">
        <p14:creationId xmlns:p14="http://schemas.microsoft.com/office/powerpoint/2010/main" val="124810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88212" y="920719"/>
            <a:ext cx="11048365" cy="1221740"/>
          </a:xfrm>
        </p:spPr>
        <p:txBody>
          <a:bodyPr>
            <a:normAutofit fontScale="25000" lnSpcReduction="20000"/>
          </a:bodyPr>
          <a:lstStyle/>
          <a:p>
            <a:r>
              <a:rPr sz="7200" b="1" dirty="0">
                <a:solidFill>
                  <a:srgbClr val="FF0000"/>
                </a:solidFill>
              </a:rPr>
              <a:t>G. 典故</a:t>
            </a:r>
          </a:p>
          <a:p>
            <a:r>
              <a:rPr sz="6400" dirty="0">
                <a:solidFill>
                  <a:schemeClr val="tx1"/>
                </a:solidFill>
              </a:rPr>
              <a:t>典故（allusion）是利用了作者所假定的、与读者共知知识或共同的文化背景、经历，如某个历史事件、传说、历史人物、文学作品等，体现为某一词汇集的成员的寓义被转移给另一同类或异类的词汇集，例如：</a:t>
            </a:r>
          </a:p>
        </p:txBody>
      </p:sp>
      <p:pic>
        <p:nvPicPr>
          <p:cNvPr id="4" name="图片 3">
            <a:extLst>
              <a:ext uri="{FF2B5EF4-FFF2-40B4-BE49-F238E27FC236}">
                <a16:creationId xmlns:a16="http://schemas.microsoft.com/office/drawing/2014/main" id="{7FFA05D9-8DBB-7305-F12E-35120EAA6CFA}"/>
              </a:ext>
            </a:extLst>
          </p:cNvPr>
          <p:cNvPicPr>
            <a:picLocks noChangeAspect="1"/>
          </p:cNvPicPr>
          <p:nvPr/>
        </p:nvPicPr>
        <p:blipFill rotWithShape="1">
          <a:blip r:embed="rId2"/>
          <a:srcRect r="50000" b="-238"/>
          <a:stretch/>
        </p:blipFill>
        <p:spPr>
          <a:xfrm>
            <a:off x="705841" y="2168692"/>
            <a:ext cx="5390159" cy="1654053"/>
          </a:xfrm>
          <a:prstGeom prst="rect">
            <a:avLst/>
          </a:prstGeom>
        </p:spPr>
      </p:pic>
      <p:pic>
        <p:nvPicPr>
          <p:cNvPr id="6" name="图片 5">
            <a:extLst>
              <a:ext uri="{FF2B5EF4-FFF2-40B4-BE49-F238E27FC236}">
                <a16:creationId xmlns:a16="http://schemas.microsoft.com/office/drawing/2014/main" id="{07A05E8A-5168-FA86-B7CD-56C05D1DEB70}"/>
              </a:ext>
            </a:extLst>
          </p:cNvPr>
          <p:cNvPicPr>
            <a:picLocks noChangeAspect="1"/>
          </p:cNvPicPr>
          <p:nvPr/>
        </p:nvPicPr>
        <p:blipFill rotWithShape="1">
          <a:blip r:embed="rId3"/>
          <a:srcRect r="50000" b="-2646"/>
          <a:stretch/>
        </p:blipFill>
        <p:spPr>
          <a:xfrm>
            <a:off x="6311130" y="2142459"/>
            <a:ext cx="5092658" cy="1919875"/>
          </a:xfrm>
          <a:prstGeom prst="rect">
            <a:avLst/>
          </a:prstGeom>
        </p:spPr>
      </p:pic>
      <p:sp>
        <p:nvSpPr>
          <p:cNvPr id="8" name="文本框 7">
            <a:extLst>
              <a:ext uri="{FF2B5EF4-FFF2-40B4-BE49-F238E27FC236}">
                <a16:creationId xmlns:a16="http://schemas.microsoft.com/office/drawing/2014/main" id="{53FEB7EA-B935-7157-12AA-BAF015D009FA}"/>
              </a:ext>
            </a:extLst>
          </p:cNvPr>
          <p:cNvSpPr txBox="1"/>
          <p:nvPr/>
        </p:nvSpPr>
        <p:spPr>
          <a:xfrm>
            <a:off x="705841" y="4370351"/>
            <a:ext cx="10881556" cy="2031325"/>
          </a:xfrm>
          <a:prstGeom prst="rect">
            <a:avLst/>
          </a:prstGeom>
          <a:noFill/>
        </p:spPr>
        <p:txBody>
          <a:bodyPr wrap="square">
            <a:spAutoFit/>
          </a:bodyPr>
          <a:lstStyle/>
          <a:p>
            <a:r>
              <a:rPr lang="zh-CN" altLang="en-US" dirty="0"/>
              <a:t>显然，</a:t>
            </a:r>
            <a:r>
              <a:rPr lang="zh-CN" altLang="en-US" dirty="0">
                <a:solidFill>
                  <a:srgbClr val="FF0000"/>
                </a:solidFill>
              </a:rPr>
              <a:t>典故在译文中需加以注释</a:t>
            </a:r>
            <a:r>
              <a:rPr lang="zh-CN" altLang="en-US" dirty="0"/>
              <a:t>：皮格马利翁指希腊神话中的赛浦路斯国王，是个雕刻家，雕刻了名叫葛莱莘亚（</a:t>
            </a:r>
            <a:r>
              <a:rPr lang="en-US" altLang="zh-CN" dirty="0"/>
              <a:t>Galatea</a:t>
            </a:r>
            <a:r>
              <a:rPr lang="zh-CN" altLang="en-US" dirty="0"/>
              <a:t>）的女人，并爱上了她，爱神爱福劳嗒特（</a:t>
            </a:r>
            <a:r>
              <a:rPr lang="en-US" altLang="zh-CN" dirty="0"/>
              <a:t>Aphrodite</a:t>
            </a:r>
            <a:r>
              <a:rPr lang="zh-CN" altLang="en-US" dirty="0"/>
              <a:t>）在他的祈祷下给予她生命，从此他们幸福地生活在一起。皮格马利翁所代表的意义被转移到主人公多比</a:t>
            </a:r>
            <a:r>
              <a:rPr lang="en-US" altLang="zh-CN" dirty="0"/>
              <a:t>·</a:t>
            </a:r>
            <a:r>
              <a:rPr lang="zh-CN" altLang="en-US" dirty="0"/>
              <a:t>吉利斯（</a:t>
            </a:r>
            <a:r>
              <a:rPr lang="en-US" altLang="zh-CN" dirty="0"/>
              <a:t>Dobie Gillis</a:t>
            </a:r>
            <a:r>
              <a:rPr lang="zh-CN" altLang="en-US" dirty="0"/>
              <a:t>）与波莉（</a:t>
            </a:r>
            <a:r>
              <a:rPr lang="en-US" altLang="zh-CN" dirty="0"/>
              <a:t>Polly</a:t>
            </a:r>
            <a:r>
              <a:rPr lang="zh-CN" altLang="en-US" dirty="0"/>
              <a:t>）的关系上，表达了主人公的愿望。弗兰肯斯坦（</a:t>
            </a:r>
            <a:r>
              <a:rPr lang="en-US" altLang="zh-CN" dirty="0"/>
              <a:t>Frankenstein</a:t>
            </a:r>
            <a:r>
              <a:rPr lang="zh-CN" altLang="en-US" dirty="0"/>
              <a:t>）是玛丽</a:t>
            </a:r>
            <a:r>
              <a:rPr lang="en-US" altLang="zh-CN" dirty="0"/>
              <a:t>·</a:t>
            </a:r>
            <a:r>
              <a:rPr lang="zh-CN" altLang="en-US" dirty="0"/>
              <a:t>雪莱（</a:t>
            </a:r>
            <a:r>
              <a:rPr lang="en-US" altLang="zh-CN" dirty="0"/>
              <a:t>Mary Wollstonecraft Shelley</a:t>
            </a:r>
            <a:r>
              <a:rPr lang="zh-CN" altLang="en-US" dirty="0"/>
              <a:t>）的主人公，是个年轻的医生，他用他的医道造出了一个魔鬼，这个魔鬼反过来杀了他，福兰肯斯坦所代表的寓义被转移到主人公与波莉的关系上，表达了他的真实结局，从而与他的设想形成鲜明的对比，产生强烈的讽刺和幽默效果。</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6486" y="607563"/>
            <a:ext cx="11039027" cy="1872140"/>
          </a:xfrm>
        </p:spPr>
        <p:txBody>
          <a:bodyPr>
            <a:noAutofit/>
          </a:bodyPr>
          <a:lstStyle/>
          <a:p>
            <a:r>
              <a:rPr b="1" dirty="0">
                <a:solidFill>
                  <a:srgbClr val="FF0000"/>
                </a:solidFill>
              </a:rPr>
              <a:t>（6）同一词汇集的意义转移</a:t>
            </a:r>
          </a:p>
          <a:p>
            <a:r>
              <a:rPr b="1" dirty="0">
                <a:solidFill>
                  <a:srgbClr val="FF0000"/>
                </a:solidFill>
              </a:rPr>
              <a:t>A. 代称</a:t>
            </a:r>
          </a:p>
          <a:p>
            <a:r>
              <a:rPr b="1" dirty="0">
                <a:solidFill>
                  <a:schemeClr val="tx1"/>
                </a:solidFill>
              </a:rPr>
              <a:t>代称（antonomasia）为同一词汇集内部由具有搭配关系的词汇的意义相互转移形成的，与象征和典故一样，代称也以作者与读者的共知信息或共同的经历为基础，例如：</a:t>
            </a:r>
          </a:p>
          <a:p>
            <a:endParaRPr lang="en-US" sz="1400" b="1" dirty="0">
              <a:solidFill>
                <a:schemeClr val="tx1"/>
              </a:solidFill>
            </a:endParaRPr>
          </a:p>
        </p:txBody>
      </p:sp>
      <p:sp>
        <p:nvSpPr>
          <p:cNvPr id="6" name="文本框 5">
            <a:extLst>
              <a:ext uri="{FF2B5EF4-FFF2-40B4-BE49-F238E27FC236}">
                <a16:creationId xmlns:a16="http://schemas.microsoft.com/office/drawing/2014/main" id="{2CFEA199-A8CA-B87F-F3A6-7FECA6776BEC}"/>
              </a:ext>
            </a:extLst>
          </p:cNvPr>
          <p:cNvSpPr txBox="1"/>
          <p:nvPr/>
        </p:nvSpPr>
        <p:spPr>
          <a:xfrm>
            <a:off x="697424" y="5519177"/>
            <a:ext cx="10918089" cy="646331"/>
          </a:xfrm>
          <a:prstGeom prst="rect">
            <a:avLst/>
          </a:prstGeom>
          <a:noFill/>
        </p:spPr>
        <p:txBody>
          <a:bodyPr wrap="square">
            <a:spAutoFit/>
          </a:bodyPr>
          <a:lstStyle/>
          <a:p>
            <a:r>
              <a:rPr lang="zh-CN" altLang="en-US" dirty="0"/>
              <a:t>撒哈拉沙漠用来指不生长任何植物的地方，</a:t>
            </a:r>
            <a:r>
              <a:rPr lang="en-US" altLang="zh-CN" dirty="0"/>
              <a:t>the Desert of Sahara</a:t>
            </a:r>
            <a:r>
              <a:rPr lang="zh-CN" altLang="en-US" dirty="0"/>
              <a:t>与</a:t>
            </a:r>
            <a:r>
              <a:rPr lang="en-US" altLang="zh-CN" dirty="0"/>
              <a:t>green growth, fruit, flower</a:t>
            </a:r>
            <a:r>
              <a:rPr lang="zh-CN" altLang="en-US" dirty="0"/>
              <a:t>等由于其</a:t>
            </a:r>
            <a:r>
              <a:rPr lang="zh-CN" altLang="en-US" dirty="0">
                <a:solidFill>
                  <a:srgbClr val="FF0000"/>
                </a:solidFill>
              </a:rPr>
              <a:t>反义关系而具有衔接力</a:t>
            </a:r>
            <a:r>
              <a:rPr lang="zh-CN" altLang="en-US" dirty="0"/>
              <a:t>，使表达简洁。</a:t>
            </a:r>
          </a:p>
        </p:txBody>
      </p:sp>
      <p:pic>
        <p:nvPicPr>
          <p:cNvPr id="8" name="图片 7">
            <a:extLst>
              <a:ext uri="{FF2B5EF4-FFF2-40B4-BE49-F238E27FC236}">
                <a16:creationId xmlns:a16="http://schemas.microsoft.com/office/drawing/2014/main" id="{C5465DE4-8825-929B-315D-0A5177FF5526}"/>
              </a:ext>
            </a:extLst>
          </p:cNvPr>
          <p:cNvPicPr>
            <a:picLocks noChangeAspect="1"/>
          </p:cNvPicPr>
          <p:nvPr/>
        </p:nvPicPr>
        <p:blipFill rotWithShape="1">
          <a:blip r:embed="rId2"/>
          <a:srcRect t="1" r="50000" b="-4771"/>
          <a:stretch/>
        </p:blipFill>
        <p:spPr>
          <a:xfrm>
            <a:off x="576486" y="3003834"/>
            <a:ext cx="5240852" cy="1680960"/>
          </a:xfrm>
          <a:prstGeom prst="rect">
            <a:avLst/>
          </a:prstGeom>
        </p:spPr>
      </p:pic>
      <p:pic>
        <p:nvPicPr>
          <p:cNvPr id="10" name="图片 9">
            <a:extLst>
              <a:ext uri="{FF2B5EF4-FFF2-40B4-BE49-F238E27FC236}">
                <a16:creationId xmlns:a16="http://schemas.microsoft.com/office/drawing/2014/main" id="{157B137C-E9BB-7D5F-D1A5-4AB0EA841D3D}"/>
              </a:ext>
            </a:extLst>
          </p:cNvPr>
          <p:cNvPicPr>
            <a:picLocks noChangeAspect="1"/>
          </p:cNvPicPr>
          <p:nvPr/>
        </p:nvPicPr>
        <p:blipFill rotWithShape="1">
          <a:blip r:embed="rId3"/>
          <a:srcRect l="-1" r="51930" b="-9412"/>
          <a:stretch/>
        </p:blipFill>
        <p:spPr>
          <a:xfrm>
            <a:off x="5971039" y="3003834"/>
            <a:ext cx="5373721" cy="187214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08330" y="1490345"/>
            <a:ext cx="11279505" cy="766445"/>
          </a:xfrm>
        </p:spPr>
        <p:txBody>
          <a:bodyPr>
            <a:normAutofit fontScale="25000" lnSpcReduction="20000"/>
          </a:bodyPr>
          <a:lstStyle/>
          <a:p>
            <a:r>
              <a:rPr lang="zh-CN" altLang="en-US" sz="6400" b="1" dirty="0">
                <a:solidFill>
                  <a:srgbClr val="FF0000"/>
                </a:solidFill>
              </a:rPr>
              <a:t>B. 借喻</a:t>
            </a:r>
          </a:p>
          <a:p>
            <a:r>
              <a:rPr lang="zh-CN" altLang="en-US" sz="6400" b="1" dirty="0">
                <a:solidFill>
                  <a:schemeClr val="tx1"/>
                </a:solidFill>
              </a:rPr>
              <a:t>借喻（Metonymy）是用与某一事物密切相关的事物的名称来表示这一事物的突出手段，喻体与本体的关系包括：用容纳人或事物的空间及容器指人或事物；用事物的明显的标记指事物；用活动的主要场所及地点指活动；用做事的工具来指所做的事；用作者的名字指其作品；用具体的事物指抽象的概念等。例如：</a:t>
            </a:r>
          </a:p>
          <a:p>
            <a:endParaRPr lang="zh-CN" altLang="en-US" sz="9600" b="1" dirty="0">
              <a:solidFill>
                <a:schemeClr val="tx1"/>
              </a:solidFill>
            </a:endParaRPr>
          </a:p>
        </p:txBody>
      </p:sp>
      <p:sp>
        <p:nvSpPr>
          <p:cNvPr id="5" name="文本框 4"/>
          <p:cNvSpPr txBox="1"/>
          <p:nvPr/>
        </p:nvSpPr>
        <p:spPr>
          <a:xfrm>
            <a:off x="5351489" y="1603949"/>
            <a:ext cx="2308485" cy="368300"/>
          </a:xfrm>
          <a:prstGeom prst="rect">
            <a:avLst/>
          </a:prstGeom>
          <a:noFill/>
        </p:spPr>
        <p:txBody>
          <a:bodyPr wrap="square">
            <a:spAutoFit/>
          </a:bodyPr>
          <a:lstStyle/>
          <a:p>
            <a:r>
              <a:rPr lang="zh-CN" altLang="en-US" dirty="0"/>
              <a:t> </a:t>
            </a:r>
          </a:p>
        </p:txBody>
      </p:sp>
      <p:sp>
        <p:nvSpPr>
          <p:cNvPr id="9" name="文本框 8"/>
          <p:cNvSpPr txBox="1"/>
          <p:nvPr/>
        </p:nvSpPr>
        <p:spPr>
          <a:xfrm>
            <a:off x="977307" y="5894462"/>
            <a:ext cx="10230785" cy="368300"/>
          </a:xfrm>
          <a:prstGeom prst="rect">
            <a:avLst/>
          </a:prstGeom>
          <a:noFill/>
        </p:spPr>
        <p:txBody>
          <a:bodyPr wrap="square">
            <a:spAutoFit/>
          </a:bodyPr>
          <a:lstStyle/>
          <a:p>
            <a:endParaRPr lang="zh-CN" altLang="en-US" dirty="0">
              <a:solidFill>
                <a:srgbClr val="FF0000"/>
              </a:solidFill>
            </a:endParaRPr>
          </a:p>
        </p:txBody>
      </p:sp>
      <p:pic>
        <p:nvPicPr>
          <p:cNvPr id="6" name="图片 5">
            <a:extLst>
              <a:ext uri="{FF2B5EF4-FFF2-40B4-BE49-F238E27FC236}">
                <a16:creationId xmlns:a16="http://schemas.microsoft.com/office/drawing/2014/main" id="{E45C0DF3-D7F6-884F-8237-7A2CB55540F1}"/>
              </a:ext>
            </a:extLst>
          </p:cNvPr>
          <p:cNvPicPr>
            <a:picLocks noChangeAspect="1"/>
          </p:cNvPicPr>
          <p:nvPr/>
        </p:nvPicPr>
        <p:blipFill rotWithShape="1">
          <a:blip r:embed="rId2"/>
          <a:srcRect t="1" r="50000" b="668"/>
          <a:stretch/>
        </p:blipFill>
        <p:spPr>
          <a:xfrm>
            <a:off x="801561" y="2797401"/>
            <a:ext cx="5104564" cy="3102113"/>
          </a:xfrm>
          <a:prstGeom prst="rect">
            <a:avLst/>
          </a:prstGeom>
        </p:spPr>
      </p:pic>
      <p:pic>
        <p:nvPicPr>
          <p:cNvPr id="11" name="图片 10">
            <a:extLst>
              <a:ext uri="{FF2B5EF4-FFF2-40B4-BE49-F238E27FC236}">
                <a16:creationId xmlns:a16="http://schemas.microsoft.com/office/drawing/2014/main" id="{38D1F79C-8E61-E312-8D4E-96A6B54BFDD5}"/>
              </a:ext>
            </a:extLst>
          </p:cNvPr>
          <p:cNvPicPr>
            <a:picLocks noChangeAspect="1"/>
          </p:cNvPicPr>
          <p:nvPr/>
        </p:nvPicPr>
        <p:blipFill rotWithShape="1">
          <a:blip r:embed="rId3"/>
          <a:srcRect t="-1" r="50000" b="-3750"/>
          <a:stretch/>
        </p:blipFill>
        <p:spPr>
          <a:xfrm>
            <a:off x="6412974" y="2797401"/>
            <a:ext cx="4661941" cy="3254847"/>
          </a:xfrm>
          <a:prstGeom prst="rect">
            <a:avLst/>
          </a:prstGeom>
        </p:spPr>
      </p:pic>
      <p:sp>
        <p:nvSpPr>
          <p:cNvPr id="13" name="文本框 12">
            <a:extLst>
              <a:ext uri="{FF2B5EF4-FFF2-40B4-BE49-F238E27FC236}">
                <a16:creationId xmlns:a16="http://schemas.microsoft.com/office/drawing/2014/main" id="{A1297279-7248-04BF-E99F-AEB1FFD795F7}"/>
              </a:ext>
            </a:extLst>
          </p:cNvPr>
          <p:cNvSpPr txBox="1"/>
          <p:nvPr/>
        </p:nvSpPr>
        <p:spPr>
          <a:xfrm>
            <a:off x="608330" y="5894462"/>
            <a:ext cx="11279505" cy="923330"/>
          </a:xfrm>
          <a:prstGeom prst="rect">
            <a:avLst/>
          </a:prstGeom>
          <a:noFill/>
        </p:spPr>
        <p:txBody>
          <a:bodyPr wrap="square">
            <a:spAutoFit/>
          </a:bodyPr>
          <a:lstStyle/>
          <a:p>
            <a:r>
              <a:rPr lang="zh-CN" altLang="en-US" dirty="0"/>
              <a:t>①中的</a:t>
            </a:r>
            <a:r>
              <a:rPr lang="en-US" altLang="zh-CN" dirty="0"/>
              <a:t>the crown</a:t>
            </a:r>
            <a:r>
              <a:rPr lang="zh-CN" altLang="en-US" dirty="0"/>
              <a:t>（皇冠）用以指国王至高无上的权力，②中的</a:t>
            </a:r>
            <a:r>
              <a:rPr lang="en-US" altLang="zh-CN" dirty="0"/>
              <a:t>the sweat of thy face</a:t>
            </a:r>
            <a:r>
              <a:rPr lang="zh-CN" altLang="en-US" dirty="0"/>
              <a:t>指</a:t>
            </a:r>
            <a:r>
              <a:rPr lang="en-US" altLang="zh-CN" dirty="0"/>
              <a:t>hard work</a:t>
            </a:r>
            <a:r>
              <a:rPr lang="zh-CN" altLang="en-US" dirty="0"/>
              <a:t>，③用</a:t>
            </a:r>
            <a:r>
              <a:rPr lang="en-US" altLang="zh-CN" dirty="0"/>
              <a:t>gray hair</a:t>
            </a:r>
            <a:r>
              <a:rPr lang="zh-CN" altLang="en-US" dirty="0"/>
              <a:t>来指上了年纪的人，④中的</a:t>
            </a:r>
            <a:r>
              <a:rPr lang="en-US" altLang="zh-CN" dirty="0"/>
              <a:t>Homer</a:t>
            </a:r>
            <a:r>
              <a:rPr lang="zh-CN" altLang="en-US" dirty="0"/>
              <a:t>指荷马的史诗，</a:t>
            </a:r>
            <a:r>
              <a:rPr lang="en-US" altLang="zh-CN" dirty="0"/>
              <a:t>Dostoyevsky</a:t>
            </a:r>
            <a:r>
              <a:rPr lang="zh-CN" altLang="en-US" dirty="0"/>
              <a:t>指托斯陀耶夫斯基的著作，⑤中的</a:t>
            </a:r>
            <a:r>
              <a:rPr lang="en-US" altLang="zh-CN" dirty="0"/>
              <a:t>whip</a:t>
            </a:r>
            <a:r>
              <a:rPr lang="zh-CN" altLang="en-US" dirty="0"/>
              <a:t>（鞭子）指用鞭子的人，即车把式（</a:t>
            </a:r>
            <a:r>
              <a:rPr lang="en-US" altLang="zh-CN" dirty="0"/>
              <a:t>cart-driver</a:t>
            </a:r>
            <a:r>
              <a:rPr lang="zh-CN" altLang="en-US" dirty="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endParaRPr lang="zh-CN" altLang="en-US" dirty="0">
              <a:solidFill>
                <a:srgbClr val="FF0000"/>
              </a:solidFill>
            </a:endParaRPr>
          </a:p>
        </p:txBody>
      </p:sp>
      <p:sp>
        <p:nvSpPr>
          <p:cNvPr id="3" name="内容占位符 2"/>
          <p:cNvSpPr>
            <a:spLocks noGrp="1"/>
          </p:cNvSpPr>
          <p:nvPr>
            <p:ph idx="1"/>
          </p:nvPr>
        </p:nvSpPr>
        <p:spPr>
          <a:xfrm>
            <a:off x="382270" y="1490346"/>
            <a:ext cx="10969201" cy="1357786"/>
          </a:xfrm>
        </p:spPr>
        <p:txBody>
          <a:bodyPr>
            <a:normAutofit fontScale="90000"/>
          </a:bodyPr>
          <a:lstStyle/>
          <a:p>
            <a:r>
              <a:rPr lang="zh-CN" altLang="en-US" sz="2000" b="1" dirty="0">
                <a:solidFill>
                  <a:srgbClr val="FF0000"/>
                </a:solidFill>
              </a:rPr>
              <a:t>C. 举喻</a:t>
            </a:r>
          </a:p>
          <a:p>
            <a:r>
              <a:rPr lang="zh-CN" altLang="en-US" dirty="0">
                <a:solidFill>
                  <a:schemeClr val="tx1"/>
                </a:solidFill>
              </a:rPr>
              <a:t>举喻（synecdoche）指以局部代替整体或整体代替局部，以个体代表类型或以类代表个体的修饰方法。例如：</a:t>
            </a:r>
          </a:p>
          <a:p>
            <a:endParaRPr lang="zh-CN" altLang="en-US" dirty="0"/>
          </a:p>
        </p:txBody>
      </p:sp>
      <p:pic>
        <p:nvPicPr>
          <p:cNvPr id="5" name="图片 4">
            <a:extLst>
              <a:ext uri="{FF2B5EF4-FFF2-40B4-BE49-F238E27FC236}">
                <a16:creationId xmlns:a16="http://schemas.microsoft.com/office/drawing/2014/main" id="{789F3602-44BB-1383-2303-54CFD0B12692}"/>
              </a:ext>
            </a:extLst>
          </p:cNvPr>
          <p:cNvPicPr>
            <a:picLocks noChangeAspect="1"/>
          </p:cNvPicPr>
          <p:nvPr/>
        </p:nvPicPr>
        <p:blipFill rotWithShape="1">
          <a:blip r:embed="rId2"/>
          <a:srcRect t="-1" r="50235" b="43"/>
          <a:stretch/>
        </p:blipFill>
        <p:spPr>
          <a:xfrm>
            <a:off x="608400" y="2708086"/>
            <a:ext cx="5190708" cy="1595874"/>
          </a:xfrm>
          <a:prstGeom prst="rect">
            <a:avLst/>
          </a:prstGeom>
        </p:spPr>
      </p:pic>
      <p:pic>
        <p:nvPicPr>
          <p:cNvPr id="7" name="图片 6">
            <a:extLst>
              <a:ext uri="{FF2B5EF4-FFF2-40B4-BE49-F238E27FC236}">
                <a16:creationId xmlns:a16="http://schemas.microsoft.com/office/drawing/2014/main" id="{B887C513-7799-1C80-D148-23C552DE69F1}"/>
              </a:ext>
            </a:extLst>
          </p:cNvPr>
          <p:cNvPicPr>
            <a:picLocks noChangeAspect="1"/>
          </p:cNvPicPr>
          <p:nvPr/>
        </p:nvPicPr>
        <p:blipFill rotWithShape="1">
          <a:blip r:embed="rId3"/>
          <a:srcRect r="50000" b="5806"/>
          <a:stretch/>
        </p:blipFill>
        <p:spPr>
          <a:xfrm>
            <a:off x="6025238" y="2708086"/>
            <a:ext cx="5552362" cy="1601098"/>
          </a:xfrm>
          <a:prstGeom prst="rect">
            <a:avLst/>
          </a:prstGeom>
        </p:spPr>
      </p:pic>
      <p:sp>
        <p:nvSpPr>
          <p:cNvPr id="9" name="文本框 8">
            <a:extLst>
              <a:ext uri="{FF2B5EF4-FFF2-40B4-BE49-F238E27FC236}">
                <a16:creationId xmlns:a16="http://schemas.microsoft.com/office/drawing/2014/main" id="{7C30CC82-C5D1-F269-8E6B-2A4A0D7828C6}"/>
              </a:ext>
            </a:extLst>
          </p:cNvPr>
          <p:cNvSpPr txBox="1"/>
          <p:nvPr/>
        </p:nvSpPr>
        <p:spPr>
          <a:xfrm>
            <a:off x="449747" y="5198534"/>
            <a:ext cx="11195330" cy="646331"/>
          </a:xfrm>
          <a:prstGeom prst="rect">
            <a:avLst/>
          </a:prstGeom>
          <a:noFill/>
        </p:spPr>
        <p:txBody>
          <a:bodyPr wrap="square">
            <a:spAutoFit/>
          </a:bodyPr>
          <a:lstStyle/>
          <a:p>
            <a:r>
              <a:rPr lang="en-US" altLang="zh-CN" dirty="0"/>
              <a:t>creature</a:t>
            </a:r>
            <a:r>
              <a:rPr lang="zh-CN" altLang="en-US" dirty="0"/>
              <a:t>指前面的</a:t>
            </a:r>
            <a:r>
              <a:rPr lang="en-US" altLang="zh-CN" dirty="0"/>
              <a:t>baby</a:t>
            </a:r>
            <a:r>
              <a:rPr lang="zh-CN" altLang="en-US" dirty="0"/>
              <a:t>，是用总类代替成员，后一个句子中</a:t>
            </a:r>
            <a:r>
              <a:rPr lang="en-US" altLang="zh-CN" dirty="0"/>
              <a:t>creature</a:t>
            </a:r>
            <a:r>
              <a:rPr lang="zh-CN" altLang="en-US" dirty="0"/>
              <a:t>由更概括的</a:t>
            </a:r>
            <a:r>
              <a:rPr lang="en-US" altLang="zh-CN" dirty="0"/>
              <a:t>thing</a:t>
            </a:r>
            <a:r>
              <a:rPr lang="zh-CN" altLang="en-US" dirty="0"/>
              <a:t>来代替。</a:t>
            </a:r>
            <a:r>
              <a:rPr lang="zh-CN" altLang="en-US" dirty="0">
                <a:solidFill>
                  <a:srgbClr val="FF0000"/>
                </a:solidFill>
              </a:rPr>
              <a:t>相同词汇集的词之间的意义转移在不同语言和文化中基本上都是相通的，翻译时可以照原文直译</a:t>
            </a:r>
            <a:r>
              <a:rPr lang="zh-CN" altLang="en-US" dirty="0"/>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78222" y="733160"/>
            <a:ext cx="10679193" cy="2695840"/>
          </a:xfrm>
        </p:spPr>
        <p:txBody>
          <a:bodyPr>
            <a:normAutofit fontScale="87500" lnSpcReduction="10000"/>
          </a:bodyPr>
          <a:lstStyle/>
          <a:p>
            <a:r>
              <a:rPr lang="zh-CN" altLang="en-US" sz="2220" b="1" dirty="0">
                <a:solidFill>
                  <a:srgbClr val="FF0000"/>
                </a:solidFill>
              </a:rPr>
              <a:t>二、英语词汇的形式风格</a:t>
            </a:r>
          </a:p>
          <a:p>
            <a:r>
              <a:rPr lang="zh-CN" altLang="en-US" dirty="0">
                <a:solidFill>
                  <a:schemeClr val="tx1"/>
                </a:solidFill>
              </a:rPr>
              <a:t>词汇的形式风格是指词汇的重复、搭配、对偶、排比等排列组合上体现出来的失衡突出形式。（参考张德禄，2005：145—150）</a:t>
            </a:r>
          </a:p>
          <a:p>
            <a:r>
              <a:rPr lang="zh-CN" altLang="en-US" b="1" dirty="0">
                <a:solidFill>
                  <a:srgbClr val="FF0000"/>
                </a:solidFill>
              </a:rPr>
              <a:t>（一）搭配和词汇集</a:t>
            </a:r>
          </a:p>
          <a:p>
            <a:r>
              <a:rPr lang="zh-CN" altLang="en-US" dirty="0">
                <a:solidFill>
                  <a:schemeClr val="tx1"/>
                </a:solidFill>
              </a:rPr>
              <a:t>词汇的搭配构成词汇集（set），形成词汇搭配关系的方式有三种：重复、同义和搭配。</a:t>
            </a:r>
          </a:p>
          <a:p>
            <a:r>
              <a:rPr lang="zh-CN" altLang="en-US" sz="2000" b="1" dirty="0">
                <a:solidFill>
                  <a:srgbClr val="FF0000"/>
                </a:solidFill>
              </a:rPr>
              <a:t>1. 重复</a:t>
            </a:r>
          </a:p>
          <a:p>
            <a:endParaRPr lang="en-US" altLang="zh-CN" dirty="0">
              <a:solidFill>
                <a:schemeClr val="tx1"/>
              </a:solidFill>
            </a:endParaRPr>
          </a:p>
          <a:p>
            <a:endParaRPr lang="en-US" altLang="zh-CN" dirty="0">
              <a:solidFill>
                <a:schemeClr val="tx1"/>
              </a:solidFill>
            </a:endParaRPr>
          </a:p>
          <a:p>
            <a:endParaRPr lang="en-US" altLang="zh-CN" dirty="0">
              <a:solidFill>
                <a:schemeClr val="tx1"/>
              </a:solidFill>
            </a:endParaRPr>
          </a:p>
          <a:p>
            <a:endParaRPr lang="en-US" altLang="zh-CN" dirty="0">
              <a:solidFill>
                <a:schemeClr val="tx1"/>
              </a:solidFill>
            </a:endParaRPr>
          </a:p>
          <a:p>
            <a:endParaRPr lang="en-US" altLang="zh-CN" dirty="0">
              <a:solidFill>
                <a:schemeClr val="tx1"/>
              </a:solidFill>
            </a:endParaRPr>
          </a:p>
        </p:txBody>
      </p:sp>
      <p:pic>
        <p:nvPicPr>
          <p:cNvPr id="5" name="图片 4">
            <a:extLst>
              <a:ext uri="{FF2B5EF4-FFF2-40B4-BE49-F238E27FC236}">
                <a16:creationId xmlns:a16="http://schemas.microsoft.com/office/drawing/2014/main" id="{050739ED-282A-D402-F343-70124148D352}"/>
              </a:ext>
            </a:extLst>
          </p:cNvPr>
          <p:cNvPicPr>
            <a:picLocks noChangeAspect="1"/>
          </p:cNvPicPr>
          <p:nvPr/>
        </p:nvPicPr>
        <p:blipFill rotWithShape="1">
          <a:blip r:embed="rId2"/>
          <a:srcRect r="50000" b="442"/>
          <a:stretch/>
        </p:blipFill>
        <p:spPr>
          <a:xfrm>
            <a:off x="1626020" y="3286830"/>
            <a:ext cx="6438688" cy="1570528"/>
          </a:xfrm>
          <a:prstGeom prst="rect">
            <a:avLst/>
          </a:prstGeom>
        </p:spPr>
      </p:pic>
      <p:sp>
        <p:nvSpPr>
          <p:cNvPr id="7" name="文本框 6">
            <a:extLst>
              <a:ext uri="{FF2B5EF4-FFF2-40B4-BE49-F238E27FC236}">
                <a16:creationId xmlns:a16="http://schemas.microsoft.com/office/drawing/2014/main" id="{26218174-84A5-D64F-CFF6-CC806523DA2B}"/>
              </a:ext>
            </a:extLst>
          </p:cNvPr>
          <p:cNvSpPr txBox="1"/>
          <p:nvPr/>
        </p:nvSpPr>
        <p:spPr>
          <a:xfrm>
            <a:off x="1038069" y="5201509"/>
            <a:ext cx="10519346" cy="646331"/>
          </a:xfrm>
          <a:prstGeom prst="rect">
            <a:avLst/>
          </a:prstGeom>
          <a:noFill/>
        </p:spPr>
        <p:txBody>
          <a:bodyPr wrap="square">
            <a:spAutoFit/>
          </a:bodyPr>
          <a:lstStyle/>
          <a:p>
            <a:r>
              <a:rPr lang="zh-CN" altLang="en-US" dirty="0"/>
              <a:t>后面的</a:t>
            </a:r>
            <a:r>
              <a:rPr lang="en-US" altLang="zh-CN" dirty="0"/>
              <a:t>portrait</a:t>
            </a:r>
            <a:r>
              <a:rPr lang="zh-CN" altLang="en-US" dirty="0"/>
              <a:t>回指前面的</a:t>
            </a:r>
            <a:r>
              <a:rPr lang="en-US" altLang="zh-CN" dirty="0"/>
              <a:t>portrait</a:t>
            </a:r>
            <a:r>
              <a:rPr lang="zh-CN" altLang="en-US" dirty="0"/>
              <a:t>，但不一定指同一个事物。这是</a:t>
            </a:r>
            <a:r>
              <a:rPr lang="zh-CN" altLang="en-US" dirty="0">
                <a:solidFill>
                  <a:srgbClr val="FF0000"/>
                </a:solidFill>
              </a:rPr>
              <a:t>一词多义</a:t>
            </a:r>
            <a:r>
              <a:rPr lang="zh-CN" altLang="en-US" dirty="0"/>
              <a:t>，又</a:t>
            </a:r>
            <a:r>
              <a:rPr lang="zh-CN" altLang="en-US" dirty="0">
                <a:solidFill>
                  <a:srgbClr val="FF0000"/>
                </a:solidFill>
              </a:rPr>
              <a:t>与双关不同</a:t>
            </a:r>
            <a:r>
              <a:rPr lang="zh-CN" altLang="en-US" dirty="0"/>
              <a:t>，双关表达的是不同词汇集的意义。汉语译文则</a:t>
            </a:r>
            <a:r>
              <a:rPr lang="zh-CN" altLang="en-US" dirty="0">
                <a:solidFill>
                  <a:srgbClr val="FF0000"/>
                </a:solidFill>
              </a:rPr>
              <a:t>无法体现这种重复</a:t>
            </a:r>
            <a:r>
              <a:rPr lang="zh-CN" altLang="en-US" dirty="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内容占位符 2"/>
          <p:cNvSpPr txBox="1"/>
          <p:nvPr/>
        </p:nvSpPr>
        <p:spPr>
          <a:xfrm>
            <a:off x="251134" y="1642800"/>
            <a:ext cx="5997266" cy="4295803"/>
          </a:xfrm>
          <a:prstGeom prst="rect">
            <a:avLst/>
          </a:prstGeom>
        </p:spPr>
        <p:txBody>
          <a:bodyPr vert="horz" lIns="90000" tIns="46800" rIns="90000" bIns="46800" rtlCol="0">
            <a:norm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zh-CN" altLang="en-US" dirty="0"/>
          </a:p>
        </p:txBody>
      </p:sp>
      <p:sp>
        <p:nvSpPr>
          <p:cNvPr id="3" name="内容占位符 2"/>
          <p:cNvSpPr>
            <a:spLocks noGrp="1"/>
          </p:cNvSpPr>
          <p:nvPr>
            <p:ph idx="1"/>
          </p:nvPr>
        </p:nvSpPr>
        <p:spPr>
          <a:xfrm>
            <a:off x="608400" y="1490400"/>
            <a:ext cx="10904046" cy="1792446"/>
          </a:xfrm>
        </p:spPr>
        <p:txBody>
          <a:bodyPr/>
          <a:lstStyle/>
          <a:p>
            <a:r>
              <a:rPr lang="zh-CN" altLang="en-US" dirty="0">
                <a:solidFill>
                  <a:srgbClr val="FF0000"/>
                </a:solidFill>
              </a:rPr>
              <a:t>2. 同义</a:t>
            </a:r>
          </a:p>
          <a:p>
            <a:r>
              <a:rPr lang="zh-CN" altLang="en-US" dirty="0">
                <a:solidFill>
                  <a:schemeClr val="tx1"/>
                </a:solidFill>
              </a:rPr>
              <a:t>广义的同义关系包括以下几类：同义词关系(synonymy)、下义关系(hyponymy)、整体－部分关系(meronymy)、反义关系(antonymy)。</a:t>
            </a:r>
          </a:p>
          <a:p>
            <a:r>
              <a:rPr lang="zh-CN" altLang="en-US" dirty="0">
                <a:solidFill>
                  <a:schemeClr val="tx1"/>
                </a:solidFill>
              </a:rPr>
              <a:t>同义词关系指狭义的同义关系，指词与词之间意义相同或相似的关系，通常两者所指相同。例如：</a:t>
            </a:r>
          </a:p>
        </p:txBody>
      </p:sp>
      <p:pic>
        <p:nvPicPr>
          <p:cNvPr id="4" name="图片 3">
            <a:extLst>
              <a:ext uri="{FF2B5EF4-FFF2-40B4-BE49-F238E27FC236}">
                <a16:creationId xmlns:a16="http://schemas.microsoft.com/office/drawing/2014/main" id="{5C4C6138-F498-FCAA-1F3A-424D8E96D4AE}"/>
              </a:ext>
            </a:extLst>
          </p:cNvPr>
          <p:cNvPicPr>
            <a:picLocks noChangeAspect="1"/>
          </p:cNvPicPr>
          <p:nvPr/>
        </p:nvPicPr>
        <p:blipFill rotWithShape="1">
          <a:blip r:embed="rId2"/>
          <a:srcRect t="-1" r="54548" b="3149"/>
          <a:stretch/>
        </p:blipFill>
        <p:spPr>
          <a:xfrm>
            <a:off x="1985784" y="3575154"/>
            <a:ext cx="7877744" cy="1543257"/>
          </a:xfrm>
          <a:prstGeom prst="rect">
            <a:avLst/>
          </a:prstGeom>
        </p:spPr>
      </p:pic>
      <p:sp>
        <p:nvSpPr>
          <p:cNvPr id="6" name="文本框 5">
            <a:extLst>
              <a:ext uri="{FF2B5EF4-FFF2-40B4-BE49-F238E27FC236}">
                <a16:creationId xmlns:a16="http://schemas.microsoft.com/office/drawing/2014/main" id="{660E9DA0-DC97-94F1-3ECE-CA1FEC476BA1}"/>
              </a:ext>
            </a:extLst>
          </p:cNvPr>
          <p:cNvSpPr txBox="1"/>
          <p:nvPr/>
        </p:nvSpPr>
        <p:spPr>
          <a:xfrm>
            <a:off x="948128" y="5215200"/>
            <a:ext cx="10564318" cy="646331"/>
          </a:xfrm>
          <a:prstGeom prst="rect">
            <a:avLst/>
          </a:prstGeom>
          <a:noFill/>
        </p:spPr>
        <p:txBody>
          <a:bodyPr wrap="square">
            <a:spAutoFit/>
          </a:bodyPr>
          <a:lstStyle/>
          <a:p>
            <a:r>
              <a:rPr lang="en-US" altLang="zh-CN" dirty="0">
                <a:solidFill>
                  <a:srgbClr val="FF0000"/>
                </a:solidFill>
              </a:rPr>
              <a:t>Boy</a:t>
            </a:r>
            <a:r>
              <a:rPr lang="zh-CN" altLang="en-US" dirty="0">
                <a:solidFill>
                  <a:srgbClr val="FF0000"/>
                </a:solidFill>
              </a:rPr>
              <a:t>与</a:t>
            </a:r>
            <a:r>
              <a:rPr lang="en-US" altLang="zh-CN" dirty="0">
                <a:solidFill>
                  <a:srgbClr val="FF0000"/>
                </a:solidFill>
              </a:rPr>
              <a:t>lad</a:t>
            </a:r>
            <a:r>
              <a:rPr lang="zh-CN" altLang="en-US" dirty="0">
                <a:solidFill>
                  <a:srgbClr val="FF0000"/>
                </a:solidFill>
              </a:rPr>
              <a:t>意义相同，又同指一个人，有很强的衔接效应</a:t>
            </a:r>
            <a:r>
              <a:rPr lang="zh-CN" altLang="en-US" dirty="0"/>
              <a:t>。汉语译文与原文相同。这种同义关系可以避免词的完全重复，</a:t>
            </a:r>
            <a:r>
              <a:rPr lang="zh-CN" altLang="en-US" dirty="0">
                <a:solidFill>
                  <a:srgbClr val="FF0000"/>
                </a:solidFill>
              </a:rPr>
              <a:t>避免单调的风格</a:t>
            </a:r>
            <a:r>
              <a:rPr lang="zh-CN" altLang="en-US" dirty="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155ACF-807F-75D0-EE78-CBCFB8D861B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4B7D079-5574-546F-F4AD-8BB3FD715A27}"/>
              </a:ext>
            </a:extLst>
          </p:cNvPr>
          <p:cNvSpPr>
            <a:spLocks noGrp="1"/>
          </p:cNvSpPr>
          <p:nvPr>
            <p:ph idx="1"/>
          </p:nvPr>
        </p:nvSpPr>
        <p:spPr>
          <a:xfrm>
            <a:off x="608400" y="1490400"/>
            <a:ext cx="10754144" cy="488302"/>
          </a:xfrm>
        </p:spPr>
        <p:txBody>
          <a:bodyPr/>
          <a:lstStyle/>
          <a:p>
            <a:r>
              <a:rPr lang="zh-CN" altLang="en-US" dirty="0">
                <a:solidFill>
                  <a:schemeClr val="tx1"/>
                </a:solidFill>
              </a:rPr>
              <a:t>上下义关系指某个表示某一类别的词汇与表示这一类别的一个成员的词汇之间的关系。例如：</a:t>
            </a:r>
          </a:p>
        </p:txBody>
      </p:sp>
      <p:pic>
        <p:nvPicPr>
          <p:cNvPr id="5" name="图片 4">
            <a:extLst>
              <a:ext uri="{FF2B5EF4-FFF2-40B4-BE49-F238E27FC236}">
                <a16:creationId xmlns:a16="http://schemas.microsoft.com/office/drawing/2014/main" id="{69D2373A-A2F5-50C1-D0EE-90C43D800B6B}"/>
              </a:ext>
            </a:extLst>
          </p:cNvPr>
          <p:cNvPicPr>
            <a:picLocks noChangeAspect="1"/>
          </p:cNvPicPr>
          <p:nvPr/>
        </p:nvPicPr>
        <p:blipFill rotWithShape="1">
          <a:blip r:embed="rId2"/>
          <a:srcRect r="50000" b="3086"/>
          <a:stretch/>
        </p:blipFill>
        <p:spPr>
          <a:xfrm>
            <a:off x="2450480" y="2155102"/>
            <a:ext cx="7823944" cy="2784808"/>
          </a:xfrm>
          <a:prstGeom prst="rect">
            <a:avLst/>
          </a:prstGeom>
        </p:spPr>
      </p:pic>
      <p:sp>
        <p:nvSpPr>
          <p:cNvPr id="7" name="文本框 6">
            <a:extLst>
              <a:ext uri="{FF2B5EF4-FFF2-40B4-BE49-F238E27FC236}">
                <a16:creationId xmlns:a16="http://schemas.microsoft.com/office/drawing/2014/main" id="{DC9B9B42-332C-99F5-D47A-2517A5F2F920}"/>
              </a:ext>
            </a:extLst>
          </p:cNvPr>
          <p:cNvSpPr txBox="1"/>
          <p:nvPr/>
        </p:nvSpPr>
        <p:spPr>
          <a:xfrm>
            <a:off x="1083038" y="5605733"/>
            <a:ext cx="9559977" cy="646331"/>
          </a:xfrm>
          <a:prstGeom prst="rect">
            <a:avLst/>
          </a:prstGeom>
          <a:noFill/>
        </p:spPr>
        <p:txBody>
          <a:bodyPr wrap="square">
            <a:spAutoFit/>
          </a:bodyPr>
          <a:lstStyle/>
          <a:p>
            <a:r>
              <a:rPr lang="en-US" altLang="zh-CN" dirty="0"/>
              <a:t>creature</a:t>
            </a:r>
            <a:r>
              <a:rPr lang="zh-CN" altLang="en-US" dirty="0"/>
              <a:t>是上义词</a:t>
            </a:r>
            <a:r>
              <a:rPr lang="en-US" altLang="zh-CN" dirty="0"/>
              <a:t>(superordinate)</a:t>
            </a:r>
            <a:r>
              <a:rPr lang="zh-CN" altLang="en-US" dirty="0"/>
              <a:t>，</a:t>
            </a:r>
            <a:r>
              <a:rPr lang="en-US" altLang="zh-CN" dirty="0"/>
              <a:t>pig</a:t>
            </a:r>
            <a:r>
              <a:rPr lang="zh-CN" altLang="en-US" dirty="0"/>
              <a:t>是下义词，具有衔接效应。同样，</a:t>
            </a:r>
            <a:r>
              <a:rPr lang="zh-CN" altLang="en-US" dirty="0">
                <a:solidFill>
                  <a:srgbClr val="FF0000"/>
                </a:solidFill>
              </a:rPr>
              <a:t>上下义关系可以避免词的完全重复带来的单调风格</a:t>
            </a:r>
            <a:r>
              <a:rPr lang="zh-CN" altLang="en-US" dirty="0"/>
              <a:t>。</a:t>
            </a:r>
          </a:p>
        </p:txBody>
      </p:sp>
    </p:spTree>
    <p:extLst>
      <p:ext uri="{BB962C8B-B14F-4D97-AF65-F5344CB8AC3E}">
        <p14:creationId xmlns:p14="http://schemas.microsoft.com/office/powerpoint/2010/main" val="20869645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E1108F-A14C-B27B-A6FC-03261643A7B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F30E305-0826-3230-87AC-55AC99A08253}"/>
              </a:ext>
            </a:extLst>
          </p:cNvPr>
          <p:cNvSpPr>
            <a:spLocks noGrp="1"/>
          </p:cNvSpPr>
          <p:nvPr>
            <p:ph idx="1"/>
          </p:nvPr>
        </p:nvSpPr>
        <p:spPr>
          <a:xfrm>
            <a:off x="608400" y="1490400"/>
            <a:ext cx="10784125" cy="443331"/>
          </a:xfrm>
        </p:spPr>
        <p:txBody>
          <a:bodyPr/>
          <a:lstStyle/>
          <a:p>
            <a:r>
              <a:rPr lang="zh-CN" altLang="en-US" dirty="0">
                <a:solidFill>
                  <a:schemeClr val="tx1"/>
                </a:solidFill>
              </a:rPr>
              <a:t>整体－部分关系指表示事物的整体的词汇与表示事物的部分的词汇同现的关系。例如：</a:t>
            </a:r>
          </a:p>
        </p:txBody>
      </p:sp>
      <p:pic>
        <p:nvPicPr>
          <p:cNvPr id="5" name="图片 4">
            <a:extLst>
              <a:ext uri="{FF2B5EF4-FFF2-40B4-BE49-F238E27FC236}">
                <a16:creationId xmlns:a16="http://schemas.microsoft.com/office/drawing/2014/main" id="{9715F77D-90DD-8C21-8C2D-6E75FDD64DA2}"/>
              </a:ext>
            </a:extLst>
          </p:cNvPr>
          <p:cNvPicPr>
            <a:picLocks noChangeAspect="1"/>
          </p:cNvPicPr>
          <p:nvPr/>
        </p:nvPicPr>
        <p:blipFill rotWithShape="1">
          <a:blip r:embed="rId2"/>
          <a:srcRect t="-1" r="50000" b="-5222"/>
          <a:stretch/>
        </p:blipFill>
        <p:spPr>
          <a:xfrm>
            <a:off x="1947192" y="2110131"/>
            <a:ext cx="7398205" cy="1907233"/>
          </a:xfrm>
          <a:prstGeom prst="rect">
            <a:avLst/>
          </a:prstGeom>
        </p:spPr>
      </p:pic>
      <p:sp>
        <p:nvSpPr>
          <p:cNvPr id="7" name="文本框 6">
            <a:extLst>
              <a:ext uri="{FF2B5EF4-FFF2-40B4-BE49-F238E27FC236}">
                <a16:creationId xmlns:a16="http://schemas.microsoft.com/office/drawing/2014/main" id="{26E3A831-B67A-9892-E9AE-F0ECB6C8B132}"/>
              </a:ext>
            </a:extLst>
          </p:cNvPr>
          <p:cNvSpPr txBox="1"/>
          <p:nvPr/>
        </p:nvSpPr>
        <p:spPr>
          <a:xfrm>
            <a:off x="1757596" y="4822048"/>
            <a:ext cx="8930390" cy="461665"/>
          </a:xfrm>
          <a:prstGeom prst="rect">
            <a:avLst/>
          </a:prstGeom>
          <a:noFill/>
        </p:spPr>
        <p:txBody>
          <a:bodyPr wrap="square">
            <a:spAutoFit/>
          </a:bodyPr>
          <a:lstStyle/>
          <a:p>
            <a:r>
              <a:rPr lang="en-US" altLang="zh-CN" sz="2400" dirty="0">
                <a:solidFill>
                  <a:srgbClr val="FF0000"/>
                </a:solidFill>
              </a:rPr>
              <a:t>mouse</a:t>
            </a:r>
            <a:r>
              <a:rPr lang="zh-CN" altLang="en-US" sz="2400" dirty="0">
                <a:solidFill>
                  <a:srgbClr val="FF0000"/>
                </a:solidFill>
              </a:rPr>
              <a:t>是整体，</a:t>
            </a:r>
            <a:r>
              <a:rPr lang="en-US" altLang="zh-CN" sz="2400" dirty="0">
                <a:solidFill>
                  <a:srgbClr val="FF0000"/>
                </a:solidFill>
              </a:rPr>
              <a:t>tail</a:t>
            </a:r>
            <a:r>
              <a:rPr lang="zh-CN" altLang="en-US" sz="2400" dirty="0">
                <a:solidFill>
                  <a:srgbClr val="FF0000"/>
                </a:solidFill>
              </a:rPr>
              <a:t>是其部分，两者同现也具有衔接力。</a:t>
            </a:r>
          </a:p>
        </p:txBody>
      </p:sp>
    </p:spTree>
    <p:extLst>
      <p:ext uri="{BB962C8B-B14F-4D97-AF65-F5344CB8AC3E}">
        <p14:creationId xmlns:p14="http://schemas.microsoft.com/office/powerpoint/2010/main" val="1357450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6265" y="1026674"/>
            <a:ext cx="8938058" cy="476014"/>
          </a:xfrm>
        </p:spPr>
        <p:txBody>
          <a:bodyPr>
            <a:normAutofit fontScale="97500"/>
          </a:bodyPr>
          <a:lstStyle/>
          <a:p>
            <a:r>
              <a:rPr dirty="0" err="1">
                <a:solidFill>
                  <a:schemeClr val="tx1"/>
                </a:solidFill>
              </a:rPr>
              <a:t>试比较</a:t>
            </a:r>
            <a:r>
              <a:rPr dirty="0">
                <a:solidFill>
                  <a:schemeClr val="tx1"/>
                </a:solidFill>
              </a:rPr>
              <a:t>：</a:t>
            </a:r>
            <a:endParaRPr lang="en-US" altLang="zh-CN" dirty="0"/>
          </a:p>
        </p:txBody>
      </p:sp>
      <p:pic>
        <p:nvPicPr>
          <p:cNvPr id="5" name="图片 4">
            <a:extLst>
              <a:ext uri="{FF2B5EF4-FFF2-40B4-BE49-F238E27FC236}">
                <a16:creationId xmlns:a16="http://schemas.microsoft.com/office/drawing/2014/main" id="{F96CD1D6-5035-7EE9-EC8E-6D27249BCDB2}"/>
              </a:ext>
            </a:extLst>
          </p:cNvPr>
          <p:cNvPicPr>
            <a:picLocks noChangeAspect="1"/>
          </p:cNvPicPr>
          <p:nvPr/>
        </p:nvPicPr>
        <p:blipFill rotWithShape="1">
          <a:blip r:embed="rId2"/>
          <a:srcRect r="50000" b="412"/>
          <a:stretch/>
        </p:blipFill>
        <p:spPr>
          <a:xfrm>
            <a:off x="735010" y="1502687"/>
            <a:ext cx="6062853" cy="4801313"/>
          </a:xfrm>
          <a:prstGeom prst="rect">
            <a:avLst/>
          </a:prstGeom>
        </p:spPr>
      </p:pic>
      <p:sp>
        <p:nvSpPr>
          <p:cNvPr id="7" name="文本框 6">
            <a:extLst>
              <a:ext uri="{FF2B5EF4-FFF2-40B4-BE49-F238E27FC236}">
                <a16:creationId xmlns:a16="http://schemas.microsoft.com/office/drawing/2014/main" id="{DBAF6784-9BF1-EECD-63A5-9883E068EBDD}"/>
              </a:ext>
            </a:extLst>
          </p:cNvPr>
          <p:cNvSpPr txBox="1"/>
          <p:nvPr/>
        </p:nvSpPr>
        <p:spPr>
          <a:xfrm>
            <a:off x="7960632" y="1502688"/>
            <a:ext cx="2847275" cy="4801314"/>
          </a:xfrm>
          <a:prstGeom prst="rect">
            <a:avLst/>
          </a:prstGeom>
          <a:noFill/>
        </p:spPr>
        <p:txBody>
          <a:bodyPr wrap="square">
            <a:spAutoFit/>
          </a:bodyPr>
          <a:lstStyle/>
          <a:p>
            <a:r>
              <a:rPr lang="zh-CN" altLang="en-US" dirty="0">
                <a:solidFill>
                  <a:srgbClr val="FF0000"/>
                </a:solidFill>
              </a:rPr>
              <a:t>由于高频词汇的区</a:t>
            </a:r>
            <a:r>
              <a:rPr lang="zh-CN" altLang="en-US" dirty="0"/>
              <a:t>别，虽然都是学术论著，但</a:t>
            </a:r>
            <a:r>
              <a:rPr lang="zh-CN" altLang="en-US" dirty="0">
                <a:solidFill>
                  <a:srgbClr val="FF0000"/>
                </a:solidFill>
              </a:rPr>
              <a:t>两者有不同的韵味</a:t>
            </a:r>
            <a:r>
              <a:rPr lang="zh-CN" altLang="en-US" dirty="0"/>
              <a:t>。</a:t>
            </a:r>
            <a:endParaRPr lang="en-US" altLang="zh-CN" dirty="0"/>
          </a:p>
          <a:p>
            <a:endParaRPr lang="en-US" altLang="zh-CN" dirty="0"/>
          </a:p>
          <a:p>
            <a:r>
              <a:rPr lang="zh-CN" altLang="en-US" dirty="0"/>
              <a:t>例①讨论商业性农业，出现了许多表达商业农业的词汇，如</a:t>
            </a:r>
            <a:r>
              <a:rPr lang="en-US" altLang="zh-CN" dirty="0"/>
              <a:t>productive, asset, output, input, increase, plant</a:t>
            </a:r>
            <a:r>
              <a:rPr lang="zh-CN" altLang="en-US" dirty="0"/>
              <a:t>等，而</a:t>
            </a:r>
            <a:endParaRPr lang="en-US" altLang="zh-CN" dirty="0"/>
          </a:p>
          <a:p>
            <a:endParaRPr lang="en-US" altLang="zh-CN" dirty="0"/>
          </a:p>
          <a:p>
            <a:r>
              <a:rPr lang="zh-CN" altLang="en-US" dirty="0"/>
              <a:t>例②谈家庭、社会及交际过程，有许多人与社会相关的词汇，如</a:t>
            </a:r>
            <a:r>
              <a:rPr lang="en-US" altLang="zh-CN" dirty="0"/>
              <a:t>fission, discrimination, latency, good-attainment, attitudinal, affectivity, power axis</a:t>
            </a:r>
            <a:r>
              <a:rPr lang="zh-CN" altLang="en-US" dirty="0"/>
              <a:t>等。</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48C933-76E8-85A9-2730-1419D6E06A8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5B1E1BD-41B6-E141-7CCB-454C26FA05D8}"/>
              </a:ext>
            </a:extLst>
          </p:cNvPr>
          <p:cNvSpPr>
            <a:spLocks noGrp="1"/>
          </p:cNvSpPr>
          <p:nvPr>
            <p:ph idx="1"/>
          </p:nvPr>
        </p:nvSpPr>
        <p:spPr>
          <a:xfrm>
            <a:off x="608400" y="1490400"/>
            <a:ext cx="10154538" cy="563252"/>
          </a:xfrm>
        </p:spPr>
        <p:txBody>
          <a:bodyPr/>
          <a:lstStyle/>
          <a:p>
            <a:r>
              <a:rPr lang="zh-CN" altLang="en-US" dirty="0">
                <a:solidFill>
                  <a:schemeClr val="tx1"/>
                </a:solidFill>
              </a:rPr>
              <a:t>反义关系是一种特殊的同义关系，是意义相反的词的同现关系。例如：</a:t>
            </a:r>
          </a:p>
        </p:txBody>
      </p:sp>
      <p:pic>
        <p:nvPicPr>
          <p:cNvPr id="5" name="图片 4">
            <a:extLst>
              <a:ext uri="{FF2B5EF4-FFF2-40B4-BE49-F238E27FC236}">
                <a16:creationId xmlns:a16="http://schemas.microsoft.com/office/drawing/2014/main" id="{EFA4A7C5-3F60-C7F7-2CF5-FEB2BDBBFD4C}"/>
              </a:ext>
            </a:extLst>
          </p:cNvPr>
          <p:cNvPicPr>
            <a:picLocks noChangeAspect="1"/>
          </p:cNvPicPr>
          <p:nvPr/>
        </p:nvPicPr>
        <p:blipFill rotWithShape="1">
          <a:blip r:embed="rId2"/>
          <a:srcRect r="57786" b="5476"/>
          <a:stretch/>
        </p:blipFill>
        <p:spPr>
          <a:xfrm>
            <a:off x="1520807" y="2521152"/>
            <a:ext cx="8820131" cy="1815696"/>
          </a:xfrm>
          <a:prstGeom prst="rect">
            <a:avLst/>
          </a:prstGeom>
        </p:spPr>
      </p:pic>
      <p:sp>
        <p:nvSpPr>
          <p:cNvPr id="7" name="文本框 6">
            <a:extLst>
              <a:ext uri="{FF2B5EF4-FFF2-40B4-BE49-F238E27FC236}">
                <a16:creationId xmlns:a16="http://schemas.microsoft.com/office/drawing/2014/main" id="{E0D3C483-663D-3533-B6AD-3C82B7663A15}"/>
              </a:ext>
            </a:extLst>
          </p:cNvPr>
          <p:cNvSpPr txBox="1"/>
          <p:nvPr/>
        </p:nvSpPr>
        <p:spPr>
          <a:xfrm>
            <a:off x="1847538" y="4804348"/>
            <a:ext cx="6093500" cy="584775"/>
          </a:xfrm>
          <a:prstGeom prst="rect">
            <a:avLst/>
          </a:prstGeom>
          <a:noFill/>
        </p:spPr>
        <p:txBody>
          <a:bodyPr wrap="square">
            <a:spAutoFit/>
          </a:bodyPr>
          <a:lstStyle/>
          <a:p>
            <a:r>
              <a:rPr lang="en-US" altLang="zh-CN" sz="3200" dirty="0">
                <a:solidFill>
                  <a:srgbClr val="FF0000"/>
                </a:solidFill>
              </a:rPr>
              <a:t>asleep</a:t>
            </a:r>
            <a:r>
              <a:rPr lang="zh-CN" altLang="en-US" sz="3200" dirty="0">
                <a:solidFill>
                  <a:srgbClr val="FF0000"/>
                </a:solidFill>
              </a:rPr>
              <a:t>与</a:t>
            </a:r>
            <a:r>
              <a:rPr lang="en-US" altLang="zh-CN" sz="3200" dirty="0">
                <a:solidFill>
                  <a:srgbClr val="FF0000"/>
                </a:solidFill>
              </a:rPr>
              <a:t>woke</a:t>
            </a:r>
            <a:r>
              <a:rPr lang="zh-CN" altLang="en-US" sz="3200" dirty="0">
                <a:solidFill>
                  <a:srgbClr val="FF0000"/>
                </a:solidFill>
              </a:rPr>
              <a:t>之间也具有衔接力。</a:t>
            </a:r>
          </a:p>
        </p:txBody>
      </p:sp>
    </p:spTree>
    <p:extLst>
      <p:ext uri="{BB962C8B-B14F-4D97-AF65-F5344CB8AC3E}">
        <p14:creationId xmlns:p14="http://schemas.microsoft.com/office/powerpoint/2010/main" val="27556358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endParaRPr lang="zh-CN" altLang="en-US" dirty="0">
              <a:solidFill>
                <a:srgbClr val="FF0000"/>
              </a:solidFill>
            </a:endParaRPr>
          </a:p>
        </p:txBody>
      </p:sp>
      <p:sp>
        <p:nvSpPr>
          <p:cNvPr id="3" name="内容占位符 2"/>
          <p:cNvSpPr>
            <a:spLocks noGrp="1"/>
          </p:cNvSpPr>
          <p:nvPr>
            <p:ph idx="1"/>
          </p:nvPr>
        </p:nvSpPr>
        <p:spPr>
          <a:xfrm>
            <a:off x="608329" y="1490345"/>
            <a:ext cx="11353821" cy="1312816"/>
          </a:xfrm>
        </p:spPr>
        <p:txBody>
          <a:bodyPr>
            <a:normAutofit fontScale="40000" lnSpcReduction="20000"/>
          </a:bodyPr>
          <a:lstStyle/>
          <a:p>
            <a:r>
              <a:rPr sz="6400" b="1" dirty="0">
                <a:solidFill>
                  <a:srgbClr val="FF0000"/>
                </a:solidFill>
              </a:rPr>
              <a:t>3. 搭配</a:t>
            </a:r>
          </a:p>
          <a:p>
            <a:r>
              <a:rPr sz="6400" dirty="0" err="1">
                <a:solidFill>
                  <a:schemeClr val="tx1"/>
                </a:solidFill>
              </a:rPr>
              <a:t>指词汇之间由于某种意义联系，而经常在语篇中同现的关系。例如</a:t>
            </a:r>
            <a:r>
              <a:rPr sz="6400" dirty="0">
                <a:solidFill>
                  <a:schemeClr val="tx1"/>
                </a:solidFill>
              </a:rPr>
              <a:t>：</a:t>
            </a:r>
          </a:p>
        </p:txBody>
      </p:sp>
      <p:pic>
        <p:nvPicPr>
          <p:cNvPr id="5" name="图片 4">
            <a:extLst>
              <a:ext uri="{FF2B5EF4-FFF2-40B4-BE49-F238E27FC236}">
                <a16:creationId xmlns:a16="http://schemas.microsoft.com/office/drawing/2014/main" id="{7FD5A0C6-DE6E-D856-1706-299EAC1013B6}"/>
              </a:ext>
            </a:extLst>
          </p:cNvPr>
          <p:cNvPicPr>
            <a:picLocks noChangeAspect="1"/>
          </p:cNvPicPr>
          <p:nvPr/>
        </p:nvPicPr>
        <p:blipFill rotWithShape="1">
          <a:blip r:embed="rId2"/>
          <a:srcRect r="75132" b="-238"/>
          <a:stretch/>
        </p:blipFill>
        <p:spPr>
          <a:xfrm>
            <a:off x="3005118" y="2523439"/>
            <a:ext cx="4415014" cy="2723983"/>
          </a:xfrm>
          <a:prstGeom prst="rect">
            <a:avLst/>
          </a:prstGeom>
        </p:spPr>
      </p:pic>
      <p:sp>
        <p:nvSpPr>
          <p:cNvPr id="7" name="文本框 6">
            <a:extLst>
              <a:ext uri="{FF2B5EF4-FFF2-40B4-BE49-F238E27FC236}">
                <a16:creationId xmlns:a16="http://schemas.microsoft.com/office/drawing/2014/main" id="{0445CF6C-735D-022A-3991-C0F472219B55}"/>
              </a:ext>
            </a:extLst>
          </p:cNvPr>
          <p:cNvSpPr txBox="1"/>
          <p:nvPr/>
        </p:nvSpPr>
        <p:spPr>
          <a:xfrm>
            <a:off x="1442803" y="5603269"/>
            <a:ext cx="9829800" cy="400110"/>
          </a:xfrm>
          <a:prstGeom prst="rect">
            <a:avLst/>
          </a:prstGeom>
          <a:noFill/>
        </p:spPr>
        <p:txBody>
          <a:bodyPr wrap="square">
            <a:spAutoFit/>
          </a:bodyPr>
          <a:lstStyle/>
          <a:p>
            <a:r>
              <a:rPr lang="en-US" altLang="zh-CN" sz="2000" dirty="0"/>
              <a:t>kettle</a:t>
            </a:r>
            <a:r>
              <a:rPr lang="zh-CN" altLang="en-US" sz="2000" dirty="0"/>
              <a:t>是产生</a:t>
            </a:r>
            <a:r>
              <a:rPr lang="en-US" altLang="zh-CN" sz="2000" dirty="0"/>
              <a:t>tea</a:t>
            </a:r>
            <a:r>
              <a:rPr lang="zh-CN" altLang="en-US" sz="2000" dirty="0"/>
              <a:t>的工具，</a:t>
            </a:r>
            <a:r>
              <a:rPr lang="zh-CN" altLang="en-US" sz="2000" dirty="0">
                <a:solidFill>
                  <a:srgbClr val="FF0000"/>
                </a:solidFill>
              </a:rPr>
              <a:t>搭配关系是两者之间衔接力的语义基础</a:t>
            </a:r>
            <a:r>
              <a:rPr lang="zh-CN" altLang="en-US" sz="2000" dirty="0"/>
              <a:t>。汉语译文照原文。</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endParaRPr lang="zh-CN" altLang="en-US" dirty="0">
              <a:solidFill>
                <a:srgbClr val="FF0000"/>
              </a:solidFill>
            </a:endParaRPr>
          </a:p>
        </p:txBody>
      </p:sp>
      <p:sp>
        <p:nvSpPr>
          <p:cNvPr id="3" name="内容占位符 2"/>
          <p:cNvSpPr>
            <a:spLocks noGrp="1"/>
          </p:cNvSpPr>
          <p:nvPr>
            <p:ph idx="1"/>
          </p:nvPr>
        </p:nvSpPr>
        <p:spPr>
          <a:xfrm>
            <a:off x="608330" y="1490346"/>
            <a:ext cx="10969200" cy="1327806"/>
          </a:xfrm>
        </p:spPr>
        <p:txBody>
          <a:bodyPr>
            <a:normAutofit fontScale="32500" lnSpcReduction="20000"/>
          </a:bodyPr>
          <a:lstStyle/>
          <a:p>
            <a:pPr algn="just"/>
            <a:r>
              <a:rPr sz="7200" dirty="0">
                <a:solidFill>
                  <a:srgbClr val="FF0000"/>
                </a:solidFill>
              </a:rPr>
              <a:t>（</a:t>
            </a:r>
            <a:r>
              <a:rPr sz="7200" b="1" dirty="0">
                <a:solidFill>
                  <a:srgbClr val="FF0000"/>
                </a:solidFill>
              </a:rPr>
              <a:t>二）对偶、排比及重复</a:t>
            </a:r>
          </a:p>
          <a:p>
            <a:pPr algn="just"/>
            <a:r>
              <a:rPr sz="6400" dirty="0" err="1">
                <a:solidFill>
                  <a:schemeClr val="tx1"/>
                </a:solidFill>
              </a:rPr>
              <a:t>词汇对偶或排比通常表达意义的递进或对称，突出某一意义或进行意义对比，以利于更有效地表达讲话者的意图。例如</a:t>
            </a:r>
            <a:r>
              <a:rPr sz="6400" dirty="0">
                <a:solidFill>
                  <a:schemeClr val="tx1"/>
                </a:solidFill>
              </a:rPr>
              <a:t>：</a:t>
            </a:r>
          </a:p>
        </p:txBody>
      </p:sp>
      <p:pic>
        <p:nvPicPr>
          <p:cNvPr id="5" name="图片 4">
            <a:extLst>
              <a:ext uri="{FF2B5EF4-FFF2-40B4-BE49-F238E27FC236}">
                <a16:creationId xmlns:a16="http://schemas.microsoft.com/office/drawing/2014/main" id="{6FED9F16-D721-50D4-255E-77426D87F319}"/>
              </a:ext>
            </a:extLst>
          </p:cNvPr>
          <p:cNvPicPr>
            <a:picLocks noChangeAspect="1"/>
          </p:cNvPicPr>
          <p:nvPr/>
        </p:nvPicPr>
        <p:blipFill rotWithShape="1">
          <a:blip r:embed="rId2"/>
          <a:srcRect r="50000" b="-11570"/>
          <a:stretch/>
        </p:blipFill>
        <p:spPr>
          <a:xfrm>
            <a:off x="608330" y="3043005"/>
            <a:ext cx="5529861" cy="1888759"/>
          </a:xfrm>
          <a:prstGeom prst="rect">
            <a:avLst/>
          </a:prstGeom>
        </p:spPr>
      </p:pic>
      <p:pic>
        <p:nvPicPr>
          <p:cNvPr id="7" name="图片 6">
            <a:extLst>
              <a:ext uri="{FF2B5EF4-FFF2-40B4-BE49-F238E27FC236}">
                <a16:creationId xmlns:a16="http://schemas.microsoft.com/office/drawing/2014/main" id="{B91A2D81-634C-F680-A8FA-701E3A1A6E09}"/>
              </a:ext>
            </a:extLst>
          </p:cNvPr>
          <p:cNvPicPr>
            <a:picLocks noChangeAspect="1"/>
          </p:cNvPicPr>
          <p:nvPr/>
        </p:nvPicPr>
        <p:blipFill rotWithShape="1">
          <a:blip r:embed="rId3"/>
          <a:srcRect r="50897" b="-5372"/>
          <a:stretch/>
        </p:blipFill>
        <p:spPr>
          <a:xfrm>
            <a:off x="6317942" y="3043005"/>
            <a:ext cx="5111218" cy="1678897"/>
          </a:xfrm>
          <a:prstGeom prst="rect">
            <a:avLst/>
          </a:prstGeom>
        </p:spPr>
      </p:pic>
      <p:sp>
        <p:nvSpPr>
          <p:cNvPr id="9" name="文本框 8">
            <a:extLst>
              <a:ext uri="{FF2B5EF4-FFF2-40B4-BE49-F238E27FC236}">
                <a16:creationId xmlns:a16="http://schemas.microsoft.com/office/drawing/2014/main" id="{6309778E-1203-3983-C858-2B254ADAFA9A}"/>
              </a:ext>
            </a:extLst>
          </p:cNvPr>
          <p:cNvSpPr txBox="1"/>
          <p:nvPr/>
        </p:nvSpPr>
        <p:spPr>
          <a:xfrm>
            <a:off x="608330" y="5281301"/>
            <a:ext cx="10969200" cy="646331"/>
          </a:xfrm>
          <a:prstGeom prst="rect">
            <a:avLst/>
          </a:prstGeom>
          <a:noFill/>
        </p:spPr>
        <p:txBody>
          <a:bodyPr wrap="square">
            <a:spAutoFit/>
          </a:bodyPr>
          <a:lstStyle/>
          <a:p>
            <a:r>
              <a:rPr lang="zh-CN" altLang="en-US" dirty="0"/>
              <a:t>弥尔顿的校园生活是“幸福的”（</a:t>
            </a:r>
            <a:r>
              <a:rPr lang="en-US" altLang="zh-CN" dirty="0"/>
              <a:t>happy</a:t>
            </a:r>
            <a:r>
              <a:rPr lang="zh-CN" altLang="en-US" dirty="0"/>
              <a:t>），</a:t>
            </a:r>
            <a:r>
              <a:rPr lang="en-US" altLang="zh-CN" dirty="0"/>
              <a:t>delighted, fortunate, enjoyed</a:t>
            </a:r>
            <a:r>
              <a:rPr lang="zh-CN" altLang="en-US" dirty="0"/>
              <a:t>和</a:t>
            </a:r>
            <a:r>
              <a:rPr lang="en-US" altLang="zh-CN" dirty="0"/>
              <a:t>blossomed</a:t>
            </a:r>
            <a:r>
              <a:rPr lang="zh-CN" altLang="en-US" dirty="0">
                <a:solidFill>
                  <a:srgbClr val="FF0000"/>
                </a:solidFill>
              </a:rPr>
              <a:t>共同形成</a:t>
            </a:r>
            <a:r>
              <a:rPr lang="en-US" altLang="zh-CN" dirty="0">
                <a:solidFill>
                  <a:srgbClr val="FF0000"/>
                </a:solidFill>
              </a:rPr>
              <a:t>happy</a:t>
            </a:r>
            <a:r>
              <a:rPr lang="zh-CN" altLang="en-US" dirty="0">
                <a:solidFill>
                  <a:srgbClr val="FF0000"/>
                </a:solidFill>
              </a:rPr>
              <a:t>词汇集（</a:t>
            </a:r>
            <a:r>
              <a:rPr lang="en-US" altLang="zh-CN" dirty="0">
                <a:solidFill>
                  <a:srgbClr val="FF0000"/>
                </a:solidFill>
              </a:rPr>
              <a:t>lexical set</a:t>
            </a:r>
            <a:r>
              <a:rPr lang="zh-CN" altLang="en-US" dirty="0">
                <a:solidFill>
                  <a:srgbClr val="FF0000"/>
                </a:solidFill>
              </a:rPr>
              <a:t>）</a:t>
            </a:r>
            <a:r>
              <a:rPr lang="zh-CN" altLang="en-US" dirty="0"/>
              <a:t>，产生强化效果。汉语译文照原文。</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BD49B7-63CE-14E2-8B8A-8C135A77EFB1}"/>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B8B64DA1-DF18-E50B-4505-BD1EE3D6C2A1}"/>
              </a:ext>
            </a:extLst>
          </p:cNvPr>
          <p:cNvPicPr>
            <a:picLocks noGrp="1" noChangeAspect="1"/>
          </p:cNvPicPr>
          <p:nvPr>
            <p:ph idx="1"/>
          </p:nvPr>
        </p:nvPicPr>
        <p:blipFill rotWithShape="1">
          <a:blip r:embed="rId2"/>
          <a:srcRect t="1" r="49951" b="-5174"/>
          <a:stretch/>
        </p:blipFill>
        <p:spPr>
          <a:xfrm>
            <a:off x="608400" y="1716226"/>
            <a:ext cx="5282623" cy="2038536"/>
          </a:xfrm>
        </p:spPr>
      </p:pic>
      <p:pic>
        <p:nvPicPr>
          <p:cNvPr id="7" name="图片 6">
            <a:extLst>
              <a:ext uri="{FF2B5EF4-FFF2-40B4-BE49-F238E27FC236}">
                <a16:creationId xmlns:a16="http://schemas.microsoft.com/office/drawing/2014/main" id="{2F2D7800-7E80-7A1C-DD80-6AFBA0494487}"/>
              </a:ext>
            </a:extLst>
          </p:cNvPr>
          <p:cNvPicPr>
            <a:picLocks noChangeAspect="1"/>
          </p:cNvPicPr>
          <p:nvPr/>
        </p:nvPicPr>
        <p:blipFill rotWithShape="1">
          <a:blip r:embed="rId3"/>
          <a:srcRect t="-1" r="48304" b="-4470"/>
          <a:stretch/>
        </p:blipFill>
        <p:spPr>
          <a:xfrm>
            <a:off x="6392804" y="1682361"/>
            <a:ext cx="5675751" cy="2106266"/>
          </a:xfrm>
          <a:prstGeom prst="rect">
            <a:avLst/>
          </a:prstGeom>
        </p:spPr>
      </p:pic>
      <p:sp>
        <p:nvSpPr>
          <p:cNvPr id="9" name="文本框 8">
            <a:extLst>
              <a:ext uri="{FF2B5EF4-FFF2-40B4-BE49-F238E27FC236}">
                <a16:creationId xmlns:a16="http://schemas.microsoft.com/office/drawing/2014/main" id="{3F68567D-38DC-D9B5-5976-0F88040E4CC9}"/>
              </a:ext>
            </a:extLst>
          </p:cNvPr>
          <p:cNvSpPr txBox="1"/>
          <p:nvPr/>
        </p:nvSpPr>
        <p:spPr>
          <a:xfrm>
            <a:off x="710069" y="5175639"/>
            <a:ext cx="10562534" cy="830997"/>
          </a:xfrm>
          <a:prstGeom prst="rect">
            <a:avLst/>
          </a:prstGeom>
          <a:noFill/>
        </p:spPr>
        <p:txBody>
          <a:bodyPr wrap="square">
            <a:spAutoFit/>
          </a:bodyPr>
          <a:lstStyle/>
          <a:p>
            <a:r>
              <a:rPr lang="en-US" altLang="zh-CN" sz="2400" dirty="0"/>
              <a:t>united</a:t>
            </a:r>
            <a:r>
              <a:rPr lang="zh-CN" altLang="en-US" sz="2400" dirty="0"/>
              <a:t>与</a:t>
            </a:r>
            <a:r>
              <a:rPr lang="en-US" altLang="zh-CN" sz="2400" dirty="0"/>
              <a:t>divided</a:t>
            </a:r>
            <a:r>
              <a:rPr lang="zh-CN" altLang="en-US" sz="2400" dirty="0"/>
              <a:t>两个</a:t>
            </a:r>
            <a:r>
              <a:rPr lang="zh-CN" altLang="en-US" sz="2400" dirty="0">
                <a:solidFill>
                  <a:srgbClr val="FF0000"/>
                </a:solidFill>
              </a:rPr>
              <a:t>反义词</a:t>
            </a:r>
            <a:r>
              <a:rPr lang="zh-CN" altLang="en-US" sz="2400" dirty="0"/>
              <a:t>讲明了“团结”与“分裂”两者之间的</a:t>
            </a:r>
            <a:r>
              <a:rPr lang="zh-CN" altLang="en-US" sz="2400" dirty="0">
                <a:solidFill>
                  <a:srgbClr val="FF0000"/>
                </a:solidFill>
              </a:rPr>
              <a:t>利害关系</a:t>
            </a:r>
            <a:r>
              <a:rPr lang="zh-CN" altLang="en-US" sz="2400" dirty="0"/>
              <a:t>，汉语译文照原文。</a:t>
            </a:r>
          </a:p>
        </p:txBody>
      </p:sp>
    </p:spTree>
    <p:extLst>
      <p:ext uri="{BB962C8B-B14F-4D97-AF65-F5344CB8AC3E}">
        <p14:creationId xmlns:p14="http://schemas.microsoft.com/office/powerpoint/2010/main" val="9567116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endParaRPr lang="zh-CN" altLang="en-US" dirty="0">
              <a:solidFill>
                <a:srgbClr val="FF0000"/>
              </a:solidFill>
            </a:endParaRPr>
          </a:p>
        </p:txBody>
      </p:sp>
      <p:sp>
        <p:nvSpPr>
          <p:cNvPr id="3" name="内容占位符 2"/>
          <p:cNvSpPr>
            <a:spLocks noGrp="1"/>
          </p:cNvSpPr>
          <p:nvPr>
            <p:ph idx="1"/>
          </p:nvPr>
        </p:nvSpPr>
        <p:spPr>
          <a:xfrm>
            <a:off x="608400" y="1490400"/>
            <a:ext cx="10634223" cy="1372721"/>
          </a:xfrm>
        </p:spPr>
        <p:txBody>
          <a:bodyPr>
            <a:normAutofit fontScale="97500"/>
          </a:bodyPr>
          <a:lstStyle/>
          <a:p>
            <a:r>
              <a:rPr lang="zh-CN" altLang="en-US" sz="2220" b="1" dirty="0">
                <a:solidFill>
                  <a:srgbClr val="FF0000"/>
                </a:solidFill>
              </a:rPr>
              <a:t>（三）渐升、渐降</a:t>
            </a:r>
          </a:p>
          <a:p>
            <a:r>
              <a:rPr lang="zh-CN" altLang="en-US" b="1" dirty="0">
                <a:solidFill>
                  <a:schemeClr val="tx1"/>
                </a:solidFill>
              </a:rPr>
              <a:t>将意义从低到高的排列形式称为“渐升法”（climax），由高到低的排列形式称为“渐降法”（anti-climax和bathos），两者都是有效的失衡突出形式。例如：</a:t>
            </a:r>
          </a:p>
        </p:txBody>
      </p:sp>
      <p:pic>
        <p:nvPicPr>
          <p:cNvPr id="5" name="图片 4">
            <a:extLst>
              <a:ext uri="{FF2B5EF4-FFF2-40B4-BE49-F238E27FC236}">
                <a16:creationId xmlns:a16="http://schemas.microsoft.com/office/drawing/2014/main" id="{BDD19CA9-D9C3-EEB6-E05C-CDBDC13068B5}"/>
              </a:ext>
            </a:extLst>
          </p:cNvPr>
          <p:cNvPicPr>
            <a:picLocks noChangeAspect="1"/>
          </p:cNvPicPr>
          <p:nvPr/>
        </p:nvPicPr>
        <p:blipFill rotWithShape="1">
          <a:blip r:embed="rId2"/>
          <a:srcRect r="47842" b="1127"/>
          <a:stretch/>
        </p:blipFill>
        <p:spPr>
          <a:xfrm>
            <a:off x="2090716" y="3039522"/>
            <a:ext cx="6558610" cy="2663104"/>
          </a:xfrm>
          <a:prstGeom prst="rect">
            <a:avLst/>
          </a:prstGeom>
        </p:spPr>
      </p:pic>
      <p:sp>
        <p:nvSpPr>
          <p:cNvPr id="7" name="文本框 6">
            <a:extLst>
              <a:ext uri="{FF2B5EF4-FFF2-40B4-BE49-F238E27FC236}">
                <a16:creationId xmlns:a16="http://schemas.microsoft.com/office/drawing/2014/main" id="{71A1E50B-652D-8500-5A50-6F953F2415A0}"/>
              </a:ext>
            </a:extLst>
          </p:cNvPr>
          <p:cNvSpPr txBox="1"/>
          <p:nvPr/>
        </p:nvSpPr>
        <p:spPr>
          <a:xfrm>
            <a:off x="1172980" y="5926434"/>
            <a:ext cx="10069643" cy="646331"/>
          </a:xfrm>
          <a:prstGeom prst="rect">
            <a:avLst/>
          </a:prstGeom>
          <a:noFill/>
        </p:spPr>
        <p:txBody>
          <a:bodyPr wrap="square">
            <a:spAutoFit/>
          </a:bodyPr>
          <a:lstStyle/>
          <a:p>
            <a:r>
              <a:rPr lang="zh-CN" altLang="en-US" b="1" dirty="0"/>
              <a:t>爱情最不易接近的人的</a:t>
            </a:r>
            <a:r>
              <a:rPr lang="zh-CN" altLang="en-US" b="1" dirty="0">
                <a:solidFill>
                  <a:srgbClr val="FF0000"/>
                </a:solidFill>
              </a:rPr>
              <a:t>困难程度顺序</a:t>
            </a:r>
            <a:r>
              <a:rPr lang="zh-CN" altLang="en-US" b="1" dirty="0"/>
              <a:t>是：</a:t>
            </a:r>
            <a:r>
              <a:rPr lang="en-US" altLang="zh-CN" b="1" dirty="0"/>
              <a:t>the </a:t>
            </a:r>
            <a:r>
              <a:rPr lang="en-US" altLang="zh-CN" b="1" dirty="0" err="1"/>
              <a:t>poor→the</a:t>
            </a:r>
            <a:r>
              <a:rPr lang="en-US" altLang="zh-CN" b="1" dirty="0"/>
              <a:t> </a:t>
            </a:r>
            <a:r>
              <a:rPr lang="en-US" altLang="zh-CN" b="1" dirty="0" err="1"/>
              <a:t>foul→the</a:t>
            </a:r>
            <a:r>
              <a:rPr lang="en-US" altLang="zh-CN" b="1" dirty="0"/>
              <a:t> false</a:t>
            </a:r>
            <a:r>
              <a:rPr lang="zh-CN" altLang="en-US" b="1" dirty="0"/>
              <a:t>，然而都比</a:t>
            </a:r>
            <a:r>
              <a:rPr lang="en-US" altLang="zh-CN" b="1" dirty="0"/>
              <a:t>the busied man</a:t>
            </a:r>
            <a:r>
              <a:rPr lang="zh-CN" altLang="en-US" b="1" dirty="0"/>
              <a:t>更易于得到爱情，由此强调了</a:t>
            </a:r>
            <a:r>
              <a:rPr lang="en-US" altLang="zh-CN" b="1" dirty="0"/>
              <a:t>the busied man</a:t>
            </a:r>
            <a:r>
              <a:rPr lang="zh-CN" altLang="en-US" b="1" dirty="0"/>
              <a:t>得到爱情是多么难。</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AB6F7FB4-26D9-D9F2-230E-A2A11DB3539C}"/>
              </a:ext>
            </a:extLst>
          </p:cNvPr>
          <p:cNvPicPr>
            <a:picLocks noChangeAspect="1"/>
          </p:cNvPicPr>
          <p:nvPr/>
        </p:nvPicPr>
        <p:blipFill rotWithShape="1">
          <a:blip r:embed="rId2"/>
          <a:srcRect r="50000" b="-874"/>
          <a:stretch/>
        </p:blipFill>
        <p:spPr>
          <a:xfrm>
            <a:off x="936474" y="268686"/>
            <a:ext cx="4534936" cy="5874932"/>
          </a:xfrm>
          <a:prstGeom prst="rect">
            <a:avLst/>
          </a:prstGeom>
        </p:spPr>
      </p:pic>
      <p:pic>
        <p:nvPicPr>
          <p:cNvPr id="7" name="图片 6">
            <a:extLst>
              <a:ext uri="{FF2B5EF4-FFF2-40B4-BE49-F238E27FC236}">
                <a16:creationId xmlns:a16="http://schemas.microsoft.com/office/drawing/2014/main" id="{37A5ABA8-A4D6-C9F5-DF3B-EBD708128A1F}"/>
              </a:ext>
            </a:extLst>
          </p:cNvPr>
          <p:cNvPicPr>
            <a:picLocks noChangeAspect="1"/>
          </p:cNvPicPr>
          <p:nvPr/>
        </p:nvPicPr>
        <p:blipFill rotWithShape="1">
          <a:blip r:embed="rId3"/>
          <a:srcRect r="50000" b="1439"/>
          <a:stretch/>
        </p:blipFill>
        <p:spPr>
          <a:xfrm>
            <a:off x="6527803" y="268686"/>
            <a:ext cx="4430401" cy="5874932"/>
          </a:xfrm>
          <a:prstGeom prst="rect">
            <a:avLst/>
          </a:prstGeom>
        </p:spPr>
      </p:pic>
      <p:sp>
        <p:nvSpPr>
          <p:cNvPr id="9" name="文本框 8">
            <a:extLst>
              <a:ext uri="{FF2B5EF4-FFF2-40B4-BE49-F238E27FC236}">
                <a16:creationId xmlns:a16="http://schemas.microsoft.com/office/drawing/2014/main" id="{EA316D5D-D444-3924-5098-9EF91D5C0539}"/>
              </a:ext>
            </a:extLst>
          </p:cNvPr>
          <p:cNvSpPr txBox="1"/>
          <p:nvPr/>
        </p:nvSpPr>
        <p:spPr>
          <a:xfrm>
            <a:off x="614597" y="6340838"/>
            <a:ext cx="10837887" cy="369332"/>
          </a:xfrm>
          <a:prstGeom prst="rect">
            <a:avLst/>
          </a:prstGeom>
          <a:noFill/>
        </p:spPr>
        <p:txBody>
          <a:bodyPr wrap="square">
            <a:spAutoFit/>
          </a:bodyPr>
          <a:lstStyle/>
          <a:p>
            <a:r>
              <a:rPr lang="zh-CN" altLang="en-US" dirty="0"/>
              <a:t>全文是对英联邦的嘲讽，词汇项目的</a:t>
            </a:r>
            <a:r>
              <a:rPr lang="zh-CN" altLang="en-US" dirty="0">
                <a:solidFill>
                  <a:srgbClr val="FF0000"/>
                </a:solidFill>
              </a:rPr>
              <a:t>渐降排列顺序表现了英联邦由强到弱，逐步衰退的过程。</a:t>
            </a:r>
          </a:p>
        </p:txBody>
      </p:sp>
    </p:spTree>
    <p:extLst>
      <p:ext uri="{BB962C8B-B14F-4D97-AF65-F5344CB8AC3E}">
        <p14:creationId xmlns:p14="http://schemas.microsoft.com/office/powerpoint/2010/main" val="32809958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08401" y="1490400"/>
            <a:ext cx="10378468" cy="1041785"/>
          </a:xfrm>
        </p:spPr>
        <p:txBody>
          <a:bodyPr>
            <a:normAutofit fontScale="25000" lnSpcReduction="20000"/>
          </a:bodyPr>
          <a:lstStyle/>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defRPr/>
            </a:pPr>
            <a:r>
              <a:rPr kumimoji="0" sz="8000" b="1" i="0" u="none" strike="noStrike" kern="1200" cap="none" spc="150" normalizeH="0" baseline="0" noProof="0" dirty="0">
                <a:ln>
                  <a:noFill/>
                </a:ln>
                <a:solidFill>
                  <a:srgbClr val="FF0000"/>
                </a:solidFill>
                <a:effectLst/>
                <a:uLnTx/>
                <a:uFillTx/>
                <a:latin typeface="Arial" panose="020B0604020202020204"/>
                <a:ea typeface="微软雅黑" panose="020B0503020204020204" charset="-122"/>
                <a:cs typeface="+mn-cs"/>
              </a:rPr>
              <a:t>（四）词汇系列修辞</a:t>
            </a:r>
          </a:p>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defRPr/>
            </a:pPr>
            <a:r>
              <a:rPr kumimoji="0" sz="5335" b="1" i="0" u="none" strike="noStrike" kern="1200" cap="none" spc="150" normalizeH="0" baseline="0" noProof="0" dirty="0">
                <a:ln>
                  <a:noFill/>
                </a:ln>
                <a:solidFill>
                  <a:schemeClr val="tx1"/>
                </a:solidFill>
                <a:effectLst/>
                <a:uLnTx/>
                <a:uFillTx/>
                <a:latin typeface="Arial" panose="020B0604020202020204"/>
                <a:ea typeface="微软雅黑" panose="020B0503020204020204" charset="-122"/>
                <a:cs typeface="+mn-cs"/>
              </a:rPr>
              <a:t>词汇系列修辞是一种特殊的排比手段，可以只包括两个或三个词汇项目，也可以包括多个词汇项目。例如：</a:t>
            </a:r>
          </a:p>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defRPr/>
            </a:pPr>
            <a:endParaRPr kumimoji="0" lang="en-US" sz="5335" b="1" i="0" u="none" strike="noStrike" kern="1200" cap="none" spc="150" normalizeH="0" baseline="0" noProof="0" dirty="0">
              <a:ln>
                <a:noFill/>
              </a:ln>
              <a:solidFill>
                <a:schemeClr val="tx1"/>
              </a:solidFill>
              <a:effectLst/>
              <a:uLnTx/>
              <a:uFillTx/>
              <a:latin typeface="Arial" panose="020B0604020202020204"/>
              <a:ea typeface="微软雅黑" panose="020B0503020204020204" charset="-122"/>
              <a:cs typeface="+mn-cs"/>
            </a:endParaRPr>
          </a:p>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defRPr/>
            </a:pPr>
            <a:endParaRPr kumimoji="0" lang="en-US" sz="5335" b="1" i="0" u="none" strike="noStrike" kern="1200" cap="none" spc="150" normalizeH="0" baseline="0" noProof="0" dirty="0" err="1">
              <a:ln>
                <a:noFill/>
              </a:ln>
              <a:solidFill>
                <a:schemeClr val="tx1"/>
              </a:solidFill>
              <a:effectLst/>
              <a:uLnTx/>
              <a:uFillTx/>
              <a:latin typeface="Arial" panose="020B0604020202020204"/>
              <a:ea typeface="微软雅黑" panose="020B0503020204020204" charset="-122"/>
              <a:cs typeface="+mn-cs"/>
            </a:endParaRPr>
          </a:p>
        </p:txBody>
      </p:sp>
      <p:pic>
        <p:nvPicPr>
          <p:cNvPr id="5" name="图片 4">
            <a:extLst>
              <a:ext uri="{FF2B5EF4-FFF2-40B4-BE49-F238E27FC236}">
                <a16:creationId xmlns:a16="http://schemas.microsoft.com/office/drawing/2014/main" id="{2F1250A6-96D8-8220-0420-71D9971EB496}"/>
              </a:ext>
            </a:extLst>
          </p:cNvPr>
          <p:cNvPicPr>
            <a:picLocks noChangeAspect="1"/>
          </p:cNvPicPr>
          <p:nvPr/>
        </p:nvPicPr>
        <p:blipFill rotWithShape="1">
          <a:blip r:embed="rId2"/>
          <a:srcRect r="64614" b="-7250"/>
          <a:stretch/>
        </p:blipFill>
        <p:spPr>
          <a:xfrm>
            <a:off x="2103144" y="2459838"/>
            <a:ext cx="7985711" cy="2225160"/>
          </a:xfrm>
          <a:prstGeom prst="rect">
            <a:avLst/>
          </a:prstGeom>
        </p:spPr>
      </p:pic>
      <p:sp>
        <p:nvSpPr>
          <p:cNvPr id="7" name="文本框 6">
            <a:extLst>
              <a:ext uri="{FF2B5EF4-FFF2-40B4-BE49-F238E27FC236}">
                <a16:creationId xmlns:a16="http://schemas.microsoft.com/office/drawing/2014/main" id="{2DC65B0C-B5C1-9489-BF91-C0377569A57B}"/>
              </a:ext>
            </a:extLst>
          </p:cNvPr>
          <p:cNvSpPr txBox="1"/>
          <p:nvPr/>
        </p:nvSpPr>
        <p:spPr>
          <a:xfrm>
            <a:off x="801258" y="5242203"/>
            <a:ext cx="10589484" cy="369332"/>
          </a:xfrm>
          <a:prstGeom prst="rect">
            <a:avLst/>
          </a:prstGeom>
          <a:noFill/>
        </p:spPr>
        <p:txBody>
          <a:bodyPr wrap="square">
            <a:spAutoFit/>
          </a:bodyPr>
          <a:lstStyle/>
          <a:p>
            <a:r>
              <a:rPr lang="en-US" altLang="zh-CN" dirty="0">
                <a:solidFill>
                  <a:srgbClr val="FF0000"/>
                </a:solidFill>
              </a:rPr>
              <a:t>life</a:t>
            </a:r>
            <a:r>
              <a:rPr lang="zh-CN" altLang="en-US" dirty="0">
                <a:solidFill>
                  <a:srgbClr val="FF0000"/>
                </a:solidFill>
              </a:rPr>
              <a:t>与</a:t>
            </a:r>
            <a:r>
              <a:rPr lang="en-US" altLang="zh-CN" dirty="0">
                <a:solidFill>
                  <a:srgbClr val="FF0000"/>
                </a:solidFill>
              </a:rPr>
              <a:t>end</a:t>
            </a:r>
            <a:r>
              <a:rPr lang="zh-CN" altLang="en-US" dirty="0">
                <a:solidFill>
                  <a:srgbClr val="FF0000"/>
                </a:solidFill>
              </a:rPr>
              <a:t>形成对比</a:t>
            </a:r>
            <a:r>
              <a:rPr lang="zh-CN" altLang="en-US" dirty="0"/>
              <a:t>，意思是“雷迪亚特</a:t>
            </a:r>
            <a:r>
              <a:rPr lang="en-US" altLang="zh-CN" dirty="0"/>
              <a:t>(</a:t>
            </a:r>
            <a:r>
              <a:rPr lang="en-US" altLang="zh-CN" dirty="0" err="1"/>
              <a:t>Lydiat</a:t>
            </a:r>
            <a:r>
              <a:rPr lang="en-US" altLang="zh-CN" dirty="0"/>
              <a:t>)</a:t>
            </a:r>
            <a:r>
              <a:rPr lang="zh-CN" altLang="en-US" dirty="0"/>
              <a:t>的生与伽利略</a:t>
            </a:r>
            <a:r>
              <a:rPr lang="en-US" altLang="zh-CN" dirty="0"/>
              <a:t>(</a:t>
            </a:r>
            <a:r>
              <a:rPr lang="en-US" altLang="zh-CN" dirty="0" err="1"/>
              <a:t>Calileo</a:t>
            </a:r>
            <a:r>
              <a:rPr lang="en-US" altLang="zh-CN" dirty="0"/>
              <a:t>)</a:t>
            </a:r>
            <a:r>
              <a:rPr lang="zh-CN" altLang="en-US" dirty="0"/>
              <a:t>的死就是例子，</a:t>
            </a:r>
            <a:r>
              <a:rPr lang="zh-CN" altLang="en-US" dirty="0">
                <a:solidFill>
                  <a:srgbClr val="FF0000"/>
                </a:solidFill>
              </a:rPr>
              <a:t>不必再讲别的了</a:t>
            </a:r>
            <a:r>
              <a:rPr lang="zh-CN" altLang="en-US" dirty="0"/>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457374-3494-20A0-7725-48819925E29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CCFE5CC-FF73-AECC-C2CA-E5A8C1DA52A2}"/>
              </a:ext>
            </a:extLst>
          </p:cNvPr>
          <p:cNvSpPr>
            <a:spLocks noGrp="1"/>
          </p:cNvSpPr>
          <p:nvPr>
            <p:ph idx="1"/>
          </p:nvPr>
        </p:nvSpPr>
        <p:spPr>
          <a:xfrm>
            <a:off x="608400" y="1490400"/>
            <a:ext cx="9886098" cy="507212"/>
          </a:xfrm>
        </p:spPr>
        <p:txBody>
          <a:bodyPr/>
          <a:lstStyle/>
          <a:p>
            <a:r>
              <a:rPr lang="zh-CN" altLang="en-US" dirty="0">
                <a:solidFill>
                  <a:schemeClr val="tx1"/>
                </a:solidFill>
              </a:rPr>
              <a:t>三个项目系列具有伦理性、劝告性和代表性，有利于说理性话语。例如：</a:t>
            </a:r>
          </a:p>
        </p:txBody>
      </p:sp>
      <p:pic>
        <p:nvPicPr>
          <p:cNvPr id="5" name="图片 4">
            <a:extLst>
              <a:ext uri="{FF2B5EF4-FFF2-40B4-BE49-F238E27FC236}">
                <a16:creationId xmlns:a16="http://schemas.microsoft.com/office/drawing/2014/main" id="{F6AF9948-D79B-A126-F245-77A8B622ACFA}"/>
              </a:ext>
            </a:extLst>
          </p:cNvPr>
          <p:cNvPicPr>
            <a:picLocks noChangeAspect="1"/>
          </p:cNvPicPr>
          <p:nvPr/>
        </p:nvPicPr>
        <p:blipFill rotWithShape="1">
          <a:blip r:embed="rId2"/>
          <a:srcRect t="-1" r="50000" b="-764"/>
          <a:stretch/>
        </p:blipFill>
        <p:spPr>
          <a:xfrm>
            <a:off x="2533665" y="1940385"/>
            <a:ext cx="6418632" cy="3166187"/>
          </a:xfrm>
          <a:prstGeom prst="rect">
            <a:avLst/>
          </a:prstGeom>
        </p:spPr>
      </p:pic>
      <p:sp>
        <p:nvSpPr>
          <p:cNvPr id="7" name="文本框 6">
            <a:extLst>
              <a:ext uri="{FF2B5EF4-FFF2-40B4-BE49-F238E27FC236}">
                <a16:creationId xmlns:a16="http://schemas.microsoft.com/office/drawing/2014/main" id="{FFC2A9B0-6F5B-7C80-0DDE-B0E202B11DBD}"/>
              </a:ext>
            </a:extLst>
          </p:cNvPr>
          <p:cNvSpPr txBox="1"/>
          <p:nvPr/>
        </p:nvSpPr>
        <p:spPr>
          <a:xfrm>
            <a:off x="829994" y="5497290"/>
            <a:ext cx="10381957" cy="369332"/>
          </a:xfrm>
          <a:prstGeom prst="rect">
            <a:avLst/>
          </a:prstGeom>
          <a:noFill/>
        </p:spPr>
        <p:txBody>
          <a:bodyPr wrap="square">
            <a:spAutoFit/>
          </a:bodyPr>
          <a:lstStyle/>
          <a:p>
            <a:r>
              <a:rPr lang="zh-CN" altLang="en-US" dirty="0"/>
              <a:t>这里有两个词汇系列，都列举了三个具体的人或事例，使人有“</a:t>
            </a:r>
            <a:r>
              <a:rPr lang="zh-CN" altLang="en-US" dirty="0">
                <a:solidFill>
                  <a:srgbClr val="FF0000"/>
                </a:solidFill>
              </a:rPr>
              <a:t>三个项目并列足以说明问题</a:t>
            </a:r>
            <a:r>
              <a:rPr lang="zh-CN" altLang="en-US" dirty="0"/>
              <a:t>”的感受。</a:t>
            </a:r>
          </a:p>
        </p:txBody>
      </p:sp>
    </p:spTree>
    <p:extLst>
      <p:ext uri="{BB962C8B-B14F-4D97-AF65-F5344CB8AC3E}">
        <p14:creationId xmlns:p14="http://schemas.microsoft.com/office/powerpoint/2010/main" val="256765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42AAFC-40E5-3B2E-435B-6470AC58313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01E1DC4-35CE-F700-426D-1DCAFEEBA38A}"/>
              </a:ext>
            </a:extLst>
          </p:cNvPr>
          <p:cNvSpPr>
            <a:spLocks noGrp="1"/>
          </p:cNvSpPr>
          <p:nvPr>
            <p:ph idx="1"/>
          </p:nvPr>
        </p:nvSpPr>
        <p:spPr>
          <a:xfrm>
            <a:off x="608400" y="1490400"/>
            <a:ext cx="10505077" cy="450942"/>
          </a:xfrm>
        </p:spPr>
        <p:txBody>
          <a:bodyPr/>
          <a:lstStyle/>
          <a:p>
            <a:r>
              <a:rPr lang="zh-CN" altLang="en-US" dirty="0">
                <a:solidFill>
                  <a:schemeClr val="tx1"/>
                </a:solidFill>
              </a:rPr>
              <a:t>四个及四个项目以上系列则有强调具体事物的繁多的效应，产生前景化效果。例如：</a:t>
            </a:r>
          </a:p>
        </p:txBody>
      </p:sp>
      <p:pic>
        <p:nvPicPr>
          <p:cNvPr id="5" name="图片 4">
            <a:extLst>
              <a:ext uri="{FF2B5EF4-FFF2-40B4-BE49-F238E27FC236}">
                <a16:creationId xmlns:a16="http://schemas.microsoft.com/office/drawing/2014/main" id="{A26AFF39-D17F-7C20-D2D7-761DB0EFCA53}"/>
              </a:ext>
            </a:extLst>
          </p:cNvPr>
          <p:cNvPicPr>
            <a:picLocks noChangeAspect="1"/>
          </p:cNvPicPr>
          <p:nvPr/>
        </p:nvPicPr>
        <p:blipFill rotWithShape="1">
          <a:blip r:embed="rId2"/>
          <a:srcRect t="-1" r="50000" b="-2818"/>
          <a:stretch/>
        </p:blipFill>
        <p:spPr>
          <a:xfrm>
            <a:off x="608400" y="2011436"/>
            <a:ext cx="5867118" cy="1846760"/>
          </a:xfrm>
          <a:prstGeom prst="rect">
            <a:avLst/>
          </a:prstGeom>
        </p:spPr>
      </p:pic>
      <p:pic>
        <p:nvPicPr>
          <p:cNvPr id="7" name="图片 6">
            <a:extLst>
              <a:ext uri="{FF2B5EF4-FFF2-40B4-BE49-F238E27FC236}">
                <a16:creationId xmlns:a16="http://schemas.microsoft.com/office/drawing/2014/main" id="{25AC028C-BACF-2BE5-FCD4-F870B475B423}"/>
              </a:ext>
            </a:extLst>
          </p:cNvPr>
          <p:cNvPicPr>
            <a:picLocks noChangeAspect="1"/>
          </p:cNvPicPr>
          <p:nvPr/>
        </p:nvPicPr>
        <p:blipFill rotWithShape="1">
          <a:blip r:embed="rId3"/>
          <a:srcRect r="50000" b="-1118"/>
          <a:stretch/>
        </p:blipFill>
        <p:spPr>
          <a:xfrm>
            <a:off x="6655199" y="1986806"/>
            <a:ext cx="5105392" cy="1896020"/>
          </a:xfrm>
          <a:prstGeom prst="rect">
            <a:avLst/>
          </a:prstGeom>
        </p:spPr>
      </p:pic>
      <p:sp>
        <p:nvSpPr>
          <p:cNvPr id="9" name="文本框 8">
            <a:extLst>
              <a:ext uri="{FF2B5EF4-FFF2-40B4-BE49-F238E27FC236}">
                <a16:creationId xmlns:a16="http://schemas.microsoft.com/office/drawing/2014/main" id="{2487EDA9-E332-DE3F-BAD4-0C51B5586EBC}"/>
              </a:ext>
            </a:extLst>
          </p:cNvPr>
          <p:cNvSpPr txBox="1"/>
          <p:nvPr/>
        </p:nvSpPr>
        <p:spPr>
          <a:xfrm>
            <a:off x="713935" y="5044435"/>
            <a:ext cx="11229536" cy="369332"/>
          </a:xfrm>
          <a:prstGeom prst="rect">
            <a:avLst/>
          </a:prstGeom>
          <a:noFill/>
        </p:spPr>
        <p:txBody>
          <a:bodyPr wrap="square">
            <a:spAutoFit/>
          </a:bodyPr>
          <a:lstStyle/>
          <a:p>
            <a:r>
              <a:rPr lang="zh-CN" altLang="en-US" dirty="0"/>
              <a:t>这些词汇项目让人</a:t>
            </a:r>
            <a:r>
              <a:rPr lang="zh-CN" altLang="en-US" dirty="0">
                <a:solidFill>
                  <a:srgbClr val="FF0000"/>
                </a:solidFill>
              </a:rPr>
              <a:t>产生一堆杂乱无章的东西摆在面前的感觉</a:t>
            </a:r>
            <a:r>
              <a:rPr lang="zh-CN" altLang="en-US" dirty="0"/>
              <a:t>，从而把孩子对朋友的热情通过这种意象加以突出。</a:t>
            </a:r>
          </a:p>
        </p:txBody>
      </p:sp>
    </p:spTree>
    <p:extLst>
      <p:ext uri="{BB962C8B-B14F-4D97-AF65-F5344CB8AC3E}">
        <p14:creationId xmlns:p14="http://schemas.microsoft.com/office/powerpoint/2010/main" val="2802197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4C2A8A-30EB-AB4C-094D-3398FC6B9DE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6C86AA8-8D5D-BA75-691C-783C14E061C3}"/>
              </a:ext>
            </a:extLst>
          </p:cNvPr>
          <p:cNvSpPr>
            <a:spLocks noGrp="1"/>
          </p:cNvSpPr>
          <p:nvPr>
            <p:ph idx="1"/>
          </p:nvPr>
        </p:nvSpPr>
        <p:spPr>
          <a:xfrm>
            <a:off x="608400" y="1490400"/>
            <a:ext cx="10800498" cy="705600"/>
          </a:xfrm>
        </p:spPr>
        <p:txBody>
          <a:bodyPr>
            <a:normAutofit fontScale="92500"/>
          </a:bodyPr>
          <a:lstStyle/>
          <a:p>
            <a:r>
              <a:rPr lang="zh-CN" altLang="en-US" dirty="0">
                <a:solidFill>
                  <a:schemeClr val="tx1"/>
                </a:solidFill>
              </a:rPr>
              <a:t>同一类型的项目组成的较长的词汇系列则利用具体的项目来突出抽象的概念，产生强调作用。例如：</a:t>
            </a:r>
          </a:p>
        </p:txBody>
      </p:sp>
      <p:pic>
        <p:nvPicPr>
          <p:cNvPr id="5" name="图片 4">
            <a:extLst>
              <a:ext uri="{FF2B5EF4-FFF2-40B4-BE49-F238E27FC236}">
                <a16:creationId xmlns:a16="http://schemas.microsoft.com/office/drawing/2014/main" id="{C6374374-9BCC-B7CD-9360-DD83ABD1F3C6}"/>
              </a:ext>
            </a:extLst>
          </p:cNvPr>
          <p:cNvPicPr>
            <a:picLocks noChangeAspect="1"/>
          </p:cNvPicPr>
          <p:nvPr/>
        </p:nvPicPr>
        <p:blipFill rotWithShape="1">
          <a:blip r:embed="rId2"/>
          <a:srcRect t="-1" r="50000" b="-2818"/>
          <a:stretch/>
        </p:blipFill>
        <p:spPr>
          <a:xfrm>
            <a:off x="608399" y="2195999"/>
            <a:ext cx="5487601" cy="1727301"/>
          </a:xfrm>
          <a:prstGeom prst="rect">
            <a:avLst/>
          </a:prstGeom>
        </p:spPr>
      </p:pic>
      <p:pic>
        <p:nvPicPr>
          <p:cNvPr id="7" name="图片 6">
            <a:extLst>
              <a:ext uri="{FF2B5EF4-FFF2-40B4-BE49-F238E27FC236}">
                <a16:creationId xmlns:a16="http://schemas.microsoft.com/office/drawing/2014/main" id="{44D990B6-BE1F-8FD1-55B3-55227236036F}"/>
              </a:ext>
            </a:extLst>
          </p:cNvPr>
          <p:cNvPicPr>
            <a:picLocks noChangeAspect="1"/>
          </p:cNvPicPr>
          <p:nvPr/>
        </p:nvPicPr>
        <p:blipFill rotWithShape="1">
          <a:blip r:embed="rId3"/>
          <a:srcRect t="1" r="50971" b="-12077"/>
          <a:stretch/>
        </p:blipFill>
        <p:spPr>
          <a:xfrm>
            <a:off x="6279806" y="2249442"/>
            <a:ext cx="5581224" cy="1562903"/>
          </a:xfrm>
          <a:prstGeom prst="rect">
            <a:avLst/>
          </a:prstGeom>
        </p:spPr>
      </p:pic>
      <p:sp>
        <p:nvSpPr>
          <p:cNvPr id="9" name="文本框 8">
            <a:extLst>
              <a:ext uri="{FF2B5EF4-FFF2-40B4-BE49-F238E27FC236}">
                <a16:creationId xmlns:a16="http://schemas.microsoft.com/office/drawing/2014/main" id="{FF07DA4C-9544-DA6C-701F-F662B3C612AB}"/>
              </a:ext>
            </a:extLst>
          </p:cNvPr>
          <p:cNvSpPr txBox="1"/>
          <p:nvPr/>
        </p:nvSpPr>
        <p:spPr>
          <a:xfrm>
            <a:off x="608398" y="4805299"/>
            <a:ext cx="11095921" cy="369332"/>
          </a:xfrm>
          <a:prstGeom prst="rect">
            <a:avLst/>
          </a:prstGeom>
          <a:noFill/>
        </p:spPr>
        <p:txBody>
          <a:bodyPr wrap="square">
            <a:spAutoFit/>
          </a:bodyPr>
          <a:lstStyle/>
          <a:p>
            <a:r>
              <a:rPr lang="zh-CN" altLang="en-US" dirty="0"/>
              <a:t>布料</a:t>
            </a:r>
            <a:r>
              <a:rPr lang="zh-CN" altLang="en-US" dirty="0">
                <a:solidFill>
                  <a:srgbClr val="FF0000"/>
                </a:solidFill>
              </a:rPr>
              <a:t>种类很多喻示叙述者爱情“量”的巨大</a:t>
            </a:r>
            <a:r>
              <a:rPr lang="zh-CN" altLang="en-US" dirty="0"/>
              <a:t>，也是一种“夸张”（</a:t>
            </a:r>
            <a:r>
              <a:rPr lang="en-US" altLang="zh-CN" dirty="0"/>
              <a:t>hyperbole</a:t>
            </a:r>
            <a:r>
              <a:rPr lang="zh-CN" altLang="en-US" dirty="0"/>
              <a:t>）手段，产生了很强的幽默效果。</a:t>
            </a:r>
          </a:p>
        </p:txBody>
      </p:sp>
    </p:spTree>
    <p:extLst>
      <p:ext uri="{BB962C8B-B14F-4D97-AF65-F5344CB8AC3E}">
        <p14:creationId xmlns:p14="http://schemas.microsoft.com/office/powerpoint/2010/main" val="2243332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470837" y="4659744"/>
            <a:ext cx="9526270" cy="369332"/>
          </a:xfrm>
          <a:prstGeom prst="rect">
            <a:avLst/>
          </a:prstGeom>
          <a:noFill/>
        </p:spPr>
        <p:txBody>
          <a:bodyPr wrap="square" rtlCol="0">
            <a:spAutoFit/>
          </a:bodyPr>
          <a:lstStyle/>
          <a:p>
            <a:r>
              <a:rPr lang="zh-CN" altLang="en-US" dirty="0"/>
              <a:t>这种词汇突出在翻译转换时要注意</a:t>
            </a:r>
            <a:r>
              <a:rPr lang="zh-CN" altLang="en-US" dirty="0">
                <a:solidFill>
                  <a:srgbClr val="FF0000"/>
                </a:solidFill>
              </a:rPr>
              <a:t>语域的表达</a:t>
            </a:r>
            <a:r>
              <a:rPr lang="zh-CN" altLang="en-US" dirty="0"/>
              <a:t>，</a:t>
            </a:r>
            <a:r>
              <a:rPr lang="zh-CN" altLang="en-US" dirty="0">
                <a:solidFill>
                  <a:srgbClr val="FF0000"/>
                </a:solidFill>
              </a:rPr>
              <a:t>不要混淆不同专业领域的用词</a:t>
            </a:r>
            <a:r>
              <a:rPr lang="zh-CN" altLang="en-US" dirty="0"/>
              <a:t>。</a:t>
            </a:r>
          </a:p>
        </p:txBody>
      </p:sp>
      <p:pic>
        <p:nvPicPr>
          <p:cNvPr id="9" name="图片 8">
            <a:extLst>
              <a:ext uri="{FF2B5EF4-FFF2-40B4-BE49-F238E27FC236}">
                <a16:creationId xmlns:a16="http://schemas.microsoft.com/office/drawing/2014/main" id="{FD736161-5750-5C3C-930A-C9AD22F2C0D0}"/>
              </a:ext>
            </a:extLst>
          </p:cNvPr>
          <p:cNvPicPr>
            <a:picLocks noChangeAspect="1"/>
          </p:cNvPicPr>
          <p:nvPr/>
        </p:nvPicPr>
        <p:blipFill rotWithShape="1">
          <a:blip r:embed="rId2"/>
          <a:srcRect r="48998" b="-10"/>
          <a:stretch/>
        </p:blipFill>
        <p:spPr>
          <a:xfrm>
            <a:off x="2067187" y="667212"/>
            <a:ext cx="8057626" cy="3744776"/>
          </a:xfrm>
          <a:prstGeom prst="rect">
            <a:avLst/>
          </a:prstGeo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5CF330-5454-6774-BF3D-FA08F609ED5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A48037C-9D0F-52C1-EE15-DFCB86478039}"/>
              </a:ext>
            </a:extLst>
          </p:cNvPr>
          <p:cNvSpPr>
            <a:spLocks noGrp="1"/>
          </p:cNvSpPr>
          <p:nvPr>
            <p:ph idx="1"/>
          </p:nvPr>
        </p:nvSpPr>
        <p:spPr>
          <a:xfrm>
            <a:off x="608400" y="1490400"/>
            <a:ext cx="11109988" cy="705600"/>
          </a:xfrm>
        </p:spPr>
        <p:txBody>
          <a:bodyPr/>
          <a:lstStyle/>
          <a:p>
            <a:r>
              <a:rPr lang="zh-CN" altLang="en-US" dirty="0">
                <a:solidFill>
                  <a:schemeClr val="tx1"/>
                </a:solidFill>
              </a:rPr>
              <a:t>汉语中也有词汇系列修辞的文体突出用法，这些特征在翻译转换时照原文词语的语体色彩译出即可。</a:t>
            </a:r>
          </a:p>
        </p:txBody>
      </p:sp>
      <p:pic>
        <p:nvPicPr>
          <p:cNvPr id="9" name="图片 8">
            <a:extLst>
              <a:ext uri="{FF2B5EF4-FFF2-40B4-BE49-F238E27FC236}">
                <a16:creationId xmlns:a16="http://schemas.microsoft.com/office/drawing/2014/main" id="{FCB13023-C9B1-FA00-1CB5-538BFAE93663}"/>
              </a:ext>
            </a:extLst>
          </p:cNvPr>
          <p:cNvPicPr>
            <a:picLocks noChangeAspect="1"/>
          </p:cNvPicPr>
          <p:nvPr/>
        </p:nvPicPr>
        <p:blipFill rotWithShape="1">
          <a:blip r:embed="rId2"/>
          <a:srcRect r="50000" b="-600"/>
          <a:stretch/>
        </p:blipFill>
        <p:spPr>
          <a:xfrm>
            <a:off x="779671" y="1881740"/>
            <a:ext cx="5591106" cy="4816603"/>
          </a:xfrm>
          <a:prstGeom prst="rect">
            <a:avLst/>
          </a:prstGeom>
        </p:spPr>
      </p:pic>
      <p:sp>
        <p:nvSpPr>
          <p:cNvPr id="11" name="文本框 10">
            <a:extLst>
              <a:ext uri="{FF2B5EF4-FFF2-40B4-BE49-F238E27FC236}">
                <a16:creationId xmlns:a16="http://schemas.microsoft.com/office/drawing/2014/main" id="{0D44B0F2-83E8-725A-589B-0FE2914ACD31}"/>
              </a:ext>
            </a:extLst>
          </p:cNvPr>
          <p:cNvSpPr txBox="1"/>
          <p:nvPr/>
        </p:nvSpPr>
        <p:spPr>
          <a:xfrm>
            <a:off x="7140035" y="2049989"/>
            <a:ext cx="3426366" cy="4401205"/>
          </a:xfrm>
          <a:prstGeom prst="rect">
            <a:avLst/>
          </a:prstGeom>
          <a:noFill/>
        </p:spPr>
        <p:txBody>
          <a:bodyPr wrap="square">
            <a:spAutoFit/>
          </a:bodyPr>
          <a:lstStyle/>
          <a:p>
            <a:r>
              <a:rPr lang="zh-CN" altLang="en-US" sz="2800" dirty="0"/>
              <a:t>此外，这首小诗中“一张纸”、“一辈子”</a:t>
            </a:r>
            <a:r>
              <a:rPr lang="zh-CN" altLang="en-US" sz="2800" dirty="0">
                <a:solidFill>
                  <a:srgbClr val="FF0000"/>
                </a:solidFill>
              </a:rPr>
              <a:t>多次重复，风格简约朴实，强调了人生的真谛。</a:t>
            </a:r>
            <a:endParaRPr lang="en-US" altLang="zh-CN" sz="2800" dirty="0">
              <a:solidFill>
                <a:srgbClr val="FF0000"/>
              </a:solidFill>
            </a:endParaRPr>
          </a:p>
          <a:p>
            <a:endParaRPr lang="en-US" altLang="zh-CN" sz="2800" dirty="0"/>
          </a:p>
          <a:p>
            <a:endParaRPr lang="zh-CN" altLang="en-US" sz="2800" dirty="0"/>
          </a:p>
          <a:p>
            <a:r>
              <a:rPr lang="zh-CN" altLang="en-US" sz="2800" dirty="0"/>
              <a:t>词汇系列可以照原文翻译，能保留原文的修辞与文体风格。</a:t>
            </a:r>
          </a:p>
        </p:txBody>
      </p:sp>
    </p:spTree>
    <p:extLst>
      <p:ext uri="{BB962C8B-B14F-4D97-AF65-F5344CB8AC3E}">
        <p14:creationId xmlns:p14="http://schemas.microsoft.com/office/powerpoint/2010/main" val="17307519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endParaRPr lang="zh-CN" altLang="en-US" dirty="0">
              <a:solidFill>
                <a:srgbClr val="FF0000"/>
              </a:solidFill>
            </a:endParaRPr>
          </a:p>
        </p:txBody>
      </p:sp>
      <p:sp>
        <p:nvSpPr>
          <p:cNvPr id="3" name="内容占位符 2"/>
          <p:cNvSpPr>
            <a:spLocks noGrp="1"/>
          </p:cNvSpPr>
          <p:nvPr>
            <p:ph idx="1"/>
          </p:nvPr>
        </p:nvSpPr>
        <p:spPr/>
        <p:txBody>
          <a:bodyPr>
            <a:normAutofit/>
          </a:bodyPr>
          <a:lstStyle/>
          <a:p>
            <a:r>
              <a:rPr lang="zh-CN" altLang="en-US" b="1" dirty="0">
                <a:solidFill>
                  <a:srgbClr val="FF0000"/>
                </a:solidFill>
              </a:rPr>
              <a:t>三、英语词汇的词类风格</a:t>
            </a:r>
          </a:p>
          <a:p>
            <a:pPr>
              <a:lnSpc>
                <a:spcPct val="150000"/>
              </a:lnSpc>
            </a:pPr>
            <a:r>
              <a:rPr lang="zh-CN" altLang="en-US" b="1" dirty="0">
                <a:solidFill>
                  <a:schemeClr val="tx1"/>
                </a:solidFill>
              </a:rPr>
              <a:t>如果说前面分析的词汇风格是</a:t>
            </a:r>
            <a:r>
              <a:rPr lang="zh-CN" altLang="en-US" b="1" dirty="0">
                <a:solidFill>
                  <a:srgbClr val="FF0000"/>
                </a:solidFill>
              </a:rPr>
              <a:t>表达内容决定</a:t>
            </a:r>
            <a:r>
              <a:rPr lang="zh-CN" altLang="en-US" b="1" dirty="0">
                <a:solidFill>
                  <a:schemeClr val="tx1"/>
                </a:solidFill>
              </a:rPr>
              <a:t>的，那么</a:t>
            </a:r>
            <a:r>
              <a:rPr lang="zh-CN" altLang="en-US" b="1" dirty="0">
                <a:solidFill>
                  <a:srgbClr val="FF0000"/>
                </a:solidFill>
              </a:rPr>
              <a:t>词类风格则是语言材料本身的风格</a:t>
            </a:r>
            <a:r>
              <a:rPr lang="zh-CN" altLang="en-US" b="1" dirty="0">
                <a:solidFill>
                  <a:schemeClr val="tx1"/>
                </a:solidFill>
              </a:rPr>
              <a:t>，即</a:t>
            </a:r>
            <a:r>
              <a:rPr lang="zh-CN" altLang="en-US" b="1" dirty="0">
                <a:solidFill>
                  <a:srgbClr val="FF0000"/>
                </a:solidFill>
              </a:rPr>
              <a:t>语言风格</a:t>
            </a:r>
            <a:r>
              <a:rPr lang="zh-CN" altLang="en-US" b="1" dirty="0">
                <a:solidFill>
                  <a:schemeClr val="tx1"/>
                </a:solidFill>
              </a:rPr>
              <a:t>。由于英语构词种类多，且不同于汉语，这就给英语的不同词类的同义表达带来各种风格表达的可能。</a:t>
            </a:r>
            <a:r>
              <a:rPr lang="zh-CN" altLang="en-US" b="1" dirty="0">
                <a:solidFill>
                  <a:srgbClr val="FF0000"/>
                </a:solidFill>
              </a:rPr>
              <a:t>词类既与词性有关，又与构词法有关，还包括相当于词的单位的固定短语</a:t>
            </a:r>
            <a:r>
              <a:rPr lang="zh-CN" altLang="en-US" b="1" dirty="0">
                <a:solidFill>
                  <a:schemeClr val="tx1"/>
                </a:solidFill>
              </a:rPr>
              <a:t>。下面我们通过对比一种词类与同义的其他词类表达，看看各种词类的风格，同时讨论英汉语之间有没有对应的表达方式。（参考覃先美、李阳，2006：38—74）</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endParaRPr lang="zh-CN" altLang="en-US" dirty="0">
              <a:solidFill>
                <a:srgbClr val="FF0000"/>
              </a:solidFill>
            </a:endParaRPr>
          </a:p>
        </p:txBody>
      </p:sp>
      <p:sp>
        <p:nvSpPr>
          <p:cNvPr id="3" name="内容占位符 2"/>
          <p:cNvSpPr>
            <a:spLocks noGrp="1"/>
          </p:cNvSpPr>
          <p:nvPr>
            <p:ph idx="1"/>
          </p:nvPr>
        </p:nvSpPr>
        <p:spPr>
          <a:xfrm>
            <a:off x="608400" y="1490401"/>
            <a:ext cx="10828634" cy="705600"/>
          </a:xfrm>
        </p:spPr>
        <p:txBody>
          <a:bodyPr>
            <a:normAutofit fontScale="25000" lnSpcReduction="20000"/>
          </a:bodyPr>
          <a:lstStyle/>
          <a:p>
            <a:pPr lvl="0"/>
            <a:r>
              <a:rPr lang="zh-CN" altLang="en-US" sz="4995" b="1" dirty="0">
                <a:solidFill>
                  <a:srgbClr val="FF0000"/>
                </a:solidFill>
              </a:rPr>
              <a:t>（一）名词</a:t>
            </a:r>
          </a:p>
          <a:p>
            <a:r>
              <a:rPr lang="zh-CN" altLang="en-US" sz="5000" b="1" dirty="0">
                <a:solidFill>
                  <a:srgbClr val="FF0000"/>
                </a:solidFill>
              </a:rPr>
              <a:t>1. 名词修饰名词</a:t>
            </a:r>
          </a:p>
          <a:p>
            <a:endParaRPr lang="en-US" altLang="zh-CN" sz="5335" b="1" dirty="0">
              <a:solidFill>
                <a:schemeClr val="tx1"/>
              </a:solidFill>
            </a:endParaRPr>
          </a:p>
        </p:txBody>
      </p:sp>
      <p:pic>
        <p:nvPicPr>
          <p:cNvPr id="5" name="图片 4">
            <a:extLst>
              <a:ext uri="{FF2B5EF4-FFF2-40B4-BE49-F238E27FC236}">
                <a16:creationId xmlns:a16="http://schemas.microsoft.com/office/drawing/2014/main" id="{DBFD3AE1-85E8-D5F6-217D-8B7889436620}"/>
              </a:ext>
            </a:extLst>
          </p:cNvPr>
          <p:cNvPicPr>
            <a:picLocks noChangeAspect="1"/>
          </p:cNvPicPr>
          <p:nvPr/>
        </p:nvPicPr>
        <p:blipFill rotWithShape="1">
          <a:blip r:embed="rId2"/>
          <a:srcRect r="51283" b="49540"/>
          <a:stretch/>
        </p:blipFill>
        <p:spPr>
          <a:xfrm>
            <a:off x="754966" y="2076170"/>
            <a:ext cx="5236698" cy="2654004"/>
          </a:xfrm>
          <a:prstGeom prst="rect">
            <a:avLst/>
          </a:prstGeom>
        </p:spPr>
      </p:pic>
      <p:pic>
        <p:nvPicPr>
          <p:cNvPr id="6" name="图片 5">
            <a:extLst>
              <a:ext uri="{FF2B5EF4-FFF2-40B4-BE49-F238E27FC236}">
                <a16:creationId xmlns:a16="http://schemas.microsoft.com/office/drawing/2014/main" id="{23F97DA2-8D19-24ED-F5BF-DD7B65414C46}"/>
              </a:ext>
            </a:extLst>
          </p:cNvPr>
          <p:cNvPicPr>
            <a:picLocks noChangeAspect="1"/>
          </p:cNvPicPr>
          <p:nvPr/>
        </p:nvPicPr>
        <p:blipFill rotWithShape="1">
          <a:blip r:embed="rId3"/>
          <a:srcRect l="62" t="49169" r="1"/>
          <a:stretch/>
        </p:blipFill>
        <p:spPr>
          <a:xfrm>
            <a:off x="6208541" y="2076170"/>
            <a:ext cx="5369059" cy="2654004"/>
          </a:xfrm>
          <a:prstGeom prst="rect">
            <a:avLst/>
          </a:prstGeom>
        </p:spPr>
      </p:pic>
      <p:sp>
        <p:nvSpPr>
          <p:cNvPr id="8" name="文本框 7">
            <a:extLst>
              <a:ext uri="{FF2B5EF4-FFF2-40B4-BE49-F238E27FC236}">
                <a16:creationId xmlns:a16="http://schemas.microsoft.com/office/drawing/2014/main" id="{D8531B7C-DBEC-EB99-11A4-FA091C769F89}"/>
              </a:ext>
            </a:extLst>
          </p:cNvPr>
          <p:cNvSpPr txBox="1"/>
          <p:nvPr/>
        </p:nvSpPr>
        <p:spPr>
          <a:xfrm>
            <a:off x="801858" y="5492343"/>
            <a:ext cx="9931791" cy="646331"/>
          </a:xfrm>
          <a:prstGeom prst="rect">
            <a:avLst/>
          </a:prstGeom>
          <a:noFill/>
        </p:spPr>
        <p:txBody>
          <a:bodyPr wrap="square">
            <a:spAutoFit/>
          </a:bodyPr>
          <a:lstStyle/>
          <a:p>
            <a:r>
              <a:rPr lang="zh-CN" altLang="en-US" sz="3600" dirty="0">
                <a:solidFill>
                  <a:srgbClr val="FF0000"/>
                </a:solidFill>
              </a:rPr>
              <a:t>这种名词修饰名词使得语法结构简化，表达简洁。</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14007" y="452414"/>
            <a:ext cx="11563985" cy="707886"/>
          </a:xfrm>
          <a:prstGeom prst="rect">
            <a:avLst/>
          </a:prstGeom>
          <a:noFill/>
        </p:spPr>
        <p:txBody>
          <a:bodyPr wrap="square">
            <a:spAutoFit/>
          </a:bodyPr>
          <a:lstStyle/>
          <a:p>
            <a:r>
              <a:rPr lang="zh-CN" altLang="en-US" sz="2000" b="1" dirty="0">
                <a:solidFill>
                  <a:srgbClr val="FF0000"/>
                </a:solidFill>
              </a:rPr>
              <a:t>2. 动词性名词</a:t>
            </a:r>
          </a:p>
          <a:p>
            <a:endParaRPr lang="zh-CN" altLang="en-US" sz="2000" dirty="0"/>
          </a:p>
        </p:txBody>
      </p:sp>
      <p:pic>
        <p:nvPicPr>
          <p:cNvPr id="4" name="图片 3">
            <a:extLst>
              <a:ext uri="{FF2B5EF4-FFF2-40B4-BE49-F238E27FC236}">
                <a16:creationId xmlns:a16="http://schemas.microsoft.com/office/drawing/2014/main" id="{BC099730-48B7-A7C4-48A8-C39A83D647AA}"/>
              </a:ext>
            </a:extLst>
          </p:cNvPr>
          <p:cNvPicPr>
            <a:picLocks noChangeAspect="1"/>
          </p:cNvPicPr>
          <p:nvPr/>
        </p:nvPicPr>
        <p:blipFill rotWithShape="1">
          <a:blip r:embed="rId2"/>
          <a:srcRect t="-1" r="50000" b="-1025"/>
          <a:stretch/>
        </p:blipFill>
        <p:spPr>
          <a:xfrm>
            <a:off x="495859" y="868974"/>
            <a:ext cx="4880052" cy="5728774"/>
          </a:xfrm>
          <a:prstGeom prst="rect">
            <a:avLst/>
          </a:prstGeom>
        </p:spPr>
      </p:pic>
      <p:pic>
        <p:nvPicPr>
          <p:cNvPr id="6" name="图片 5">
            <a:extLst>
              <a:ext uri="{FF2B5EF4-FFF2-40B4-BE49-F238E27FC236}">
                <a16:creationId xmlns:a16="http://schemas.microsoft.com/office/drawing/2014/main" id="{E6A8AF51-1EEA-67B2-E39E-8924355D458A}"/>
              </a:ext>
            </a:extLst>
          </p:cNvPr>
          <p:cNvPicPr>
            <a:picLocks noChangeAspect="1"/>
          </p:cNvPicPr>
          <p:nvPr/>
        </p:nvPicPr>
        <p:blipFill rotWithShape="1">
          <a:blip r:embed="rId3"/>
          <a:srcRect t="1" r="50000" b="613"/>
          <a:stretch/>
        </p:blipFill>
        <p:spPr>
          <a:xfrm>
            <a:off x="5386164" y="806356"/>
            <a:ext cx="5293179" cy="5791391"/>
          </a:xfrm>
          <a:prstGeom prst="rect">
            <a:avLst/>
          </a:prstGeom>
        </p:spPr>
      </p:pic>
      <p:sp>
        <p:nvSpPr>
          <p:cNvPr id="8" name="文本框 7">
            <a:extLst>
              <a:ext uri="{FF2B5EF4-FFF2-40B4-BE49-F238E27FC236}">
                <a16:creationId xmlns:a16="http://schemas.microsoft.com/office/drawing/2014/main" id="{D0C7A69B-9480-885C-3098-295A8896B6D5}"/>
              </a:ext>
            </a:extLst>
          </p:cNvPr>
          <p:cNvSpPr txBox="1"/>
          <p:nvPr/>
        </p:nvSpPr>
        <p:spPr>
          <a:xfrm>
            <a:off x="10841461" y="868974"/>
            <a:ext cx="1006545" cy="2246769"/>
          </a:xfrm>
          <a:prstGeom prst="rect">
            <a:avLst/>
          </a:prstGeom>
          <a:noFill/>
        </p:spPr>
        <p:txBody>
          <a:bodyPr wrap="square">
            <a:spAutoFit/>
          </a:bodyPr>
          <a:lstStyle/>
          <a:p>
            <a:r>
              <a:rPr lang="zh-CN" altLang="en-US" sz="2800" dirty="0">
                <a:solidFill>
                  <a:srgbClr val="FF0000"/>
                </a:solidFill>
              </a:rPr>
              <a:t>这几个例子分析同上。</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br>
              <a:rPr lang="zh-CN" altLang="en-US" sz="2800" dirty="0">
                <a:solidFill>
                  <a:srgbClr val="FF0000"/>
                </a:solidFill>
              </a:rPr>
            </a:br>
            <a:endParaRPr lang="zh-CN" altLang="en-US" sz="2800" dirty="0">
              <a:solidFill>
                <a:srgbClr val="FF0000"/>
              </a:solidFill>
            </a:endParaRPr>
          </a:p>
        </p:txBody>
      </p:sp>
      <p:sp>
        <p:nvSpPr>
          <p:cNvPr id="3" name="内容占位符 2"/>
          <p:cNvSpPr>
            <a:spLocks noGrp="1"/>
          </p:cNvSpPr>
          <p:nvPr>
            <p:ph idx="1"/>
          </p:nvPr>
        </p:nvSpPr>
        <p:spPr>
          <a:xfrm>
            <a:off x="608330" y="1490345"/>
            <a:ext cx="10730230" cy="971501"/>
          </a:xfrm>
        </p:spPr>
        <p:txBody>
          <a:bodyPr>
            <a:normAutofit fontScale="32500" lnSpcReduction="20000"/>
          </a:bodyPr>
          <a:lstStyle/>
          <a:p>
            <a:r>
              <a:rPr lang="zh-CN" altLang="en-US" sz="5600" b="1" i="1" dirty="0">
                <a:solidFill>
                  <a:srgbClr val="FF0000"/>
                </a:solidFill>
              </a:rPr>
              <a:t>3. 抽象名词</a:t>
            </a:r>
          </a:p>
          <a:p>
            <a:r>
              <a:rPr lang="zh-CN" altLang="en-US" sz="5600" dirty="0">
                <a:solidFill>
                  <a:schemeClr val="tx1"/>
                </a:solidFill>
              </a:rPr>
              <a:t>抽象词用来概括或抽象某个概念，具体词指代现实世界中的事物。比较下列句子：</a:t>
            </a:r>
          </a:p>
          <a:p>
            <a:endParaRPr lang="zh-CN" altLang="en-US" sz="5600" dirty="0"/>
          </a:p>
        </p:txBody>
      </p:sp>
      <p:pic>
        <p:nvPicPr>
          <p:cNvPr id="5" name="图片 4">
            <a:extLst>
              <a:ext uri="{FF2B5EF4-FFF2-40B4-BE49-F238E27FC236}">
                <a16:creationId xmlns:a16="http://schemas.microsoft.com/office/drawing/2014/main" id="{437E5D90-1180-EA55-448E-213A6700F2B4}"/>
              </a:ext>
            </a:extLst>
          </p:cNvPr>
          <p:cNvPicPr>
            <a:picLocks noChangeAspect="1"/>
          </p:cNvPicPr>
          <p:nvPr/>
        </p:nvPicPr>
        <p:blipFill rotWithShape="1">
          <a:blip r:embed="rId2"/>
          <a:srcRect t="1" r="54413" b="-5367"/>
          <a:stretch/>
        </p:blipFill>
        <p:spPr>
          <a:xfrm>
            <a:off x="2676281" y="2620107"/>
            <a:ext cx="5713653" cy="1617785"/>
          </a:xfrm>
          <a:prstGeom prst="rect">
            <a:avLst/>
          </a:prstGeom>
        </p:spPr>
      </p:pic>
      <p:sp>
        <p:nvSpPr>
          <p:cNvPr id="7" name="文本框 6">
            <a:extLst>
              <a:ext uri="{FF2B5EF4-FFF2-40B4-BE49-F238E27FC236}">
                <a16:creationId xmlns:a16="http://schemas.microsoft.com/office/drawing/2014/main" id="{835116BD-63EB-2DAB-1AD9-5DF66F7A962F}"/>
              </a:ext>
            </a:extLst>
          </p:cNvPr>
          <p:cNvSpPr txBox="1"/>
          <p:nvPr/>
        </p:nvSpPr>
        <p:spPr>
          <a:xfrm>
            <a:off x="1065627" y="4719318"/>
            <a:ext cx="10146324" cy="923330"/>
          </a:xfrm>
          <a:prstGeom prst="rect">
            <a:avLst/>
          </a:prstGeom>
          <a:noFill/>
        </p:spPr>
        <p:txBody>
          <a:bodyPr wrap="square">
            <a:spAutoFit/>
          </a:bodyPr>
          <a:lstStyle/>
          <a:p>
            <a:r>
              <a:rPr lang="en-US" altLang="zh-CN" dirty="0"/>
              <a:t>a</a:t>
            </a:r>
            <a:r>
              <a:rPr lang="zh-CN" altLang="en-US" dirty="0"/>
              <a:t>使用抽象名词</a:t>
            </a:r>
            <a:r>
              <a:rPr lang="en-US" altLang="zh-CN" dirty="0"/>
              <a:t>instability</a:t>
            </a:r>
            <a:r>
              <a:rPr lang="zh-CN" altLang="en-US" dirty="0"/>
              <a:t>，可以译为“员工数量有一个持续的不稳定性”，但显然欧化味太浓，不是地道汉语，所以从翻译的角度</a:t>
            </a:r>
            <a:r>
              <a:rPr lang="en-US" altLang="zh-CN" dirty="0"/>
              <a:t>a</a:t>
            </a:r>
            <a:r>
              <a:rPr lang="zh-CN" altLang="en-US" dirty="0"/>
              <a:t>和</a:t>
            </a:r>
            <a:r>
              <a:rPr lang="en-US" altLang="zh-CN" dirty="0"/>
              <a:t>b</a:t>
            </a:r>
            <a:r>
              <a:rPr lang="zh-CN" altLang="en-US" dirty="0"/>
              <a:t>两句差别不大，但是英语原文显然</a:t>
            </a:r>
            <a:r>
              <a:rPr lang="en-US" altLang="zh-CN" dirty="0"/>
              <a:t>a</a:t>
            </a:r>
            <a:r>
              <a:rPr lang="zh-CN" altLang="en-US" dirty="0"/>
              <a:t>正式严谨，</a:t>
            </a:r>
            <a:r>
              <a:rPr lang="en-US" altLang="zh-CN" dirty="0"/>
              <a:t>b</a:t>
            </a:r>
            <a:r>
              <a:rPr lang="zh-CN" altLang="en-US" dirty="0"/>
              <a:t>由于</a:t>
            </a:r>
            <a:r>
              <a:rPr lang="zh-CN" altLang="en-US" dirty="0">
                <a:solidFill>
                  <a:srgbClr val="FF0000"/>
                </a:solidFill>
              </a:rPr>
              <a:t>使用动词，显得活泼形象</a:t>
            </a:r>
            <a:r>
              <a:rPr lang="zh-CN" altLang="en-US" dirty="0"/>
              <a: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B14370-3902-4F45-0C23-5969ABB72648}"/>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3CAB132F-488B-017A-E3A8-002A67CFD37A}"/>
              </a:ext>
            </a:extLst>
          </p:cNvPr>
          <p:cNvPicPr>
            <a:picLocks noGrp="1" noChangeAspect="1"/>
          </p:cNvPicPr>
          <p:nvPr>
            <p:ph idx="1"/>
          </p:nvPr>
        </p:nvPicPr>
        <p:blipFill rotWithShape="1">
          <a:blip r:embed="rId2"/>
          <a:srcRect t="1" r="52845" b="-8253"/>
          <a:stretch/>
        </p:blipFill>
        <p:spPr>
          <a:xfrm>
            <a:off x="2441810" y="1785200"/>
            <a:ext cx="7308379" cy="2055280"/>
          </a:xfrm>
        </p:spPr>
      </p:pic>
      <p:sp>
        <p:nvSpPr>
          <p:cNvPr id="7" name="文本框 6">
            <a:extLst>
              <a:ext uri="{FF2B5EF4-FFF2-40B4-BE49-F238E27FC236}">
                <a16:creationId xmlns:a16="http://schemas.microsoft.com/office/drawing/2014/main" id="{AA9483CE-4120-B3A4-8FF7-FBB7C14A7008}"/>
              </a:ext>
            </a:extLst>
          </p:cNvPr>
          <p:cNvSpPr txBox="1"/>
          <p:nvPr/>
        </p:nvSpPr>
        <p:spPr>
          <a:xfrm>
            <a:off x="792480" y="4897772"/>
            <a:ext cx="9913033" cy="1077218"/>
          </a:xfrm>
          <a:prstGeom prst="rect">
            <a:avLst/>
          </a:prstGeom>
          <a:noFill/>
        </p:spPr>
        <p:txBody>
          <a:bodyPr wrap="square">
            <a:spAutoFit/>
          </a:bodyPr>
          <a:lstStyle/>
          <a:p>
            <a:r>
              <a:rPr lang="en-US" altLang="zh-CN" sz="3200" dirty="0"/>
              <a:t>a</a:t>
            </a:r>
            <a:r>
              <a:rPr lang="zh-CN" altLang="en-US" sz="3200" dirty="0"/>
              <a:t>使用</a:t>
            </a:r>
            <a:r>
              <a:rPr lang="en-US" altLang="zh-CN" sz="3200" dirty="0">
                <a:solidFill>
                  <a:srgbClr val="FF0000"/>
                </a:solidFill>
              </a:rPr>
              <a:t>basis</a:t>
            </a:r>
            <a:r>
              <a:rPr lang="zh-CN" altLang="en-US" sz="3200" dirty="0">
                <a:solidFill>
                  <a:srgbClr val="FF0000"/>
                </a:solidFill>
              </a:rPr>
              <a:t>正式严谨</a:t>
            </a:r>
            <a:r>
              <a:rPr lang="zh-CN" altLang="en-US" sz="3200" dirty="0"/>
              <a:t>，</a:t>
            </a:r>
            <a:r>
              <a:rPr lang="en-US" altLang="zh-CN" sz="3200" dirty="0"/>
              <a:t>b</a:t>
            </a:r>
            <a:r>
              <a:rPr lang="zh-CN" altLang="en-US" sz="3200" dirty="0"/>
              <a:t>使用</a:t>
            </a:r>
            <a:r>
              <a:rPr lang="zh-CN" altLang="en-US" sz="3200" dirty="0">
                <a:solidFill>
                  <a:srgbClr val="FF0000"/>
                </a:solidFill>
              </a:rPr>
              <a:t>介词短语</a:t>
            </a:r>
            <a:r>
              <a:rPr lang="zh-CN" altLang="en-US" sz="3200" dirty="0"/>
              <a:t>，显得</a:t>
            </a:r>
            <a:r>
              <a:rPr lang="zh-CN" altLang="en-US" sz="3200" dirty="0">
                <a:solidFill>
                  <a:srgbClr val="FF0000"/>
                </a:solidFill>
              </a:rPr>
              <a:t>简单易懂</a:t>
            </a:r>
            <a:r>
              <a:rPr lang="zh-CN" altLang="en-US" sz="3200" dirty="0"/>
              <a:t>。</a:t>
            </a:r>
            <a:endParaRPr lang="en-US" altLang="zh-CN" sz="3200" dirty="0"/>
          </a:p>
          <a:p>
            <a:r>
              <a:rPr lang="zh-CN" altLang="en-US" sz="3200" dirty="0"/>
              <a:t>翻译时</a:t>
            </a:r>
            <a:r>
              <a:rPr lang="en-US" altLang="zh-CN" sz="3200" dirty="0"/>
              <a:t>a</a:t>
            </a:r>
            <a:r>
              <a:rPr lang="zh-CN" altLang="en-US" sz="3200" dirty="0"/>
              <a:t>用正式用语“月结”“周结”，</a:t>
            </a:r>
            <a:r>
              <a:rPr lang="en-US" altLang="zh-CN" sz="3200" dirty="0"/>
              <a:t>b</a:t>
            </a:r>
            <a:r>
              <a:rPr lang="zh-CN" altLang="en-US" sz="3200" dirty="0"/>
              <a:t>用口语。</a:t>
            </a:r>
          </a:p>
        </p:txBody>
      </p:sp>
    </p:spTree>
    <p:extLst>
      <p:ext uri="{BB962C8B-B14F-4D97-AF65-F5344CB8AC3E}">
        <p14:creationId xmlns:p14="http://schemas.microsoft.com/office/powerpoint/2010/main" val="33823523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C17B35-8C3D-81BC-E4B4-8822FE31CE41}"/>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D78E661A-CD45-D7F4-EEC2-7313FEF986E3}"/>
              </a:ext>
            </a:extLst>
          </p:cNvPr>
          <p:cNvPicPr>
            <a:picLocks noGrp="1" noChangeAspect="1"/>
          </p:cNvPicPr>
          <p:nvPr>
            <p:ph idx="1"/>
          </p:nvPr>
        </p:nvPicPr>
        <p:blipFill rotWithShape="1">
          <a:blip r:embed="rId2"/>
          <a:srcRect r="49951" b="-874"/>
          <a:stretch/>
        </p:blipFill>
        <p:spPr>
          <a:xfrm>
            <a:off x="2626956" y="1798681"/>
            <a:ext cx="6618298" cy="2041800"/>
          </a:xfrm>
        </p:spPr>
      </p:pic>
      <p:sp>
        <p:nvSpPr>
          <p:cNvPr id="7" name="文本框 6">
            <a:extLst>
              <a:ext uri="{FF2B5EF4-FFF2-40B4-BE49-F238E27FC236}">
                <a16:creationId xmlns:a16="http://schemas.microsoft.com/office/drawing/2014/main" id="{3B0C8CCB-5382-93B2-7D01-04992DF5731E}"/>
              </a:ext>
            </a:extLst>
          </p:cNvPr>
          <p:cNvSpPr txBox="1"/>
          <p:nvPr/>
        </p:nvSpPr>
        <p:spPr>
          <a:xfrm>
            <a:off x="956603" y="4579426"/>
            <a:ext cx="10213145" cy="523220"/>
          </a:xfrm>
          <a:prstGeom prst="rect">
            <a:avLst/>
          </a:prstGeom>
          <a:noFill/>
        </p:spPr>
        <p:txBody>
          <a:bodyPr wrap="square">
            <a:spAutoFit/>
          </a:bodyPr>
          <a:lstStyle/>
          <a:p>
            <a:r>
              <a:rPr lang="zh-CN" altLang="en-US" sz="2800" dirty="0"/>
              <a:t>这个例子中</a:t>
            </a:r>
            <a:r>
              <a:rPr lang="zh-CN" altLang="en-US" sz="2800" dirty="0">
                <a:solidFill>
                  <a:srgbClr val="FF0000"/>
                </a:solidFill>
              </a:rPr>
              <a:t>抽象与具体的区别是分明的</a:t>
            </a:r>
            <a:r>
              <a:rPr lang="zh-CN" altLang="en-US" sz="2800" dirty="0"/>
              <a:t>，译文也照原文对应表达。</a:t>
            </a:r>
          </a:p>
        </p:txBody>
      </p:sp>
    </p:spTree>
    <p:extLst>
      <p:ext uri="{BB962C8B-B14F-4D97-AF65-F5344CB8AC3E}">
        <p14:creationId xmlns:p14="http://schemas.microsoft.com/office/powerpoint/2010/main" val="2192192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051B1E-EE47-41FB-872F-A03506600CC1}"/>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D177FD85-ED3B-0E5E-2316-8EED7F741E18}"/>
              </a:ext>
            </a:extLst>
          </p:cNvPr>
          <p:cNvPicPr>
            <a:picLocks noGrp="1" noChangeAspect="1"/>
          </p:cNvPicPr>
          <p:nvPr>
            <p:ph idx="1"/>
          </p:nvPr>
        </p:nvPicPr>
        <p:blipFill rotWithShape="1">
          <a:blip r:embed="rId2"/>
          <a:srcRect t="1" r="49951" b="-2720"/>
          <a:stretch/>
        </p:blipFill>
        <p:spPr>
          <a:xfrm>
            <a:off x="2731970" y="1528022"/>
            <a:ext cx="6728059" cy="3801955"/>
          </a:xfrm>
        </p:spPr>
      </p:pic>
      <p:sp>
        <p:nvSpPr>
          <p:cNvPr id="7" name="文本框 6">
            <a:extLst>
              <a:ext uri="{FF2B5EF4-FFF2-40B4-BE49-F238E27FC236}">
                <a16:creationId xmlns:a16="http://schemas.microsoft.com/office/drawing/2014/main" id="{13208D91-A9B9-523D-C0C0-1283C59EBC2B}"/>
              </a:ext>
            </a:extLst>
          </p:cNvPr>
          <p:cNvSpPr txBox="1"/>
          <p:nvPr/>
        </p:nvSpPr>
        <p:spPr>
          <a:xfrm>
            <a:off x="1772529" y="5543999"/>
            <a:ext cx="9481625" cy="954107"/>
          </a:xfrm>
          <a:prstGeom prst="rect">
            <a:avLst/>
          </a:prstGeom>
          <a:noFill/>
        </p:spPr>
        <p:txBody>
          <a:bodyPr wrap="square">
            <a:spAutoFit/>
          </a:bodyPr>
          <a:lstStyle/>
          <a:p>
            <a:r>
              <a:rPr lang="zh-CN" altLang="en-US" sz="2800" dirty="0"/>
              <a:t>这个例子都使用</a:t>
            </a:r>
            <a:r>
              <a:rPr lang="zh-CN" altLang="en-US" sz="2800" dirty="0">
                <a:solidFill>
                  <a:srgbClr val="FF0000"/>
                </a:solidFill>
              </a:rPr>
              <a:t>抽象表达</a:t>
            </a:r>
            <a:r>
              <a:rPr lang="zh-CN" altLang="en-US" sz="2800" dirty="0"/>
              <a:t>，而且有隐喻等词汇修辞手段，思想深刻，表达艰涩，不通俗易懂。译文也照原文表达译出。</a:t>
            </a:r>
          </a:p>
        </p:txBody>
      </p:sp>
    </p:spTree>
    <p:extLst>
      <p:ext uri="{BB962C8B-B14F-4D97-AF65-F5344CB8AC3E}">
        <p14:creationId xmlns:p14="http://schemas.microsoft.com/office/powerpoint/2010/main" val="32398398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08330" y="1371600"/>
            <a:ext cx="10969200" cy="1160585"/>
          </a:xfrm>
        </p:spPr>
        <p:txBody>
          <a:bodyPr>
            <a:noAutofit/>
          </a:bodyPr>
          <a:lstStyle/>
          <a:p>
            <a:r>
              <a:rPr lang="zh-CN" altLang="en-US" sz="1600" b="1" dirty="0">
                <a:solidFill>
                  <a:srgbClr val="FF0000"/>
                </a:solidFill>
              </a:rPr>
              <a:t>4. 内涵名词</a:t>
            </a:r>
          </a:p>
          <a:p>
            <a:r>
              <a:rPr lang="zh-CN" altLang="en-US" sz="1600" b="1" dirty="0">
                <a:solidFill>
                  <a:schemeClr val="tx1"/>
                </a:solidFill>
              </a:rPr>
              <a:t>外延名词（denotative nouns）只包含名词所指称的意义，内涵名词（connotative nouns）除了指称意义还有内涵意义，试比较：</a:t>
            </a:r>
          </a:p>
        </p:txBody>
      </p:sp>
      <p:pic>
        <p:nvPicPr>
          <p:cNvPr id="5" name="图片 4">
            <a:extLst>
              <a:ext uri="{FF2B5EF4-FFF2-40B4-BE49-F238E27FC236}">
                <a16:creationId xmlns:a16="http://schemas.microsoft.com/office/drawing/2014/main" id="{910A93AA-3877-9BEC-6C68-CF367149A0AE}"/>
              </a:ext>
            </a:extLst>
          </p:cNvPr>
          <p:cNvPicPr>
            <a:picLocks noChangeAspect="1"/>
          </p:cNvPicPr>
          <p:nvPr/>
        </p:nvPicPr>
        <p:blipFill rotWithShape="1">
          <a:blip r:embed="rId2"/>
          <a:srcRect t="-1" r="52300" b="43444"/>
          <a:stretch/>
        </p:blipFill>
        <p:spPr>
          <a:xfrm>
            <a:off x="608330" y="2553717"/>
            <a:ext cx="5015614" cy="2546252"/>
          </a:xfrm>
          <a:prstGeom prst="rect">
            <a:avLst/>
          </a:prstGeom>
        </p:spPr>
      </p:pic>
      <p:sp>
        <p:nvSpPr>
          <p:cNvPr id="7" name="文本框 6">
            <a:extLst>
              <a:ext uri="{FF2B5EF4-FFF2-40B4-BE49-F238E27FC236}">
                <a16:creationId xmlns:a16="http://schemas.microsoft.com/office/drawing/2014/main" id="{82ED4E6C-A985-AFED-AE87-C18FB2FF6C27}"/>
              </a:ext>
            </a:extLst>
          </p:cNvPr>
          <p:cNvSpPr txBox="1"/>
          <p:nvPr/>
        </p:nvSpPr>
        <p:spPr>
          <a:xfrm>
            <a:off x="1073450" y="5740149"/>
            <a:ext cx="10184340" cy="461665"/>
          </a:xfrm>
          <a:prstGeom prst="rect">
            <a:avLst/>
          </a:prstGeom>
          <a:noFill/>
        </p:spPr>
        <p:txBody>
          <a:bodyPr wrap="square">
            <a:spAutoFit/>
          </a:bodyPr>
          <a:lstStyle/>
          <a:p>
            <a:r>
              <a:rPr lang="zh-CN" altLang="en-US" dirty="0"/>
              <a:t> </a:t>
            </a:r>
            <a:r>
              <a:rPr lang="zh-CN" altLang="en-US" sz="2400" dirty="0">
                <a:solidFill>
                  <a:srgbClr val="FF0000"/>
                </a:solidFill>
              </a:rPr>
              <a:t>其实这些词语使用实质上是前面讨论过的词汇集的意义转移了。</a:t>
            </a:r>
          </a:p>
        </p:txBody>
      </p:sp>
      <p:pic>
        <p:nvPicPr>
          <p:cNvPr id="8" name="图片 7">
            <a:extLst>
              <a:ext uri="{FF2B5EF4-FFF2-40B4-BE49-F238E27FC236}">
                <a16:creationId xmlns:a16="http://schemas.microsoft.com/office/drawing/2014/main" id="{E02C2194-8F62-637A-3644-3AA21362D50B}"/>
              </a:ext>
            </a:extLst>
          </p:cNvPr>
          <p:cNvPicPr>
            <a:picLocks noChangeAspect="1"/>
          </p:cNvPicPr>
          <p:nvPr/>
        </p:nvPicPr>
        <p:blipFill rotWithShape="1">
          <a:blip r:embed="rId3"/>
          <a:srcRect l="-6220" t="57222"/>
          <a:stretch/>
        </p:blipFill>
        <p:spPr>
          <a:xfrm>
            <a:off x="5842781" y="2617589"/>
            <a:ext cx="5415009" cy="1912207"/>
          </a:xfrm>
          <a:prstGeom prst="rect">
            <a:avLst/>
          </a:prstGeom>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706" y="784800"/>
            <a:ext cx="10969200" cy="705600"/>
          </a:xfrm>
        </p:spPr>
        <p:txBody>
          <a:bodyPr>
            <a:normAutofit/>
          </a:bodyPr>
          <a:lstStyle/>
          <a:p>
            <a:pPr algn="ctr"/>
            <a:endParaRPr lang="zh-CN" altLang="en-US" dirty="0">
              <a:solidFill>
                <a:srgbClr val="FF0000"/>
              </a:solidFill>
            </a:endParaRPr>
          </a:p>
        </p:txBody>
      </p:sp>
      <p:sp>
        <p:nvSpPr>
          <p:cNvPr id="3" name="内容占位符 2"/>
          <p:cNvSpPr>
            <a:spLocks noGrp="1"/>
          </p:cNvSpPr>
          <p:nvPr>
            <p:ph idx="1"/>
          </p:nvPr>
        </p:nvSpPr>
        <p:spPr>
          <a:xfrm>
            <a:off x="608400" y="1490400"/>
            <a:ext cx="10758295" cy="1098055"/>
          </a:xfrm>
        </p:spPr>
        <p:txBody>
          <a:bodyPr>
            <a:normAutofit/>
          </a:bodyPr>
          <a:lstStyle/>
          <a:p>
            <a:r>
              <a:rPr lang="zh-CN" altLang="en-US" b="1" dirty="0">
                <a:solidFill>
                  <a:srgbClr val="FF0000"/>
                </a:solidFill>
              </a:rPr>
              <a:t>（二）转类动词</a:t>
            </a:r>
          </a:p>
          <a:p>
            <a:pPr lvl="0"/>
            <a:r>
              <a:rPr lang="zh-CN" altLang="en-US" dirty="0">
                <a:solidFill>
                  <a:schemeClr val="tx1"/>
                </a:solidFill>
              </a:rPr>
              <a:t>转类动词（converted verbs）表达力强，简洁、形象、生动。例如：</a:t>
            </a:r>
          </a:p>
          <a:p>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BFD7C333-E2F4-B7E3-2107-92B78CA59E21}"/>
              </a:ext>
            </a:extLst>
          </p:cNvPr>
          <p:cNvPicPr>
            <a:picLocks noChangeAspect="1"/>
          </p:cNvPicPr>
          <p:nvPr/>
        </p:nvPicPr>
        <p:blipFill rotWithShape="1">
          <a:blip r:embed="rId2"/>
          <a:srcRect t="1" r="50000" b="-2982"/>
          <a:stretch/>
        </p:blipFill>
        <p:spPr>
          <a:xfrm>
            <a:off x="2855213" y="2635757"/>
            <a:ext cx="5933589" cy="2991320"/>
          </a:xfrm>
          <a:prstGeom prst="rect">
            <a:avLst/>
          </a:prstGeom>
        </p:spPr>
      </p:pic>
      <p:sp>
        <p:nvSpPr>
          <p:cNvPr id="7" name="文本框 6">
            <a:extLst>
              <a:ext uri="{FF2B5EF4-FFF2-40B4-BE49-F238E27FC236}">
                <a16:creationId xmlns:a16="http://schemas.microsoft.com/office/drawing/2014/main" id="{3F9972FC-16C5-9F66-AC5F-40B0AEDD9532}"/>
              </a:ext>
            </a:extLst>
          </p:cNvPr>
          <p:cNvSpPr txBox="1"/>
          <p:nvPr/>
        </p:nvSpPr>
        <p:spPr>
          <a:xfrm>
            <a:off x="1364566" y="5882511"/>
            <a:ext cx="9073662" cy="400110"/>
          </a:xfrm>
          <a:prstGeom prst="rect">
            <a:avLst/>
          </a:prstGeom>
          <a:noFill/>
        </p:spPr>
        <p:txBody>
          <a:bodyPr wrap="square">
            <a:spAutoFit/>
          </a:bodyPr>
          <a:lstStyle/>
          <a:p>
            <a:r>
              <a:rPr lang="zh-CN" altLang="en-US" sz="2000" dirty="0">
                <a:solidFill>
                  <a:srgbClr val="FF0000"/>
                </a:solidFill>
              </a:rPr>
              <a:t>动词</a:t>
            </a:r>
            <a:r>
              <a:rPr lang="en-US" altLang="zh-CN" sz="2000" dirty="0">
                <a:solidFill>
                  <a:srgbClr val="FF0000"/>
                </a:solidFill>
              </a:rPr>
              <a:t>hammering</a:t>
            </a:r>
            <a:r>
              <a:rPr lang="zh-CN" altLang="en-US" sz="2000" dirty="0">
                <a:solidFill>
                  <a:srgbClr val="FF0000"/>
                </a:solidFill>
              </a:rPr>
              <a:t>比名词</a:t>
            </a:r>
            <a:r>
              <a:rPr lang="en-US" altLang="zh-CN" sz="2000" dirty="0">
                <a:solidFill>
                  <a:srgbClr val="FF0000"/>
                </a:solidFill>
              </a:rPr>
              <a:t>with hammer</a:t>
            </a:r>
            <a:r>
              <a:rPr lang="zh-CN" altLang="en-US" sz="2000" dirty="0">
                <a:solidFill>
                  <a:srgbClr val="FF0000"/>
                </a:solidFill>
              </a:rPr>
              <a:t>形象生动，但是在汉语中无法体现这种区别。</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F68A58-813A-1083-BA14-317C5BA5545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BA8D4E5-8C45-D384-C360-A0AFD49D9586}"/>
              </a:ext>
            </a:extLst>
          </p:cNvPr>
          <p:cNvSpPr>
            <a:spLocks noGrp="1"/>
          </p:cNvSpPr>
          <p:nvPr>
            <p:ph idx="1"/>
          </p:nvPr>
        </p:nvSpPr>
        <p:spPr/>
        <p:txBody>
          <a:bodyPr>
            <a:normAutofit/>
          </a:bodyPr>
          <a:lstStyle/>
          <a:p>
            <a:r>
              <a:rPr lang="zh-CN" altLang="en-US" sz="3200" dirty="0">
                <a:solidFill>
                  <a:schemeClr val="tx1"/>
                </a:solidFill>
              </a:rPr>
              <a:t>通俗地讲，</a:t>
            </a:r>
            <a:r>
              <a:rPr lang="zh-CN" altLang="en-US" sz="3200" dirty="0">
                <a:solidFill>
                  <a:srgbClr val="FF0000"/>
                </a:solidFill>
              </a:rPr>
              <a:t>不同题材、内容的文章读来风格不同</a:t>
            </a:r>
            <a:r>
              <a:rPr lang="zh-CN" altLang="en-US" sz="3200" dirty="0">
                <a:solidFill>
                  <a:schemeClr val="tx1"/>
                </a:solidFill>
              </a:rPr>
              <a:t>，如军事题材与心灵鸡汤读来感受大不相同。当然，相同题材的语篇同一词汇场的</a:t>
            </a:r>
            <a:r>
              <a:rPr lang="zh-CN" altLang="en-US" sz="3200" dirty="0">
                <a:solidFill>
                  <a:srgbClr val="FF0000"/>
                </a:solidFill>
              </a:rPr>
              <a:t>词汇密度可以很大</a:t>
            </a:r>
            <a:r>
              <a:rPr lang="zh-CN" altLang="en-US" sz="3200" dirty="0">
                <a:solidFill>
                  <a:schemeClr val="tx1"/>
                </a:solidFill>
              </a:rPr>
              <a:t>，信息的省略少，也可以由于交际双方共知的信息较多、信息省略多，同一词汇场的</a:t>
            </a:r>
            <a:r>
              <a:rPr lang="zh-CN" altLang="en-US" sz="3200" dirty="0">
                <a:solidFill>
                  <a:srgbClr val="FF0000"/>
                </a:solidFill>
              </a:rPr>
              <a:t>词汇密度就很小</a:t>
            </a:r>
            <a:r>
              <a:rPr lang="zh-CN" altLang="en-US" sz="3200" dirty="0">
                <a:solidFill>
                  <a:schemeClr val="tx1"/>
                </a:solidFill>
              </a:rPr>
              <a:t>，从而</a:t>
            </a:r>
            <a:r>
              <a:rPr lang="zh-CN" altLang="en-US" sz="3200" dirty="0">
                <a:solidFill>
                  <a:srgbClr val="FF0000"/>
                </a:solidFill>
              </a:rPr>
              <a:t>产生不同的文体特征</a:t>
            </a:r>
            <a:r>
              <a:rPr lang="zh-CN" altLang="en-US" sz="3200" dirty="0">
                <a:solidFill>
                  <a:schemeClr val="tx1"/>
                </a:solidFill>
              </a:rPr>
              <a:t>。</a:t>
            </a:r>
          </a:p>
        </p:txBody>
      </p:sp>
    </p:spTree>
    <p:extLst>
      <p:ext uri="{BB962C8B-B14F-4D97-AF65-F5344CB8AC3E}">
        <p14:creationId xmlns:p14="http://schemas.microsoft.com/office/powerpoint/2010/main" val="22873506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350F6E-B6F9-D1F0-539B-398DA0BC9182}"/>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BD76C627-2295-03EA-7331-EA18AB2CD448}"/>
              </a:ext>
            </a:extLst>
          </p:cNvPr>
          <p:cNvPicPr>
            <a:picLocks noGrp="1" noChangeAspect="1"/>
          </p:cNvPicPr>
          <p:nvPr>
            <p:ph idx="1"/>
          </p:nvPr>
        </p:nvPicPr>
        <p:blipFill rotWithShape="1">
          <a:blip r:embed="rId2"/>
          <a:srcRect r="49951" b="2867"/>
          <a:stretch/>
        </p:blipFill>
        <p:spPr>
          <a:xfrm>
            <a:off x="2615808" y="1587079"/>
            <a:ext cx="6954384" cy="2478483"/>
          </a:xfrm>
        </p:spPr>
      </p:pic>
      <p:sp>
        <p:nvSpPr>
          <p:cNvPr id="7" name="文本框 6">
            <a:extLst>
              <a:ext uri="{FF2B5EF4-FFF2-40B4-BE49-F238E27FC236}">
                <a16:creationId xmlns:a16="http://schemas.microsoft.com/office/drawing/2014/main" id="{80D95545-26F5-190A-739B-D5238668D201}"/>
              </a:ext>
            </a:extLst>
          </p:cNvPr>
          <p:cNvSpPr txBox="1"/>
          <p:nvPr/>
        </p:nvSpPr>
        <p:spPr>
          <a:xfrm>
            <a:off x="1402666" y="4934654"/>
            <a:ext cx="9724879" cy="1200329"/>
          </a:xfrm>
          <a:prstGeom prst="rect">
            <a:avLst/>
          </a:prstGeom>
          <a:noFill/>
        </p:spPr>
        <p:txBody>
          <a:bodyPr wrap="square">
            <a:spAutoFit/>
          </a:bodyPr>
          <a:lstStyle/>
          <a:p>
            <a:r>
              <a:rPr lang="en-US" altLang="zh-CN" sz="2400" dirty="0"/>
              <a:t>a</a:t>
            </a:r>
            <a:r>
              <a:rPr lang="zh-CN" altLang="en-US" sz="2400" dirty="0"/>
              <a:t>句用的是现在分词，</a:t>
            </a:r>
            <a:r>
              <a:rPr lang="en-US" altLang="zh-CN" sz="2400" dirty="0"/>
              <a:t>b</a:t>
            </a:r>
            <a:r>
              <a:rPr lang="zh-CN" altLang="en-US" sz="2400" dirty="0"/>
              <a:t>句用的是动名词，作介词宾语。</a:t>
            </a:r>
            <a:endParaRPr lang="en-US" altLang="zh-CN" sz="2400" dirty="0"/>
          </a:p>
          <a:p>
            <a:endParaRPr lang="en-US" altLang="zh-CN" sz="2400" dirty="0">
              <a:solidFill>
                <a:srgbClr val="FF0000"/>
              </a:solidFill>
            </a:endParaRPr>
          </a:p>
          <a:p>
            <a:r>
              <a:rPr lang="zh-CN" altLang="en-US" sz="2400" dirty="0">
                <a:solidFill>
                  <a:srgbClr val="FF0000"/>
                </a:solidFill>
              </a:rPr>
              <a:t>现在分词比动名词的动作性强，生动形象，但是汉语无法体现这种差别。</a:t>
            </a:r>
          </a:p>
        </p:txBody>
      </p:sp>
    </p:spTree>
    <p:extLst>
      <p:ext uri="{BB962C8B-B14F-4D97-AF65-F5344CB8AC3E}">
        <p14:creationId xmlns:p14="http://schemas.microsoft.com/office/powerpoint/2010/main" val="25869384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B99FFEA-ED56-9BA7-4566-16509D94EBE4}"/>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34C7079C-6E0B-AA73-6CF8-3DFC1AF0A849}"/>
              </a:ext>
            </a:extLst>
          </p:cNvPr>
          <p:cNvPicPr>
            <a:picLocks noGrp="1" noChangeAspect="1"/>
          </p:cNvPicPr>
          <p:nvPr>
            <p:ph idx="1"/>
          </p:nvPr>
        </p:nvPicPr>
        <p:blipFill rotWithShape="1">
          <a:blip r:embed="rId2"/>
          <a:srcRect r="67387" b="-6480"/>
          <a:stretch/>
        </p:blipFill>
        <p:spPr>
          <a:xfrm>
            <a:off x="2669159" y="1447575"/>
            <a:ext cx="6123544" cy="2449176"/>
          </a:xfrm>
        </p:spPr>
      </p:pic>
      <p:sp>
        <p:nvSpPr>
          <p:cNvPr id="7" name="文本框 6">
            <a:extLst>
              <a:ext uri="{FF2B5EF4-FFF2-40B4-BE49-F238E27FC236}">
                <a16:creationId xmlns:a16="http://schemas.microsoft.com/office/drawing/2014/main" id="{6F9CABAE-1006-3A78-C15D-3FEB277F7105}"/>
              </a:ext>
            </a:extLst>
          </p:cNvPr>
          <p:cNvSpPr txBox="1"/>
          <p:nvPr/>
        </p:nvSpPr>
        <p:spPr>
          <a:xfrm>
            <a:off x="1659988" y="4356519"/>
            <a:ext cx="8736037" cy="1200329"/>
          </a:xfrm>
          <a:prstGeom prst="rect">
            <a:avLst/>
          </a:prstGeom>
          <a:noFill/>
        </p:spPr>
        <p:txBody>
          <a:bodyPr wrap="square">
            <a:spAutoFit/>
          </a:bodyPr>
          <a:lstStyle/>
          <a:p>
            <a:r>
              <a:rPr lang="en-US" altLang="zh-CN" sz="2400" dirty="0"/>
              <a:t>a</a:t>
            </a:r>
            <a:r>
              <a:rPr lang="zh-CN" altLang="en-US" sz="2400" dirty="0"/>
              <a:t>句副词</a:t>
            </a:r>
            <a:r>
              <a:rPr lang="en-US" altLang="zh-CN" sz="2400" dirty="0"/>
              <a:t>out</a:t>
            </a:r>
            <a:r>
              <a:rPr lang="zh-CN" altLang="en-US" sz="2400" dirty="0"/>
              <a:t>转类为动词，</a:t>
            </a:r>
            <a:r>
              <a:rPr lang="en-US" altLang="zh-CN" sz="2400" dirty="0"/>
              <a:t>b</a:t>
            </a:r>
            <a:r>
              <a:rPr lang="zh-CN" altLang="en-US" sz="2400" dirty="0"/>
              <a:t>句用的是动词</a:t>
            </a:r>
            <a:r>
              <a:rPr lang="en-US" altLang="zh-CN" sz="2400" dirty="0"/>
              <a:t>hold</a:t>
            </a:r>
            <a:r>
              <a:rPr lang="zh-CN" altLang="en-US" sz="2400" dirty="0"/>
              <a:t>加副词</a:t>
            </a:r>
            <a:r>
              <a:rPr lang="en-US" altLang="zh-CN" sz="2400" dirty="0"/>
              <a:t>out</a:t>
            </a:r>
            <a:r>
              <a:rPr lang="zh-CN" altLang="en-US" sz="2400" dirty="0"/>
              <a:t>，</a:t>
            </a:r>
            <a:endParaRPr lang="en-US" altLang="zh-CN" sz="2400" dirty="0"/>
          </a:p>
          <a:p>
            <a:endParaRPr lang="en-US" altLang="zh-CN" sz="2400" dirty="0"/>
          </a:p>
          <a:p>
            <a:r>
              <a:rPr lang="zh-CN" altLang="en-US" sz="2400" dirty="0">
                <a:solidFill>
                  <a:srgbClr val="FF0000"/>
                </a:solidFill>
              </a:rPr>
              <a:t>前者表达了动作与状态，简洁生动，但是汉语无法体现这种差别。</a:t>
            </a:r>
          </a:p>
        </p:txBody>
      </p:sp>
    </p:spTree>
    <p:extLst>
      <p:ext uri="{BB962C8B-B14F-4D97-AF65-F5344CB8AC3E}">
        <p14:creationId xmlns:p14="http://schemas.microsoft.com/office/powerpoint/2010/main" val="19930055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20D8D5-4C79-9270-E711-3F852445F0A3}"/>
              </a:ext>
            </a:extLst>
          </p:cNvPr>
          <p:cNvSpPr>
            <a:spLocks noGrp="1"/>
          </p:cNvSpPr>
          <p:nvPr>
            <p:ph type="title"/>
          </p:nvPr>
        </p:nvSpPr>
        <p:spPr/>
        <p:txBody>
          <a:bodyPr>
            <a:normAutofit fontScale="90000"/>
          </a:bodyPr>
          <a:lstStyle/>
          <a:p>
            <a:r>
              <a:rPr lang="zh-CN" altLang="en-US" dirty="0">
                <a:solidFill>
                  <a:srgbClr val="FF0000"/>
                </a:solidFill>
              </a:rPr>
              <a:t>下列句子里的动词都是这种转类用法，生动，富有意象：</a:t>
            </a:r>
          </a:p>
        </p:txBody>
      </p:sp>
      <p:pic>
        <p:nvPicPr>
          <p:cNvPr id="5" name="内容占位符 4">
            <a:extLst>
              <a:ext uri="{FF2B5EF4-FFF2-40B4-BE49-F238E27FC236}">
                <a16:creationId xmlns:a16="http://schemas.microsoft.com/office/drawing/2014/main" id="{F93EA88C-1ACC-5158-87F7-E62F12E3A93A}"/>
              </a:ext>
            </a:extLst>
          </p:cNvPr>
          <p:cNvPicPr>
            <a:picLocks noGrp="1" noChangeAspect="1"/>
          </p:cNvPicPr>
          <p:nvPr>
            <p:ph idx="1"/>
          </p:nvPr>
        </p:nvPicPr>
        <p:blipFill rotWithShape="1">
          <a:blip r:embed="rId2"/>
          <a:srcRect r="49951" b="-3462"/>
          <a:stretch/>
        </p:blipFill>
        <p:spPr>
          <a:xfrm>
            <a:off x="2064248" y="1485675"/>
            <a:ext cx="7558053" cy="5256990"/>
          </a:xfrm>
        </p:spPr>
      </p:pic>
    </p:spTree>
    <p:extLst>
      <p:ext uri="{BB962C8B-B14F-4D97-AF65-F5344CB8AC3E}">
        <p14:creationId xmlns:p14="http://schemas.microsoft.com/office/powerpoint/2010/main" val="16360980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77142" y="716622"/>
            <a:ext cx="10153455" cy="971501"/>
          </a:xfrm>
        </p:spPr>
        <p:txBody>
          <a:bodyPr>
            <a:noAutofit/>
          </a:bodyPr>
          <a:lstStyle/>
          <a:p>
            <a:r>
              <a:rPr lang="zh-CN" altLang="en-US" dirty="0">
                <a:solidFill>
                  <a:srgbClr val="FF0000"/>
                </a:solidFill>
              </a:rPr>
              <a:t>（三）-ing 形式词</a:t>
            </a:r>
          </a:p>
          <a:p>
            <a:r>
              <a:rPr lang="zh-CN" altLang="en-US" sz="1300" b="1" dirty="0">
                <a:solidFill>
                  <a:schemeClr val="tx1"/>
                </a:solidFill>
              </a:rPr>
              <a:t>-ing形式词不仅只动作行为或状态，而且表示动作的进行或持续，可以加强动态描述。例如：</a:t>
            </a:r>
          </a:p>
        </p:txBody>
      </p:sp>
      <p:pic>
        <p:nvPicPr>
          <p:cNvPr id="5" name="图片 4">
            <a:extLst>
              <a:ext uri="{FF2B5EF4-FFF2-40B4-BE49-F238E27FC236}">
                <a16:creationId xmlns:a16="http://schemas.microsoft.com/office/drawing/2014/main" id="{92061708-9E95-57D2-AF8A-60882D74D6A0}"/>
              </a:ext>
            </a:extLst>
          </p:cNvPr>
          <p:cNvPicPr>
            <a:picLocks noChangeAspect="1"/>
          </p:cNvPicPr>
          <p:nvPr/>
        </p:nvPicPr>
        <p:blipFill rotWithShape="1">
          <a:blip r:embed="rId2"/>
          <a:srcRect t="1" r="50000" b="-1456"/>
          <a:stretch/>
        </p:blipFill>
        <p:spPr>
          <a:xfrm>
            <a:off x="1026413" y="1688123"/>
            <a:ext cx="4783544" cy="5046042"/>
          </a:xfrm>
          <a:prstGeom prst="rect">
            <a:avLst/>
          </a:prstGeom>
        </p:spPr>
      </p:pic>
      <p:sp>
        <p:nvSpPr>
          <p:cNvPr id="7" name="文本框 6">
            <a:extLst>
              <a:ext uri="{FF2B5EF4-FFF2-40B4-BE49-F238E27FC236}">
                <a16:creationId xmlns:a16="http://schemas.microsoft.com/office/drawing/2014/main" id="{DF67DE65-A88C-D014-CD93-868613F6C71D}"/>
              </a:ext>
            </a:extLst>
          </p:cNvPr>
          <p:cNvSpPr txBox="1"/>
          <p:nvPr/>
        </p:nvSpPr>
        <p:spPr>
          <a:xfrm>
            <a:off x="7230794" y="1688124"/>
            <a:ext cx="2715064" cy="4524315"/>
          </a:xfrm>
          <a:prstGeom prst="rect">
            <a:avLst/>
          </a:prstGeom>
          <a:noFill/>
        </p:spPr>
        <p:txBody>
          <a:bodyPr wrap="square">
            <a:spAutoFit/>
          </a:bodyPr>
          <a:lstStyle/>
          <a:p>
            <a:r>
              <a:rPr lang="en-US" altLang="zh-CN" sz="2400" dirty="0"/>
              <a:t>-</a:t>
            </a:r>
            <a:r>
              <a:rPr lang="en-US" altLang="zh-CN" sz="2400" dirty="0" err="1"/>
              <a:t>ing</a:t>
            </a:r>
            <a:r>
              <a:rPr lang="zh-CN" altLang="en-US" sz="2400" dirty="0"/>
              <a:t>形式词可以让读者看到</a:t>
            </a:r>
            <a:r>
              <a:rPr lang="zh-CN" altLang="en-US" sz="2400" dirty="0">
                <a:solidFill>
                  <a:srgbClr val="FF0000"/>
                </a:solidFill>
              </a:rPr>
              <a:t>动作的过程，而不仅仅是一个行为名词。</a:t>
            </a:r>
            <a:r>
              <a:rPr lang="zh-CN" altLang="en-US" sz="2400" dirty="0"/>
              <a:t>这种表达有的可以在汉语中表示出来，有的无法找到对应的表达，通过解释性的词语表达出来，如上面打问号的译文，就显得不那么简洁了。</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7648" y="587522"/>
            <a:ext cx="10969200" cy="959925"/>
          </a:xfrm>
        </p:spPr>
        <p:txBody>
          <a:bodyPr/>
          <a:lstStyle/>
          <a:p>
            <a:r>
              <a:rPr lang="zh-CN" altLang="en-US" b="1" dirty="0">
                <a:solidFill>
                  <a:srgbClr val="FF0000"/>
                </a:solidFill>
              </a:rPr>
              <a:t>（四）习语</a:t>
            </a:r>
          </a:p>
          <a:p>
            <a:r>
              <a:rPr lang="zh-CN" altLang="en-US" dirty="0">
                <a:solidFill>
                  <a:schemeClr val="tx1"/>
                </a:solidFill>
              </a:rPr>
              <a:t>习语（idioms）是一组词语，其整体意思不同于其内部单个的词分开的意思，表达力强，例如：</a:t>
            </a:r>
          </a:p>
        </p:txBody>
      </p:sp>
      <p:pic>
        <p:nvPicPr>
          <p:cNvPr id="5" name="图片 4">
            <a:extLst>
              <a:ext uri="{FF2B5EF4-FFF2-40B4-BE49-F238E27FC236}">
                <a16:creationId xmlns:a16="http://schemas.microsoft.com/office/drawing/2014/main" id="{2D9413BC-D1A6-800A-CCF0-F5A603B10254}"/>
              </a:ext>
            </a:extLst>
          </p:cNvPr>
          <p:cNvPicPr>
            <a:picLocks noChangeAspect="1"/>
          </p:cNvPicPr>
          <p:nvPr/>
        </p:nvPicPr>
        <p:blipFill rotWithShape="1">
          <a:blip r:embed="rId2"/>
          <a:srcRect r="50000" b="-679"/>
          <a:stretch/>
        </p:blipFill>
        <p:spPr>
          <a:xfrm>
            <a:off x="829465" y="1547446"/>
            <a:ext cx="5040283" cy="4965895"/>
          </a:xfrm>
          <a:prstGeom prst="rect">
            <a:avLst/>
          </a:prstGeom>
        </p:spPr>
      </p:pic>
      <p:pic>
        <p:nvPicPr>
          <p:cNvPr id="7" name="图片 6">
            <a:extLst>
              <a:ext uri="{FF2B5EF4-FFF2-40B4-BE49-F238E27FC236}">
                <a16:creationId xmlns:a16="http://schemas.microsoft.com/office/drawing/2014/main" id="{5907DB39-6B41-FED5-F56A-ACF05B0554A1}"/>
              </a:ext>
            </a:extLst>
          </p:cNvPr>
          <p:cNvPicPr>
            <a:picLocks noChangeAspect="1"/>
          </p:cNvPicPr>
          <p:nvPr/>
        </p:nvPicPr>
        <p:blipFill rotWithShape="1">
          <a:blip r:embed="rId3"/>
          <a:srcRect r="50000" b="-1449"/>
          <a:stretch/>
        </p:blipFill>
        <p:spPr>
          <a:xfrm>
            <a:off x="6186259" y="1547446"/>
            <a:ext cx="5336039" cy="4304714"/>
          </a:xfrm>
          <a:prstGeom prst="rect">
            <a:avLst/>
          </a:prstGeom>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6427" y="899557"/>
            <a:ext cx="10519145" cy="633822"/>
          </a:xfrm>
        </p:spPr>
        <p:txBody>
          <a:bodyPr>
            <a:noAutofit/>
          </a:bodyPr>
          <a:lstStyle/>
          <a:p>
            <a:pPr>
              <a:lnSpc>
                <a:spcPts val="1000"/>
              </a:lnSpc>
            </a:pPr>
            <a:r>
              <a:rPr lang="zh-CN" altLang="en-US" b="1" dirty="0">
                <a:solidFill>
                  <a:srgbClr val="FF0000"/>
                </a:solidFill>
              </a:rPr>
              <a:t>五）合成词</a:t>
            </a:r>
          </a:p>
          <a:p>
            <a:pPr>
              <a:lnSpc>
                <a:spcPts val="1000"/>
              </a:lnSpc>
            </a:pPr>
            <a:r>
              <a:rPr lang="zh-CN" altLang="en-US" sz="1500" dirty="0">
                <a:solidFill>
                  <a:schemeClr val="tx1"/>
                </a:solidFill>
              </a:rPr>
              <a:t>合成词（compound words）也有简洁精炼的风格，例如：</a:t>
            </a:r>
          </a:p>
          <a:p>
            <a:pPr>
              <a:lnSpc>
                <a:spcPts val="1000"/>
              </a:lnSpc>
            </a:pPr>
            <a:endParaRPr lang="zh-CN" altLang="en-US" sz="1500" dirty="0">
              <a:solidFill>
                <a:schemeClr val="tx1"/>
              </a:solidFill>
            </a:endParaRPr>
          </a:p>
        </p:txBody>
      </p:sp>
      <p:pic>
        <p:nvPicPr>
          <p:cNvPr id="5" name="图片 4">
            <a:extLst>
              <a:ext uri="{FF2B5EF4-FFF2-40B4-BE49-F238E27FC236}">
                <a16:creationId xmlns:a16="http://schemas.microsoft.com/office/drawing/2014/main" id="{6CCFCC89-90A8-6718-D5FF-F387708E7D08}"/>
              </a:ext>
            </a:extLst>
          </p:cNvPr>
          <p:cNvPicPr>
            <a:picLocks noChangeAspect="1"/>
          </p:cNvPicPr>
          <p:nvPr/>
        </p:nvPicPr>
        <p:blipFill rotWithShape="1">
          <a:blip r:embed="rId2"/>
          <a:srcRect t="-1" r="54630" b="-1002"/>
          <a:stretch/>
        </p:blipFill>
        <p:spPr>
          <a:xfrm>
            <a:off x="836427" y="1533379"/>
            <a:ext cx="5041107" cy="4119079"/>
          </a:xfrm>
          <a:prstGeom prst="rect">
            <a:avLst/>
          </a:prstGeom>
        </p:spPr>
      </p:pic>
      <p:pic>
        <p:nvPicPr>
          <p:cNvPr id="7" name="图片 6">
            <a:extLst>
              <a:ext uri="{FF2B5EF4-FFF2-40B4-BE49-F238E27FC236}">
                <a16:creationId xmlns:a16="http://schemas.microsoft.com/office/drawing/2014/main" id="{65CCB41C-E68D-2BB6-0374-BADA422AB2BB}"/>
              </a:ext>
            </a:extLst>
          </p:cNvPr>
          <p:cNvPicPr>
            <a:picLocks noChangeAspect="1"/>
          </p:cNvPicPr>
          <p:nvPr/>
        </p:nvPicPr>
        <p:blipFill rotWithShape="1">
          <a:blip r:embed="rId3"/>
          <a:srcRect t="-1" r="50804" b="-412"/>
          <a:stretch/>
        </p:blipFill>
        <p:spPr>
          <a:xfrm>
            <a:off x="6096000" y="1533379"/>
            <a:ext cx="5498443" cy="4119079"/>
          </a:xfrm>
          <a:prstGeom prst="rect">
            <a:avLst/>
          </a:prstGeom>
        </p:spPr>
      </p:pic>
      <p:sp>
        <p:nvSpPr>
          <p:cNvPr id="9" name="文本框 8">
            <a:extLst>
              <a:ext uri="{FF2B5EF4-FFF2-40B4-BE49-F238E27FC236}">
                <a16:creationId xmlns:a16="http://schemas.microsoft.com/office/drawing/2014/main" id="{D0A6A88C-EB82-DDD3-9058-657B5B2F1BFC}"/>
              </a:ext>
            </a:extLst>
          </p:cNvPr>
          <p:cNvSpPr txBox="1"/>
          <p:nvPr/>
        </p:nvSpPr>
        <p:spPr>
          <a:xfrm>
            <a:off x="632126" y="5824615"/>
            <a:ext cx="11036705" cy="923330"/>
          </a:xfrm>
          <a:prstGeom prst="rect">
            <a:avLst/>
          </a:prstGeom>
          <a:noFill/>
        </p:spPr>
        <p:txBody>
          <a:bodyPr wrap="square">
            <a:spAutoFit/>
          </a:bodyPr>
          <a:lstStyle/>
          <a:p>
            <a:r>
              <a:rPr lang="zh-CN" altLang="en-US" dirty="0"/>
              <a:t>上面的例子中，</a:t>
            </a:r>
            <a:r>
              <a:rPr lang="en-US" altLang="zh-CN" dirty="0"/>
              <a:t>b</a:t>
            </a:r>
            <a:r>
              <a:rPr lang="zh-CN" altLang="en-US" dirty="0"/>
              <a:t>句都是由</a:t>
            </a:r>
            <a:r>
              <a:rPr lang="en-US" altLang="zh-CN" dirty="0"/>
              <a:t>a</a:t>
            </a:r>
            <a:r>
              <a:rPr lang="zh-CN" altLang="en-US" dirty="0"/>
              <a:t>句的合成词改成的定语从句，很明显</a:t>
            </a:r>
            <a:r>
              <a:rPr lang="en-US" altLang="zh-CN" dirty="0">
                <a:solidFill>
                  <a:srgbClr val="FF0000"/>
                </a:solidFill>
              </a:rPr>
              <a:t>a</a:t>
            </a:r>
            <a:r>
              <a:rPr lang="zh-CN" altLang="en-US" dirty="0">
                <a:solidFill>
                  <a:srgbClr val="FF0000"/>
                </a:solidFill>
              </a:rPr>
              <a:t>句的合成词精炼简洁</a:t>
            </a:r>
            <a:r>
              <a:rPr lang="zh-CN" altLang="en-US" dirty="0"/>
              <a:t>，汉语表达有的可以在词语层次表现，有的只能在句子结构上表达，有的很难区分</a:t>
            </a:r>
            <a:r>
              <a:rPr lang="en-US" altLang="zh-CN" dirty="0"/>
              <a:t>a</a:t>
            </a:r>
            <a:r>
              <a:rPr lang="zh-CN" altLang="en-US" dirty="0"/>
              <a:t>与</a:t>
            </a:r>
            <a:r>
              <a:rPr lang="en-US" altLang="zh-CN" dirty="0"/>
              <a:t>b</a:t>
            </a:r>
            <a:r>
              <a:rPr lang="zh-CN" altLang="en-US" dirty="0"/>
              <a:t>句的风格差别，原因在于汉语没有这种句子缩合成词的用法。</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1800" dirty="0">
                <a:solidFill>
                  <a:srgbClr val="FF0000"/>
                </a:solidFill>
              </a:rPr>
              <a:t>（六）混成词</a:t>
            </a:r>
          </a:p>
        </p:txBody>
      </p:sp>
      <p:sp>
        <p:nvSpPr>
          <p:cNvPr id="3" name="内容占位符 2"/>
          <p:cNvSpPr>
            <a:spLocks noGrp="1"/>
          </p:cNvSpPr>
          <p:nvPr>
            <p:ph idx="1"/>
          </p:nvPr>
        </p:nvSpPr>
        <p:spPr>
          <a:xfrm>
            <a:off x="608400" y="1490400"/>
            <a:ext cx="10758295" cy="915175"/>
          </a:xfrm>
        </p:spPr>
        <p:txBody>
          <a:bodyPr>
            <a:normAutofit fontScale="97500"/>
          </a:bodyPr>
          <a:lstStyle/>
          <a:p>
            <a:r>
              <a:rPr lang="zh-CN" altLang="en-US" b="1" dirty="0">
                <a:solidFill>
                  <a:schemeClr val="tx1"/>
                </a:solidFill>
              </a:rPr>
              <a:t>混成词（portmanteau words or blending words）是各取两个词的一部分混合而成，具有时尚风格，显得新奇简洁，例如：</a:t>
            </a:r>
          </a:p>
        </p:txBody>
      </p:sp>
      <p:pic>
        <p:nvPicPr>
          <p:cNvPr id="5" name="图片 4">
            <a:extLst>
              <a:ext uri="{FF2B5EF4-FFF2-40B4-BE49-F238E27FC236}">
                <a16:creationId xmlns:a16="http://schemas.microsoft.com/office/drawing/2014/main" id="{3C4B1F1F-616C-64BF-3BD0-EC5E5A1DCB12}"/>
              </a:ext>
            </a:extLst>
          </p:cNvPr>
          <p:cNvPicPr>
            <a:picLocks noChangeAspect="1"/>
          </p:cNvPicPr>
          <p:nvPr/>
        </p:nvPicPr>
        <p:blipFill rotWithShape="1">
          <a:blip r:embed="rId2"/>
          <a:srcRect t="-1" r="50000" b="-2338"/>
          <a:stretch/>
        </p:blipFill>
        <p:spPr>
          <a:xfrm>
            <a:off x="825304" y="2405574"/>
            <a:ext cx="5080598" cy="4452426"/>
          </a:xfrm>
          <a:prstGeom prst="rect">
            <a:avLst/>
          </a:prstGeom>
        </p:spPr>
      </p:pic>
      <p:pic>
        <p:nvPicPr>
          <p:cNvPr id="7" name="图片 6">
            <a:extLst>
              <a:ext uri="{FF2B5EF4-FFF2-40B4-BE49-F238E27FC236}">
                <a16:creationId xmlns:a16="http://schemas.microsoft.com/office/drawing/2014/main" id="{D2F1D588-1039-2B6D-A589-E1856531E69A}"/>
              </a:ext>
            </a:extLst>
          </p:cNvPr>
          <p:cNvPicPr>
            <a:picLocks noChangeAspect="1"/>
          </p:cNvPicPr>
          <p:nvPr/>
        </p:nvPicPr>
        <p:blipFill rotWithShape="1">
          <a:blip r:embed="rId3"/>
          <a:srcRect t="-1" r="50000" b="-1002"/>
          <a:stretch/>
        </p:blipFill>
        <p:spPr>
          <a:xfrm>
            <a:off x="6122806" y="2405574"/>
            <a:ext cx="5388533" cy="3995227"/>
          </a:xfrm>
          <a:prstGeom prst="rect">
            <a:avLst/>
          </a:prstGeom>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8B343A-5F27-6859-CFD3-C9D8EB47566E}"/>
              </a:ext>
            </a:extLst>
          </p:cNvPr>
          <p:cNvSpPr>
            <a:spLocks noGrp="1"/>
          </p:cNvSpPr>
          <p:nvPr>
            <p:ph type="title"/>
          </p:nvPr>
        </p:nvSpPr>
        <p:spPr/>
        <p:txBody>
          <a:bodyPr>
            <a:normAutofit/>
          </a:bodyPr>
          <a:lstStyle/>
          <a:p>
            <a:r>
              <a:rPr lang="zh-CN" altLang="en-US" dirty="0">
                <a:solidFill>
                  <a:srgbClr val="FF0000"/>
                </a:solidFill>
              </a:rPr>
              <a:t>混成词因其新奇，常用于商标：</a:t>
            </a:r>
          </a:p>
        </p:txBody>
      </p:sp>
      <p:sp>
        <p:nvSpPr>
          <p:cNvPr id="3" name="内容占位符 2">
            <a:extLst>
              <a:ext uri="{FF2B5EF4-FFF2-40B4-BE49-F238E27FC236}">
                <a16:creationId xmlns:a16="http://schemas.microsoft.com/office/drawing/2014/main" id="{085E70F6-7155-4F72-99F1-D2248DCDCD88}"/>
              </a:ext>
            </a:extLst>
          </p:cNvPr>
          <p:cNvSpPr>
            <a:spLocks noGrp="1"/>
          </p:cNvSpPr>
          <p:nvPr>
            <p:ph idx="1"/>
          </p:nvPr>
        </p:nvSpPr>
        <p:spPr/>
        <p:txBody>
          <a:bodyPr/>
          <a:lstStyle/>
          <a:p>
            <a:r>
              <a:rPr lang="en-US" altLang="zh-CN" sz="2400" dirty="0" err="1">
                <a:solidFill>
                  <a:schemeClr val="tx1"/>
                </a:solidFill>
              </a:rPr>
              <a:t>Skinice</a:t>
            </a:r>
            <a:r>
              <a:rPr lang="en-US" altLang="zh-CN" sz="2400" dirty="0">
                <a:solidFill>
                  <a:schemeClr val="tx1"/>
                </a:solidFill>
              </a:rPr>
              <a:t> (Skin +nice): </a:t>
            </a:r>
            <a:r>
              <a:rPr lang="zh-CN" altLang="en-US" sz="2400" dirty="0">
                <a:solidFill>
                  <a:schemeClr val="tx1"/>
                </a:solidFill>
              </a:rPr>
              <a:t>一种香皂的品牌名称</a:t>
            </a:r>
          </a:p>
          <a:p>
            <a:r>
              <a:rPr lang="en-US" altLang="zh-CN" sz="2400" dirty="0" err="1">
                <a:solidFill>
                  <a:schemeClr val="tx1"/>
                </a:solidFill>
              </a:rPr>
              <a:t>Mettoy</a:t>
            </a:r>
            <a:r>
              <a:rPr lang="en-US" altLang="zh-CN" sz="2400" dirty="0">
                <a:solidFill>
                  <a:schemeClr val="tx1"/>
                </a:solidFill>
              </a:rPr>
              <a:t> (metal +toy): </a:t>
            </a:r>
            <a:r>
              <a:rPr lang="zh-CN" altLang="en-US" sz="2400" dirty="0">
                <a:solidFill>
                  <a:schemeClr val="tx1"/>
                </a:solidFill>
              </a:rPr>
              <a:t>一种玩具</a:t>
            </a:r>
          </a:p>
          <a:p>
            <a:r>
              <a:rPr lang="en-US" altLang="zh-CN" sz="2400" dirty="0">
                <a:solidFill>
                  <a:schemeClr val="tx1"/>
                </a:solidFill>
              </a:rPr>
              <a:t>Duracell (durable +cell): </a:t>
            </a:r>
            <a:r>
              <a:rPr lang="zh-CN" altLang="en-US" sz="2400" dirty="0">
                <a:solidFill>
                  <a:schemeClr val="tx1"/>
                </a:solidFill>
              </a:rPr>
              <a:t>一种电池</a:t>
            </a:r>
          </a:p>
          <a:p>
            <a:r>
              <a:rPr lang="en-US" altLang="zh-CN" sz="2400" dirty="0">
                <a:solidFill>
                  <a:schemeClr val="tx1"/>
                </a:solidFill>
              </a:rPr>
              <a:t>Midea (modern+ idea): </a:t>
            </a:r>
            <a:r>
              <a:rPr lang="zh-CN" altLang="en-US" sz="2400" dirty="0">
                <a:solidFill>
                  <a:schemeClr val="tx1"/>
                </a:solidFill>
              </a:rPr>
              <a:t>一种空调</a:t>
            </a:r>
          </a:p>
          <a:p>
            <a:r>
              <a:rPr lang="en-US" altLang="zh-CN" sz="2400" dirty="0">
                <a:solidFill>
                  <a:schemeClr val="tx1"/>
                </a:solidFill>
              </a:rPr>
              <a:t>Electrolux (</a:t>
            </a:r>
            <a:r>
              <a:rPr lang="en-US" altLang="zh-CN" sz="2400" dirty="0" err="1">
                <a:solidFill>
                  <a:schemeClr val="tx1"/>
                </a:solidFill>
              </a:rPr>
              <a:t>electronic+luxury</a:t>
            </a:r>
            <a:r>
              <a:rPr lang="en-US" altLang="zh-CN" sz="2400" dirty="0">
                <a:solidFill>
                  <a:schemeClr val="tx1"/>
                </a:solidFill>
              </a:rPr>
              <a:t>): </a:t>
            </a:r>
            <a:r>
              <a:rPr lang="zh-CN" altLang="en-US" sz="2400" dirty="0">
                <a:solidFill>
                  <a:schemeClr val="tx1"/>
                </a:solidFill>
              </a:rPr>
              <a:t>一种冰箱</a:t>
            </a:r>
          </a:p>
          <a:p>
            <a:endParaRPr lang="zh-CN" altLang="en-US" dirty="0"/>
          </a:p>
        </p:txBody>
      </p:sp>
    </p:spTree>
    <p:extLst>
      <p:ext uri="{BB962C8B-B14F-4D97-AF65-F5344CB8AC3E}">
        <p14:creationId xmlns:p14="http://schemas.microsoft.com/office/powerpoint/2010/main" val="13777778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02784" y="393120"/>
            <a:ext cx="10762385" cy="1998388"/>
          </a:xfrm>
        </p:spPr>
        <p:txBody>
          <a:bodyPr>
            <a:normAutofit fontScale="92500" lnSpcReduction="20000"/>
          </a:bodyPr>
          <a:lstStyle/>
          <a:p>
            <a:r>
              <a:rPr lang="zh-CN" altLang="en-US" b="1" dirty="0">
                <a:solidFill>
                  <a:srgbClr val="FF0000"/>
                </a:solidFill>
              </a:rPr>
              <a:t>（七）同义词</a:t>
            </a:r>
          </a:p>
          <a:p>
            <a:pPr algn="just">
              <a:lnSpc>
                <a:spcPct val="180000"/>
              </a:lnSpc>
            </a:pPr>
            <a:r>
              <a:rPr lang="zh-CN" altLang="en-US" sz="1600" dirty="0">
                <a:solidFill>
                  <a:schemeClr val="tx1"/>
                </a:solidFill>
              </a:rPr>
              <a:t>这里讲的同义词不是构成搭配和词汇集的那种同义，而是用在不同场合的构成不同语体的同义词，涉及两种情况，一种是涉及词汇意义转移的，即有比喻、借代等修辞色彩的，这个在前面已经讨论过，另一种是涉及单纯的不同场合与正式程度的，没有修辞色彩，但是有风格的差别，主要是</a:t>
            </a:r>
            <a:r>
              <a:rPr lang="zh-CN" altLang="en-US" sz="1600" dirty="0">
                <a:solidFill>
                  <a:srgbClr val="FF0000"/>
                </a:solidFill>
              </a:rPr>
              <a:t>大字眼与普通词汇</a:t>
            </a:r>
            <a:r>
              <a:rPr lang="zh-CN" altLang="en-US" sz="1600" dirty="0">
                <a:solidFill>
                  <a:schemeClr val="tx1"/>
                </a:solidFill>
              </a:rPr>
              <a:t>的区别，以及一些</a:t>
            </a:r>
            <a:r>
              <a:rPr lang="zh-CN" altLang="en-US" sz="1600" dirty="0">
                <a:solidFill>
                  <a:srgbClr val="FF0000"/>
                </a:solidFill>
              </a:rPr>
              <a:t>铺张与冗长的说法与简洁说法</a:t>
            </a:r>
            <a:r>
              <a:rPr lang="zh-CN" altLang="en-US" sz="1600" dirty="0">
                <a:solidFill>
                  <a:schemeClr val="tx1"/>
                </a:solidFill>
              </a:rPr>
              <a:t>的区别。</a:t>
            </a:r>
          </a:p>
        </p:txBody>
      </p:sp>
      <p:pic>
        <p:nvPicPr>
          <p:cNvPr id="5" name="图片 4">
            <a:extLst>
              <a:ext uri="{FF2B5EF4-FFF2-40B4-BE49-F238E27FC236}">
                <a16:creationId xmlns:a16="http://schemas.microsoft.com/office/drawing/2014/main" id="{4583BACD-5092-09EF-692F-0DD28FECF542}"/>
              </a:ext>
            </a:extLst>
          </p:cNvPr>
          <p:cNvPicPr>
            <a:picLocks noChangeAspect="1"/>
          </p:cNvPicPr>
          <p:nvPr/>
        </p:nvPicPr>
        <p:blipFill rotWithShape="1">
          <a:blip r:embed="rId2"/>
          <a:srcRect t="1" r="50000" b="-2224"/>
          <a:stretch/>
        </p:blipFill>
        <p:spPr>
          <a:xfrm>
            <a:off x="702785" y="2550764"/>
            <a:ext cx="5489960" cy="3090381"/>
          </a:xfrm>
          <a:prstGeom prst="rect">
            <a:avLst/>
          </a:prstGeom>
        </p:spPr>
      </p:pic>
      <p:pic>
        <p:nvPicPr>
          <p:cNvPr id="7" name="图片 6">
            <a:extLst>
              <a:ext uri="{FF2B5EF4-FFF2-40B4-BE49-F238E27FC236}">
                <a16:creationId xmlns:a16="http://schemas.microsoft.com/office/drawing/2014/main" id="{CE915559-B63F-4EC8-A81F-2B4EC9DE908F}"/>
              </a:ext>
            </a:extLst>
          </p:cNvPr>
          <p:cNvPicPr>
            <a:picLocks noChangeAspect="1"/>
          </p:cNvPicPr>
          <p:nvPr/>
        </p:nvPicPr>
        <p:blipFill rotWithShape="1">
          <a:blip r:embed="rId3"/>
          <a:srcRect r="49706" b="-3623"/>
          <a:stretch/>
        </p:blipFill>
        <p:spPr>
          <a:xfrm>
            <a:off x="6192744" y="2550764"/>
            <a:ext cx="5447717" cy="3090380"/>
          </a:xfrm>
          <a:prstGeom prst="rect">
            <a:avLst/>
          </a:prstGeom>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1DF8DC-2D11-A6AB-480A-F7063FCBDEF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BE20C6A-D2FB-862D-7245-701301DFF6B5}"/>
              </a:ext>
            </a:extLst>
          </p:cNvPr>
          <p:cNvSpPr>
            <a:spLocks noGrp="1"/>
          </p:cNvSpPr>
          <p:nvPr>
            <p:ph idx="1"/>
          </p:nvPr>
        </p:nvSpPr>
        <p:spPr/>
        <p:txBody>
          <a:bodyPr>
            <a:normAutofit/>
          </a:bodyPr>
          <a:lstStyle/>
          <a:p>
            <a:r>
              <a:rPr lang="zh-CN" altLang="en-US" sz="4000" dirty="0">
                <a:solidFill>
                  <a:schemeClr val="tx1"/>
                </a:solidFill>
              </a:rPr>
              <a:t>以上讨论的</a:t>
            </a:r>
            <a:r>
              <a:rPr lang="zh-CN" altLang="en-US" sz="4000" dirty="0">
                <a:solidFill>
                  <a:srgbClr val="FF0000"/>
                </a:solidFill>
              </a:rPr>
              <a:t>不同词类表达</a:t>
            </a:r>
            <a:r>
              <a:rPr lang="zh-CN" altLang="en-US" sz="4000" dirty="0">
                <a:solidFill>
                  <a:schemeClr val="tx1"/>
                </a:solidFill>
              </a:rPr>
              <a:t>既涉及</a:t>
            </a:r>
            <a:r>
              <a:rPr lang="zh-CN" altLang="en-US" sz="4000" dirty="0">
                <a:solidFill>
                  <a:srgbClr val="FF0000"/>
                </a:solidFill>
              </a:rPr>
              <a:t>不同语体</a:t>
            </a:r>
            <a:r>
              <a:rPr lang="zh-CN" altLang="en-US" sz="4000" dirty="0">
                <a:solidFill>
                  <a:schemeClr val="tx1"/>
                </a:solidFill>
              </a:rPr>
              <a:t>，又涉及</a:t>
            </a:r>
            <a:r>
              <a:rPr lang="zh-CN" altLang="en-US" sz="4000" dirty="0">
                <a:solidFill>
                  <a:srgbClr val="FF0000"/>
                </a:solidFill>
              </a:rPr>
              <a:t>不同修辞</a:t>
            </a:r>
            <a:r>
              <a:rPr lang="zh-CN" altLang="en-US" sz="4000" dirty="0">
                <a:solidFill>
                  <a:schemeClr val="tx1"/>
                </a:solidFill>
              </a:rPr>
              <a:t>，都体现了不同的风格，我们要注意区分和英汉翻译转换。</a:t>
            </a:r>
          </a:p>
        </p:txBody>
      </p:sp>
    </p:spTree>
    <p:extLst>
      <p:ext uri="{BB962C8B-B14F-4D97-AF65-F5344CB8AC3E}">
        <p14:creationId xmlns:p14="http://schemas.microsoft.com/office/powerpoint/2010/main" val="1284060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82826A-9B75-0ADB-F985-D28654F8435D}"/>
              </a:ext>
            </a:extLst>
          </p:cNvPr>
          <p:cNvSpPr>
            <a:spLocks noGrp="1"/>
          </p:cNvSpPr>
          <p:nvPr>
            <p:ph type="title"/>
          </p:nvPr>
        </p:nvSpPr>
        <p:spPr/>
        <p:txBody>
          <a:bodyPr/>
          <a:lstStyle/>
          <a:p>
            <a:r>
              <a:rPr lang="zh-CN" altLang="en-US" dirty="0">
                <a:solidFill>
                  <a:srgbClr val="FF0000"/>
                </a:solidFill>
              </a:rPr>
              <a:t>下面是汉语中由内容产生的文体效果：</a:t>
            </a:r>
          </a:p>
        </p:txBody>
      </p:sp>
      <p:pic>
        <p:nvPicPr>
          <p:cNvPr id="5" name="内容占位符 4">
            <a:extLst>
              <a:ext uri="{FF2B5EF4-FFF2-40B4-BE49-F238E27FC236}">
                <a16:creationId xmlns:a16="http://schemas.microsoft.com/office/drawing/2014/main" id="{6DCAB56F-4ABE-F47C-933C-5DAA3E0B5E6A}"/>
              </a:ext>
            </a:extLst>
          </p:cNvPr>
          <p:cNvPicPr>
            <a:picLocks noGrp="1" noChangeAspect="1"/>
          </p:cNvPicPr>
          <p:nvPr>
            <p:ph idx="1"/>
          </p:nvPr>
        </p:nvPicPr>
        <p:blipFill rotWithShape="1">
          <a:blip r:embed="rId2"/>
          <a:srcRect t="5598" r="50932" b="922"/>
          <a:stretch/>
        </p:blipFill>
        <p:spPr>
          <a:xfrm>
            <a:off x="858347" y="1678898"/>
            <a:ext cx="4745781" cy="4976735"/>
          </a:xfrm>
        </p:spPr>
      </p:pic>
      <p:sp>
        <p:nvSpPr>
          <p:cNvPr id="7" name="文本框 6">
            <a:extLst>
              <a:ext uri="{FF2B5EF4-FFF2-40B4-BE49-F238E27FC236}">
                <a16:creationId xmlns:a16="http://schemas.microsoft.com/office/drawing/2014/main" id="{E147529E-CEF7-AD0B-3B62-03FE7601B67D}"/>
              </a:ext>
            </a:extLst>
          </p:cNvPr>
          <p:cNvSpPr txBox="1"/>
          <p:nvPr/>
        </p:nvSpPr>
        <p:spPr>
          <a:xfrm>
            <a:off x="6587873" y="1897173"/>
            <a:ext cx="5029701" cy="3416320"/>
          </a:xfrm>
          <a:prstGeom prst="rect">
            <a:avLst/>
          </a:prstGeom>
          <a:noFill/>
        </p:spPr>
        <p:txBody>
          <a:bodyPr wrap="square">
            <a:spAutoFit/>
          </a:bodyPr>
          <a:lstStyle/>
          <a:p>
            <a:pPr indent="228600" algn="just"/>
            <a:r>
              <a:rPr lang="zh-CN" altLang="zh-CN" sz="2400" kern="100" dirty="0">
                <a:solidFill>
                  <a:srgbClr val="000000"/>
                </a:solidFill>
                <a:effectLst/>
                <a:latin typeface="Times New Roman" panose="02020603050405020304" pitchFamily="18" charset="0"/>
                <a:ea typeface="宋体" panose="02010600030101010101" pitchFamily="2" charset="-122"/>
              </a:rPr>
              <a:t>除了表明作者情感或态度的</a:t>
            </a:r>
            <a:r>
              <a:rPr lang="zh-CN" altLang="zh-CN" sz="2400" kern="100" dirty="0">
                <a:solidFill>
                  <a:srgbClr val="FF0000"/>
                </a:solidFill>
                <a:effectLst/>
                <a:latin typeface="Times New Roman" panose="02020603050405020304" pitchFamily="18" charset="0"/>
                <a:ea typeface="宋体" panose="02010600030101010101" pitchFamily="2" charset="-122"/>
              </a:rPr>
              <a:t>“</a:t>
            </a:r>
            <a:r>
              <a:rPr lang="zh-CN" altLang="zh-CN" sz="2400" kern="100" dirty="0">
                <a:solidFill>
                  <a:srgbClr val="FF0000"/>
                </a:solidFill>
                <a:effectLst/>
                <a:latin typeface="Times New Roman" panose="02020603050405020304" pitchFamily="18" charset="0"/>
                <a:ea typeface="楷体_GB2312"/>
              </a:rPr>
              <a:t>刺儿头</a:t>
            </a:r>
            <a:r>
              <a:rPr lang="zh-CN" altLang="zh-CN" sz="2400" kern="100" dirty="0">
                <a:solidFill>
                  <a:srgbClr val="FF0000"/>
                </a:solidFill>
                <a:effectLst/>
                <a:latin typeface="Times New Roman" panose="02020603050405020304" pitchFamily="18" charset="0"/>
                <a:ea typeface="宋体" panose="02010600030101010101" pitchFamily="2" charset="-122"/>
              </a:rPr>
              <a:t>”、“</a:t>
            </a:r>
            <a:r>
              <a:rPr lang="zh-CN" altLang="zh-CN" sz="2400" kern="100" dirty="0">
                <a:solidFill>
                  <a:srgbClr val="FF0000"/>
                </a:solidFill>
                <a:effectLst/>
                <a:latin typeface="Times New Roman" panose="02020603050405020304" pitchFamily="18" charset="0"/>
                <a:ea typeface="楷体_GB2312"/>
              </a:rPr>
              <a:t>阴谋</a:t>
            </a:r>
            <a:r>
              <a:rPr lang="zh-CN" altLang="zh-CN" sz="2400" kern="100" dirty="0">
                <a:solidFill>
                  <a:srgbClr val="FF0000"/>
                </a:solidFill>
                <a:effectLst/>
                <a:latin typeface="Times New Roman" panose="02020603050405020304" pitchFamily="18" charset="0"/>
                <a:ea typeface="宋体" panose="02010600030101010101" pitchFamily="2" charset="-122"/>
              </a:rPr>
              <a:t>”、“</a:t>
            </a:r>
            <a:r>
              <a:rPr lang="zh-CN" altLang="zh-CN" sz="2400" kern="100" dirty="0">
                <a:solidFill>
                  <a:srgbClr val="FF0000"/>
                </a:solidFill>
                <a:effectLst/>
                <a:latin typeface="Times New Roman" panose="02020603050405020304" pitchFamily="18" charset="0"/>
                <a:ea typeface="楷体_GB2312"/>
              </a:rPr>
              <a:t>抛弃</a:t>
            </a:r>
            <a:r>
              <a:rPr lang="zh-CN" altLang="zh-CN" sz="2400" kern="100" dirty="0">
                <a:solidFill>
                  <a:srgbClr val="FF0000"/>
                </a:solidFill>
                <a:effectLst/>
                <a:latin typeface="Times New Roman" panose="02020603050405020304" pitchFamily="18" charset="0"/>
                <a:ea typeface="宋体" panose="02010600030101010101" pitchFamily="2" charset="-122"/>
              </a:rPr>
              <a:t>”、“</a:t>
            </a:r>
            <a:r>
              <a:rPr lang="zh-CN" altLang="zh-CN" sz="2400" kern="100" dirty="0">
                <a:solidFill>
                  <a:srgbClr val="FF0000"/>
                </a:solidFill>
                <a:effectLst/>
                <a:latin typeface="Times New Roman" panose="02020603050405020304" pitchFamily="18" charset="0"/>
                <a:ea typeface="楷体_GB2312"/>
              </a:rPr>
              <a:t>相残</a:t>
            </a:r>
            <a:r>
              <a:rPr lang="zh-CN" altLang="zh-CN" sz="2400" kern="100" dirty="0">
                <a:solidFill>
                  <a:srgbClr val="FF0000"/>
                </a:solidFill>
                <a:effectLst/>
                <a:latin typeface="Times New Roman" panose="02020603050405020304" pitchFamily="18" charset="0"/>
                <a:ea typeface="宋体" panose="02010600030101010101" pitchFamily="2" charset="-122"/>
              </a:rPr>
              <a:t>”、“</a:t>
            </a:r>
            <a:r>
              <a:rPr lang="zh-CN" altLang="zh-CN" sz="2400" kern="100" dirty="0">
                <a:solidFill>
                  <a:srgbClr val="FF0000"/>
                </a:solidFill>
                <a:effectLst/>
                <a:latin typeface="Times New Roman" panose="02020603050405020304" pitchFamily="18" charset="0"/>
                <a:ea typeface="楷体_GB2312"/>
              </a:rPr>
              <a:t>心灰意冷</a:t>
            </a:r>
            <a:r>
              <a:rPr lang="zh-CN" altLang="zh-CN" sz="2400" kern="100" dirty="0">
                <a:solidFill>
                  <a:srgbClr val="FF0000"/>
                </a:solidFill>
                <a:effectLst/>
                <a:latin typeface="Times New Roman" panose="02020603050405020304" pitchFamily="18" charset="0"/>
                <a:ea typeface="宋体" panose="02010600030101010101" pitchFamily="2" charset="-122"/>
              </a:rPr>
              <a:t>”</a:t>
            </a:r>
            <a:r>
              <a:rPr lang="zh-CN" altLang="zh-CN" sz="2400" kern="100" dirty="0">
                <a:solidFill>
                  <a:srgbClr val="000000"/>
                </a:solidFill>
                <a:effectLst/>
                <a:latin typeface="Times New Roman" panose="02020603050405020304" pitchFamily="18" charset="0"/>
                <a:ea typeface="宋体" panose="02010600030101010101" pitchFamily="2" charset="-122"/>
              </a:rPr>
              <a:t>等词语，由于倒过来的故事情节，即内容，以及与原著相比密度不同的词汇，实即仍是内容的表达，读来感受完全不一样了，所以</a:t>
            </a:r>
            <a:r>
              <a:rPr lang="zh-CN" altLang="zh-CN" sz="2400" kern="100" dirty="0">
                <a:solidFill>
                  <a:srgbClr val="FF0000"/>
                </a:solidFill>
                <a:effectLst/>
                <a:latin typeface="Times New Roman" panose="02020603050405020304" pitchFamily="18" charset="0"/>
                <a:ea typeface="宋体" panose="02010600030101010101" pitchFamily="2" charset="-122"/>
              </a:rPr>
              <a:t>不同的题材风格不同，同一语场的词汇频率不同语篇的风格也不相同。</a:t>
            </a:r>
          </a:p>
        </p:txBody>
      </p:sp>
    </p:spTree>
    <p:extLst>
      <p:ext uri="{BB962C8B-B14F-4D97-AF65-F5344CB8AC3E}">
        <p14:creationId xmlns:p14="http://schemas.microsoft.com/office/powerpoint/2010/main" val="33064547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C76D47-9750-53E0-73F3-CF981379F84C}"/>
              </a:ext>
            </a:extLst>
          </p:cNvPr>
          <p:cNvSpPr>
            <a:spLocks noGrp="1"/>
          </p:cNvSpPr>
          <p:nvPr>
            <p:ph type="title"/>
          </p:nvPr>
        </p:nvSpPr>
        <p:spPr/>
        <p:txBody>
          <a:bodyPr/>
          <a:lstStyle/>
          <a:p>
            <a:pPr algn="ctr"/>
            <a:r>
              <a:rPr lang="zh-CN" altLang="en-US" dirty="0">
                <a:solidFill>
                  <a:srgbClr val="FF0000"/>
                </a:solidFill>
              </a:rPr>
              <a:t>第一节 小结</a:t>
            </a:r>
          </a:p>
        </p:txBody>
      </p:sp>
      <p:sp>
        <p:nvSpPr>
          <p:cNvPr id="3" name="内容占位符 2">
            <a:extLst>
              <a:ext uri="{FF2B5EF4-FFF2-40B4-BE49-F238E27FC236}">
                <a16:creationId xmlns:a16="http://schemas.microsoft.com/office/drawing/2014/main" id="{F81390DA-686E-CD80-E37A-A5865A462669}"/>
              </a:ext>
            </a:extLst>
          </p:cNvPr>
          <p:cNvSpPr>
            <a:spLocks noGrp="1"/>
          </p:cNvSpPr>
          <p:nvPr>
            <p:ph idx="1"/>
          </p:nvPr>
        </p:nvSpPr>
        <p:spPr/>
        <p:txBody>
          <a:bodyPr>
            <a:normAutofit/>
          </a:bodyPr>
          <a:lstStyle/>
          <a:p>
            <a:r>
              <a:rPr lang="zh-CN" altLang="en-US" sz="2400" dirty="0">
                <a:solidFill>
                  <a:schemeClr val="tx1"/>
                </a:solidFill>
              </a:rPr>
              <a:t>在第一节中我们分析了内容决定的英语词汇在意义方面的失衡突出（高频词汇集）、失协突出（双关、词汇集混合）和形式方面的失衡、失协突出（搭配、对偶、排比、渐升、渐降、系列修辞），这些在汉语中均有对应的突出形式，在翻译转换过程中有时需要考虑文化背景知识的差异；另外我们还分析了词汇类别即语言材料本身决定的英语词汇风格，涉及名词、动词、</a:t>
            </a:r>
            <a:r>
              <a:rPr lang="en-US" altLang="zh-CN" sz="2400" dirty="0">
                <a:solidFill>
                  <a:schemeClr val="tx1"/>
                </a:solidFill>
              </a:rPr>
              <a:t>-</a:t>
            </a:r>
            <a:r>
              <a:rPr lang="en-US" altLang="zh-CN" sz="2400" dirty="0" err="1">
                <a:solidFill>
                  <a:schemeClr val="tx1"/>
                </a:solidFill>
              </a:rPr>
              <a:t>ing</a:t>
            </a:r>
            <a:r>
              <a:rPr lang="zh-CN" altLang="en-US" sz="2400" dirty="0">
                <a:solidFill>
                  <a:schemeClr val="tx1"/>
                </a:solidFill>
              </a:rPr>
              <a:t>形式词、习语、合成词和混成词，其中有些在汉语中可以找到对应风格的表达，有些由于构词方式差异，汉语没有对应形式，只能转换成其他形式如词组和句子表达。</a:t>
            </a:r>
          </a:p>
        </p:txBody>
      </p:sp>
    </p:spTree>
    <p:extLst>
      <p:ext uri="{BB962C8B-B14F-4D97-AF65-F5344CB8AC3E}">
        <p14:creationId xmlns:p14="http://schemas.microsoft.com/office/powerpoint/2010/main" val="5654233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43C8BC-538A-E5AF-72FB-D557534CF22E}"/>
              </a:ext>
            </a:extLst>
          </p:cNvPr>
          <p:cNvSpPr>
            <a:spLocks noGrp="1"/>
          </p:cNvSpPr>
          <p:nvPr>
            <p:ph type="title"/>
          </p:nvPr>
        </p:nvSpPr>
        <p:spPr/>
        <p:txBody>
          <a:bodyPr/>
          <a:lstStyle/>
          <a:p>
            <a:pPr algn="ctr"/>
            <a:r>
              <a:rPr kumimoji="0" lang="zh-CN" altLang="en-US" sz="3600" b="1" i="0" u="none" strike="noStrike" kern="1200" cap="none" spc="300" normalizeH="0" baseline="0" noProof="0" dirty="0">
                <a:ln>
                  <a:noFill/>
                </a:ln>
                <a:solidFill>
                  <a:srgbClr val="FF0000"/>
                </a:solidFill>
                <a:effectLst/>
                <a:uLnTx/>
                <a:uFillTx/>
                <a:latin typeface="Arial"/>
                <a:ea typeface="微软雅黑"/>
                <a:cs typeface="+mj-cs"/>
              </a:rPr>
              <a:t>第二节 汉语词汇风格</a:t>
            </a:r>
            <a:endParaRPr lang="zh-CN" altLang="en-US" dirty="0"/>
          </a:p>
        </p:txBody>
      </p:sp>
      <p:sp>
        <p:nvSpPr>
          <p:cNvPr id="3" name="内容占位符 2">
            <a:extLst>
              <a:ext uri="{FF2B5EF4-FFF2-40B4-BE49-F238E27FC236}">
                <a16:creationId xmlns:a16="http://schemas.microsoft.com/office/drawing/2014/main" id="{4F08E807-3426-D862-A25D-FCA435872B09}"/>
              </a:ext>
            </a:extLst>
          </p:cNvPr>
          <p:cNvSpPr>
            <a:spLocks noGrp="1"/>
          </p:cNvSpPr>
          <p:nvPr>
            <p:ph idx="1"/>
          </p:nvPr>
        </p:nvSpPr>
        <p:spPr/>
        <p:txBody>
          <a:bodyPr/>
          <a:lstStyle/>
          <a:p>
            <a:r>
              <a:rPr lang="zh-CN" altLang="en-US" sz="2400" dirty="0">
                <a:solidFill>
                  <a:schemeClr val="tx1"/>
                </a:solidFill>
              </a:rPr>
              <a:t>由内容表达需要决定的那些文体突出方式是英汉语共有的，而语言材料包括词类决定的文体突出方式则不完全是共有的，因为词类涉及词性，又与构词法有关，也包括相当于词的单位的固定短语，而</a:t>
            </a:r>
            <a:r>
              <a:rPr lang="zh-CN" altLang="en-US" sz="2400" dirty="0">
                <a:solidFill>
                  <a:srgbClr val="FF0000"/>
                </a:solidFill>
              </a:rPr>
              <a:t>汉语词性分别不明显</a:t>
            </a:r>
            <a:r>
              <a:rPr lang="zh-CN" altLang="en-US" sz="2400" dirty="0">
                <a:solidFill>
                  <a:schemeClr val="tx1"/>
                </a:solidFill>
              </a:rPr>
              <a:t>，构词法与英语也有区别，固定短语则因文化等有较大的差异，所以</a:t>
            </a:r>
            <a:r>
              <a:rPr lang="zh-CN" altLang="en-US" sz="2400" dirty="0">
                <a:solidFill>
                  <a:srgbClr val="FF0000"/>
                </a:solidFill>
              </a:rPr>
              <a:t>英汉语词汇文体突出的差异主要在词类的差别。</a:t>
            </a:r>
          </a:p>
        </p:txBody>
      </p:sp>
    </p:spTree>
    <p:extLst>
      <p:ext uri="{BB962C8B-B14F-4D97-AF65-F5344CB8AC3E}">
        <p14:creationId xmlns:p14="http://schemas.microsoft.com/office/powerpoint/2010/main" val="15712761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0BC414-E718-8CED-74B9-AFF7A070B18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BEA7612-5E27-EE9F-44CE-BB2E8601973D}"/>
              </a:ext>
            </a:extLst>
          </p:cNvPr>
          <p:cNvSpPr>
            <a:spLocks noGrp="1"/>
          </p:cNvSpPr>
          <p:nvPr>
            <p:ph idx="1"/>
          </p:nvPr>
        </p:nvSpPr>
        <p:spPr/>
        <p:txBody>
          <a:bodyPr/>
          <a:lstStyle/>
          <a:p>
            <a:r>
              <a:rPr lang="zh-CN" altLang="en-US" sz="2400" dirty="0">
                <a:solidFill>
                  <a:schemeClr val="tx1"/>
                </a:solidFill>
              </a:rPr>
              <a:t>要指出的是，词类的风格差别在</a:t>
            </a:r>
            <a:r>
              <a:rPr lang="zh-CN" altLang="en-US" sz="2400" dirty="0">
                <a:solidFill>
                  <a:srgbClr val="FF0000"/>
                </a:solidFill>
              </a:rPr>
              <a:t>与同义表达的其他词类对比</a:t>
            </a:r>
            <a:r>
              <a:rPr lang="zh-CN" altLang="en-US" sz="2400" dirty="0">
                <a:solidFill>
                  <a:schemeClr val="tx1"/>
                </a:solidFill>
              </a:rPr>
              <a:t>下才能看出来，实际上同义表达的不同词类是在语言风格表达需要的进化过程中产生的，是适应不同风格的需要，这两者之间是互为因果的关系。（参考黎运汉，</a:t>
            </a:r>
            <a:r>
              <a:rPr lang="en-US" altLang="zh-CN" sz="2400" dirty="0">
                <a:solidFill>
                  <a:schemeClr val="tx1"/>
                </a:solidFill>
              </a:rPr>
              <a:t>2000</a:t>
            </a:r>
            <a:r>
              <a:rPr lang="zh-CN" altLang="en-US" sz="2400" dirty="0">
                <a:solidFill>
                  <a:schemeClr val="tx1"/>
                </a:solidFill>
              </a:rPr>
              <a:t>：</a:t>
            </a:r>
            <a:r>
              <a:rPr lang="en-US" altLang="zh-CN" sz="2400" dirty="0">
                <a:solidFill>
                  <a:schemeClr val="tx1"/>
                </a:solidFill>
              </a:rPr>
              <a:t>134—159</a:t>
            </a:r>
            <a:r>
              <a:rPr lang="zh-CN" altLang="en-US" sz="2400" dirty="0">
                <a:solidFill>
                  <a:schemeClr val="tx1"/>
                </a:solidFill>
              </a:rPr>
              <a:t>）</a:t>
            </a:r>
          </a:p>
        </p:txBody>
      </p:sp>
    </p:spTree>
    <p:extLst>
      <p:ext uri="{BB962C8B-B14F-4D97-AF65-F5344CB8AC3E}">
        <p14:creationId xmlns:p14="http://schemas.microsoft.com/office/powerpoint/2010/main" val="19305474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dirty="0">
                <a:solidFill>
                  <a:srgbClr val="FF0000"/>
                </a:solidFill>
              </a:rPr>
              <a:t>第二节 汉语词汇风格</a:t>
            </a:r>
            <a:endParaRPr lang="zh-CN" altLang="en-US" dirty="0"/>
          </a:p>
        </p:txBody>
      </p:sp>
      <p:sp>
        <p:nvSpPr>
          <p:cNvPr id="3" name="内容占位符 2"/>
          <p:cNvSpPr>
            <a:spLocks noGrp="1"/>
          </p:cNvSpPr>
          <p:nvPr>
            <p:ph idx="1"/>
          </p:nvPr>
        </p:nvSpPr>
        <p:spPr>
          <a:xfrm>
            <a:off x="608400" y="1490400"/>
            <a:ext cx="10969200" cy="2265674"/>
          </a:xfrm>
        </p:spPr>
        <p:txBody>
          <a:bodyPr/>
          <a:lstStyle/>
          <a:p>
            <a:r>
              <a:rPr lang="zh-CN" altLang="en-US" dirty="0">
                <a:solidFill>
                  <a:srgbClr val="FF0000"/>
                </a:solidFill>
              </a:rPr>
              <a:t>一、同义词风格手段</a:t>
            </a:r>
          </a:p>
          <a:p>
            <a:r>
              <a:rPr lang="zh-CN" altLang="en-US" dirty="0">
                <a:solidFill>
                  <a:srgbClr val="FF0000"/>
                </a:solidFill>
              </a:rPr>
              <a:t>（一）古语词和现代语词</a:t>
            </a:r>
          </a:p>
          <a:p>
            <a:r>
              <a:rPr lang="zh-CN" altLang="en-US" dirty="0">
                <a:solidFill>
                  <a:schemeClr val="tx1"/>
                </a:solidFill>
              </a:rPr>
              <a:t>古语词包括文言词和历史词及某些近代词，属于书卷语体词汇，带有庄重、文雅和简约的风格色彩。历史词在现代汉语中没有相对应的词语存在，文言词一般有其相对应的现代汉语词语存在。现代汉语中古语词和现代汉语词并存，造成同义形式，在特定语境里则必须使用古语词，例如：</a:t>
            </a:r>
          </a:p>
        </p:txBody>
      </p:sp>
      <p:pic>
        <p:nvPicPr>
          <p:cNvPr id="5" name="图片 4">
            <a:extLst>
              <a:ext uri="{FF2B5EF4-FFF2-40B4-BE49-F238E27FC236}">
                <a16:creationId xmlns:a16="http://schemas.microsoft.com/office/drawing/2014/main" id="{2682E225-AF83-CDA9-66D7-CEA1C20E7BF3}"/>
              </a:ext>
            </a:extLst>
          </p:cNvPr>
          <p:cNvPicPr>
            <a:picLocks noChangeAspect="1"/>
          </p:cNvPicPr>
          <p:nvPr/>
        </p:nvPicPr>
        <p:blipFill rotWithShape="1">
          <a:blip r:embed="rId2"/>
          <a:srcRect r="49954" b="-608"/>
          <a:stretch/>
        </p:blipFill>
        <p:spPr>
          <a:xfrm>
            <a:off x="854602" y="3719603"/>
            <a:ext cx="6137041" cy="3019777"/>
          </a:xfrm>
          <a:prstGeom prst="rect">
            <a:avLst/>
          </a:prstGeom>
        </p:spPr>
      </p:pic>
      <p:sp>
        <p:nvSpPr>
          <p:cNvPr id="7" name="文本框 6">
            <a:extLst>
              <a:ext uri="{FF2B5EF4-FFF2-40B4-BE49-F238E27FC236}">
                <a16:creationId xmlns:a16="http://schemas.microsoft.com/office/drawing/2014/main" id="{310C93C5-EE98-D20A-0413-4B39350E5836}"/>
              </a:ext>
            </a:extLst>
          </p:cNvPr>
          <p:cNvSpPr txBox="1"/>
          <p:nvPr/>
        </p:nvSpPr>
        <p:spPr>
          <a:xfrm>
            <a:off x="8173274" y="3798330"/>
            <a:ext cx="2222695" cy="2862322"/>
          </a:xfrm>
          <a:prstGeom prst="rect">
            <a:avLst/>
          </a:prstGeom>
          <a:noFill/>
        </p:spPr>
        <p:txBody>
          <a:bodyPr wrap="square">
            <a:spAutoFit/>
          </a:bodyPr>
          <a:lstStyle/>
          <a:p>
            <a:r>
              <a:rPr lang="zh-CN" altLang="en-US" sz="2000" dirty="0"/>
              <a:t>① 中的</a:t>
            </a:r>
            <a:r>
              <a:rPr lang="zh-CN" altLang="en-US" sz="2000" dirty="0">
                <a:solidFill>
                  <a:srgbClr val="FF0000"/>
                </a:solidFill>
              </a:rPr>
              <a:t>“噩耗”、“广宇”、“九州”不能用“死亡消息”、“广阔空间”，“中国”</a:t>
            </a:r>
            <a:r>
              <a:rPr lang="zh-CN" altLang="en-US" sz="2000" dirty="0"/>
              <a:t>，表示庄重严肃，但是英语很难有对应的词语，只能用现代英语通用词汇。</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5DFB4D-ED7C-0DF6-4F00-4DF3623265E3}"/>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6AC51D78-9DD5-5E30-6A8D-60394865315E}"/>
              </a:ext>
            </a:extLst>
          </p:cNvPr>
          <p:cNvPicPr>
            <a:picLocks noGrp="1" noChangeAspect="1"/>
          </p:cNvPicPr>
          <p:nvPr>
            <p:ph idx="1"/>
          </p:nvPr>
        </p:nvPicPr>
        <p:blipFill rotWithShape="1">
          <a:blip r:embed="rId2"/>
          <a:srcRect r="49806"/>
          <a:stretch/>
        </p:blipFill>
        <p:spPr>
          <a:xfrm>
            <a:off x="2190856" y="1672679"/>
            <a:ext cx="7349203" cy="3136275"/>
          </a:xfrm>
        </p:spPr>
      </p:pic>
      <p:sp>
        <p:nvSpPr>
          <p:cNvPr id="7" name="文本框 6">
            <a:extLst>
              <a:ext uri="{FF2B5EF4-FFF2-40B4-BE49-F238E27FC236}">
                <a16:creationId xmlns:a16="http://schemas.microsoft.com/office/drawing/2014/main" id="{7449FC8D-7DA9-A149-7895-907D40F39B77}"/>
              </a:ext>
            </a:extLst>
          </p:cNvPr>
          <p:cNvSpPr txBox="1"/>
          <p:nvPr/>
        </p:nvSpPr>
        <p:spPr>
          <a:xfrm>
            <a:off x="2190856" y="5660460"/>
            <a:ext cx="6098344" cy="523220"/>
          </a:xfrm>
          <a:prstGeom prst="rect">
            <a:avLst/>
          </a:prstGeom>
          <a:noFill/>
        </p:spPr>
        <p:txBody>
          <a:bodyPr wrap="square">
            <a:spAutoFit/>
          </a:bodyPr>
          <a:lstStyle/>
          <a:p>
            <a:r>
              <a:rPr lang="zh-CN" altLang="en-US" sz="2800" dirty="0">
                <a:solidFill>
                  <a:srgbClr val="FF0000"/>
                </a:solidFill>
              </a:rPr>
              <a:t>②用“弥留”不说“病重快要死了”。</a:t>
            </a:r>
          </a:p>
        </p:txBody>
      </p:sp>
    </p:spTree>
    <p:extLst>
      <p:ext uri="{BB962C8B-B14F-4D97-AF65-F5344CB8AC3E}">
        <p14:creationId xmlns:p14="http://schemas.microsoft.com/office/powerpoint/2010/main" val="21681088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65DA93-B8B1-6A41-0265-663B07F85008}"/>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93B230F2-CB10-0520-7C2F-76E307BD9A62}"/>
              </a:ext>
            </a:extLst>
          </p:cNvPr>
          <p:cNvPicPr>
            <a:picLocks noGrp="1" noChangeAspect="1"/>
          </p:cNvPicPr>
          <p:nvPr>
            <p:ph idx="1"/>
          </p:nvPr>
        </p:nvPicPr>
        <p:blipFill rotWithShape="1">
          <a:blip r:embed="rId2"/>
          <a:srcRect r="51543" b="379"/>
          <a:stretch/>
        </p:blipFill>
        <p:spPr>
          <a:xfrm>
            <a:off x="952901" y="1539600"/>
            <a:ext cx="5602644" cy="5283806"/>
          </a:xfrm>
        </p:spPr>
      </p:pic>
      <p:sp>
        <p:nvSpPr>
          <p:cNvPr id="7" name="文本框 6">
            <a:extLst>
              <a:ext uri="{FF2B5EF4-FFF2-40B4-BE49-F238E27FC236}">
                <a16:creationId xmlns:a16="http://schemas.microsoft.com/office/drawing/2014/main" id="{0B9BB50A-F287-AEB0-3E07-6064C0503929}"/>
              </a:ext>
            </a:extLst>
          </p:cNvPr>
          <p:cNvSpPr txBox="1"/>
          <p:nvPr/>
        </p:nvSpPr>
        <p:spPr>
          <a:xfrm>
            <a:off x="7747780" y="1539601"/>
            <a:ext cx="2943665" cy="4893647"/>
          </a:xfrm>
          <a:prstGeom prst="rect">
            <a:avLst/>
          </a:prstGeom>
          <a:noFill/>
        </p:spPr>
        <p:txBody>
          <a:bodyPr wrap="square">
            <a:spAutoFit/>
          </a:bodyPr>
          <a:lstStyle/>
          <a:p>
            <a:r>
              <a:rPr lang="zh-CN" altLang="en-US" sz="2400" dirty="0"/>
              <a:t>文学语体③除“一人得道，鸡犬升天”和“蔚为奇观”文言语言成分外，还用了</a:t>
            </a:r>
            <a:r>
              <a:rPr lang="zh-CN" altLang="en-US" sz="2400" dirty="0">
                <a:solidFill>
                  <a:srgbClr val="FF0000"/>
                </a:solidFill>
              </a:rPr>
              <a:t>文言词语“尽”“食”“日”“置”“舐”和文言句式极“极一时之盛”</a:t>
            </a:r>
            <a:r>
              <a:rPr lang="zh-CN" altLang="en-US" sz="2400" dirty="0"/>
              <a:t>。这些词语在英语中很难找到对应的时代特色词语，只能用</a:t>
            </a:r>
            <a:r>
              <a:rPr lang="zh-CN" altLang="en-US" sz="2400" dirty="0">
                <a:solidFill>
                  <a:srgbClr val="FF0000"/>
                </a:solidFill>
              </a:rPr>
              <a:t>书卷色彩浓</a:t>
            </a:r>
            <a:r>
              <a:rPr lang="zh-CN" altLang="en-US" sz="2400" dirty="0"/>
              <a:t>的词语表示庄重。</a:t>
            </a:r>
          </a:p>
        </p:txBody>
      </p:sp>
    </p:spTree>
    <p:extLst>
      <p:ext uri="{BB962C8B-B14F-4D97-AF65-F5344CB8AC3E}">
        <p14:creationId xmlns:p14="http://schemas.microsoft.com/office/powerpoint/2010/main" val="18047025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950EBF-3320-8802-04D5-596DB09A632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8AD8099-8883-1749-096B-9D8848C4254E}"/>
              </a:ext>
            </a:extLst>
          </p:cNvPr>
          <p:cNvSpPr>
            <a:spLocks noGrp="1"/>
          </p:cNvSpPr>
          <p:nvPr>
            <p:ph idx="1"/>
          </p:nvPr>
        </p:nvSpPr>
        <p:spPr/>
        <p:txBody>
          <a:bodyPr>
            <a:normAutofit/>
          </a:bodyPr>
          <a:lstStyle/>
          <a:p>
            <a:r>
              <a:rPr lang="zh-CN" altLang="en-US" sz="3600" dirty="0">
                <a:solidFill>
                  <a:schemeClr val="tx1"/>
                </a:solidFill>
              </a:rPr>
              <a:t>古语词由于具有庄重文雅的风格色彩，所以口头语体风格对它一般是排斥的。</a:t>
            </a:r>
          </a:p>
        </p:txBody>
      </p:sp>
    </p:spTree>
    <p:extLst>
      <p:ext uri="{BB962C8B-B14F-4D97-AF65-F5344CB8AC3E}">
        <p14:creationId xmlns:p14="http://schemas.microsoft.com/office/powerpoint/2010/main" val="37694168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49077" y="407188"/>
            <a:ext cx="10955243" cy="1295003"/>
          </a:xfrm>
        </p:spPr>
        <p:txBody>
          <a:bodyPr/>
          <a:lstStyle/>
          <a:p>
            <a:r>
              <a:rPr lang="zh-CN" altLang="en-US" b="1" dirty="0">
                <a:solidFill>
                  <a:srgbClr val="FF0000"/>
                </a:solidFill>
              </a:rPr>
              <a:t>（二）口头语词和书卷语词</a:t>
            </a:r>
          </a:p>
          <a:p>
            <a:r>
              <a:rPr lang="zh-CN" altLang="en-US" dirty="0">
                <a:solidFill>
                  <a:schemeClr val="tx1"/>
                </a:solidFill>
              </a:rPr>
              <a:t>口头语词和书卷语词有的无对应关系，有的有对应关系，一般来说，书卷语词见于应用、科学、政论文体，口头语词只见于文学文体，也见于政论文体，例如：</a:t>
            </a:r>
          </a:p>
        </p:txBody>
      </p:sp>
      <p:pic>
        <p:nvPicPr>
          <p:cNvPr id="5" name="图片 4">
            <a:extLst>
              <a:ext uri="{FF2B5EF4-FFF2-40B4-BE49-F238E27FC236}">
                <a16:creationId xmlns:a16="http://schemas.microsoft.com/office/drawing/2014/main" id="{B3449763-61FE-A865-177E-C7BC211296D6}"/>
              </a:ext>
            </a:extLst>
          </p:cNvPr>
          <p:cNvPicPr>
            <a:picLocks noChangeAspect="1"/>
          </p:cNvPicPr>
          <p:nvPr/>
        </p:nvPicPr>
        <p:blipFill rotWithShape="1">
          <a:blip r:embed="rId2"/>
          <a:srcRect r="50000" b="703"/>
          <a:stretch/>
        </p:blipFill>
        <p:spPr>
          <a:xfrm>
            <a:off x="467725" y="1795987"/>
            <a:ext cx="4990540" cy="4243524"/>
          </a:xfrm>
          <a:prstGeom prst="rect">
            <a:avLst/>
          </a:prstGeom>
        </p:spPr>
      </p:pic>
      <p:pic>
        <p:nvPicPr>
          <p:cNvPr id="7" name="图片 6">
            <a:extLst>
              <a:ext uri="{FF2B5EF4-FFF2-40B4-BE49-F238E27FC236}">
                <a16:creationId xmlns:a16="http://schemas.microsoft.com/office/drawing/2014/main" id="{340DE6B3-3282-E29F-CC5C-322AE7215D68}"/>
              </a:ext>
            </a:extLst>
          </p:cNvPr>
          <p:cNvPicPr>
            <a:picLocks noChangeAspect="1"/>
          </p:cNvPicPr>
          <p:nvPr/>
        </p:nvPicPr>
        <p:blipFill rotWithShape="1">
          <a:blip r:embed="rId3"/>
          <a:srcRect r="48036" b="-311"/>
          <a:stretch/>
        </p:blipFill>
        <p:spPr>
          <a:xfrm>
            <a:off x="6348510" y="1795988"/>
            <a:ext cx="5134182" cy="4243524"/>
          </a:xfrm>
          <a:prstGeom prst="rect">
            <a:avLst/>
          </a:prstGeom>
        </p:spPr>
      </p:pic>
      <p:sp>
        <p:nvSpPr>
          <p:cNvPr id="9" name="文本框 8">
            <a:extLst>
              <a:ext uri="{FF2B5EF4-FFF2-40B4-BE49-F238E27FC236}">
                <a16:creationId xmlns:a16="http://schemas.microsoft.com/office/drawing/2014/main" id="{0FF91449-4313-6870-F4FA-1D872FB5755D}"/>
              </a:ext>
            </a:extLst>
          </p:cNvPr>
          <p:cNvSpPr txBox="1"/>
          <p:nvPr/>
        </p:nvSpPr>
        <p:spPr>
          <a:xfrm>
            <a:off x="749077" y="6266146"/>
            <a:ext cx="10230729" cy="461665"/>
          </a:xfrm>
          <a:prstGeom prst="rect">
            <a:avLst/>
          </a:prstGeom>
          <a:noFill/>
        </p:spPr>
        <p:txBody>
          <a:bodyPr wrap="square">
            <a:spAutoFit/>
          </a:bodyPr>
          <a:lstStyle/>
          <a:p>
            <a:r>
              <a:rPr lang="zh-CN" altLang="en-US" sz="2400" dirty="0">
                <a:solidFill>
                  <a:srgbClr val="FF0000"/>
                </a:solidFill>
              </a:rPr>
              <a:t>例①和②是应用、科学文体，全用书卷词语，读来感到文雅、谨严。</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a:extLst>
              <a:ext uri="{FF2B5EF4-FFF2-40B4-BE49-F238E27FC236}">
                <a16:creationId xmlns:a16="http://schemas.microsoft.com/office/drawing/2014/main" id="{A10935D6-4FA8-55AD-926A-A08D7DBCC1DF}"/>
              </a:ext>
            </a:extLst>
          </p:cNvPr>
          <p:cNvPicPr>
            <a:picLocks noGrp="1" noChangeAspect="1"/>
          </p:cNvPicPr>
          <p:nvPr>
            <p:ph idx="1"/>
          </p:nvPr>
        </p:nvPicPr>
        <p:blipFill rotWithShape="1">
          <a:blip r:embed="rId2"/>
          <a:srcRect t="-1" r="49951" b="-3836"/>
          <a:stretch/>
        </p:blipFill>
        <p:spPr>
          <a:xfrm>
            <a:off x="539073" y="1007959"/>
            <a:ext cx="5438386" cy="3451500"/>
          </a:xfrm>
        </p:spPr>
      </p:pic>
      <p:pic>
        <p:nvPicPr>
          <p:cNvPr id="7" name="图片 6">
            <a:extLst>
              <a:ext uri="{FF2B5EF4-FFF2-40B4-BE49-F238E27FC236}">
                <a16:creationId xmlns:a16="http://schemas.microsoft.com/office/drawing/2014/main" id="{5B31E4DD-A79D-226A-5B7D-685EACB66C2E}"/>
              </a:ext>
            </a:extLst>
          </p:cNvPr>
          <p:cNvPicPr>
            <a:picLocks noChangeAspect="1"/>
          </p:cNvPicPr>
          <p:nvPr/>
        </p:nvPicPr>
        <p:blipFill rotWithShape="1">
          <a:blip r:embed="rId3"/>
          <a:srcRect r="49715" b="833"/>
          <a:stretch/>
        </p:blipFill>
        <p:spPr>
          <a:xfrm>
            <a:off x="6438317" y="431183"/>
            <a:ext cx="5214610" cy="4717592"/>
          </a:xfrm>
          <a:prstGeom prst="rect">
            <a:avLst/>
          </a:prstGeom>
        </p:spPr>
      </p:pic>
      <p:sp>
        <p:nvSpPr>
          <p:cNvPr id="9" name="文本框 8">
            <a:extLst>
              <a:ext uri="{FF2B5EF4-FFF2-40B4-BE49-F238E27FC236}">
                <a16:creationId xmlns:a16="http://schemas.microsoft.com/office/drawing/2014/main" id="{9204E091-45DC-AA0A-14B2-00969F87DB4A}"/>
              </a:ext>
            </a:extLst>
          </p:cNvPr>
          <p:cNvSpPr txBox="1"/>
          <p:nvPr/>
        </p:nvSpPr>
        <p:spPr>
          <a:xfrm>
            <a:off x="685845" y="5249876"/>
            <a:ext cx="10967082" cy="1200329"/>
          </a:xfrm>
          <a:prstGeom prst="rect">
            <a:avLst/>
          </a:prstGeom>
          <a:noFill/>
        </p:spPr>
        <p:txBody>
          <a:bodyPr wrap="square">
            <a:spAutoFit/>
          </a:bodyPr>
          <a:lstStyle/>
          <a:p>
            <a:r>
              <a:rPr lang="zh-CN" altLang="en-US" sz="2400" dirty="0">
                <a:solidFill>
                  <a:srgbClr val="FF0000"/>
                </a:solidFill>
              </a:rPr>
              <a:t>例③④都是文学文体，③全用口语词，风格平易、通俗、朴实，富有生活气息。，④全用书卷语词，显得庄重文雅、华丽，两例文体相同，但词语上作了不同的选择和安排，因而表现出雅和俗的不同风格色彩。</a:t>
            </a:r>
          </a:p>
        </p:txBody>
      </p:sp>
    </p:spTree>
    <p:extLst>
      <p:ext uri="{BB962C8B-B14F-4D97-AF65-F5344CB8AC3E}">
        <p14:creationId xmlns:p14="http://schemas.microsoft.com/office/powerpoint/2010/main" val="16042062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DCB74F-CF6A-7E5E-DB0F-322617913D8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B03D6EC-AB84-38A3-0F6C-0C68611D67E0}"/>
              </a:ext>
            </a:extLst>
          </p:cNvPr>
          <p:cNvSpPr>
            <a:spLocks noGrp="1"/>
          </p:cNvSpPr>
          <p:nvPr>
            <p:ph idx="1"/>
          </p:nvPr>
        </p:nvSpPr>
        <p:spPr/>
        <p:txBody>
          <a:bodyPr>
            <a:normAutofit/>
          </a:bodyPr>
          <a:lstStyle/>
          <a:p>
            <a:r>
              <a:rPr lang="zh-CN" altLang="en-US" sz="2400" dirty="0">
                <a:solidFill>
                  <a:schemeClr val="tx1"/>
                </a:solidFill>
              </a:rPr>
              <a:t>上述例子里，除了明显的专业词语外，“生活饮用水源地”“在保护区附近”这样的词语由于文体（体裁）也是书面语体，因而英语表达不能采用日常用词</a:t>
            </a:r>
            <a:r>
              <a:rPr lang="en-US" altLang="zh-CN" sz="2400" dirty="0">
                <a:solidFill>
                  <a:schemeClr val="tx1"/>
                </a:solidFill>
              </a:rPr>
              <a:t>living and drinking water resources</a:t>
            </a:r>
            <a:r>
              <a:rPr lang="zh-CN" altLang="en-US" sz="2400" dirty="0">
                <a:solidFill>
                  <a:schemeClr val="tx1"/>
                </a:solidFill>
              </a:rPr>
              <a:t>和</a:t>
            </a:r>
            <a:r>
              <a:rPr lang="en-US" altLang="zh-CN" sz="2400" dirty="0">
                <a:solidFill>
                  <a:schemeClr val="tx1"/>
                </a:solidFill>
              </a:rPr>
              <a:t>nearby the protected areas</a:t>
            </a:r>
            <a:r>
              <a:rPr lang="zh-CN" altLang="en-US" sz="2400" dirty="0">
                <a:solidFill>
                  <a:schemeClr val="tx1"/>
                </a:solidFill>
              </a:rPr>
              <a:t>，以显示正式郑重的风格，其他各处用词都要体现原文的风格。</a:t>
            </a:r>
          </a:p>
        </p:txBody>
      </p:sp>
    </p:spTree>
    <p:extLst>
      <p:ext uri="{BB962C8B-B14F-4D97-AF65-F5344CB8AC3E}">
        <p14:creationId xmlns:p14="http://schemas.microsoft.com/office/powerpoint/2010/main" val="2841228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solidFill>
                  <a:srgbClr val="FF0000"/>
                </a:solidFill>
              </a:rPr>
              <a:t>（二）词汇的失协突出</a:t>
            </a:r>
          </a:p>
        </p:txBody>
      </p:sp>
      <p:sp>
        <p:nvSpPr>
          <p:cNvPr id="3" name="内容占位符 2"/>
          <p:cNvSpPr>
            <a:spLocks noGrp="1"/>
          </p:cNvSpPr>
          <p:nvPr>
            <p:ph idx="1"/>
          </p:nvPr>
        </p:nvSpPr>
        <p:spPr/>
        <p:txBody>
          <a:bodyPr>
            <a:normAutofit/>
          </a:bodyPr>
          <a:lstStyle/>
          <a:p>
            <a:r>
              <a:rPr lang="zh-CN" altLang="en-US" dirty="0">
                <a:solidFill>
                  <a:srgbClr val="FF0000"/>
                </a:solidFill>
              </a:rPr>
              <a:t>1. 双关</a:t>
            </a:r>
          </a:p>
          <a:p>
            <a:r>
              <a:rPr lang="zh-CN" altLang="en-US" dirty="0">
                <a:solidFill>
                  <a:schemeClr val="tx1"/>
                </a:solidFill>
              </a:rPr>
              <a:t>双关由同形或同音异义词构成，分为三种类型：⑴同形同音异义词（homonyms），如bank－bank；⑵同形异音异义词（homographs）如tear[tiə]－tear[tiε]；⑶异形同音异义词（homophones），如fair－fare。三种形式都可以产生双关效应。</a:t>
            </a:r>
            <a:endParaRPr lang="zh-CN" altLang="en-US" dirty="0">
              <a:solidFill>
                <a:srgbClr val="FF0000"/>
              </a:solidFill>
            </a:endParaRPr>
          </a:p>
          <a:p>
            <a:r>
              <a:rPr dirty="0" err="1">
                <a:solidFill>
                  <a:schemeClr val="tx1"/>
                </a:solidFill>
              </a:rPr>
              <a:t>例如</a:t>
            </a:r>
            <a:r>
              <a:rPr dirty="0">
                <a:solidFill>
                  <a:schemeClr val="tx1"/>
                </a:solidFill>
              </a:rPr>
              <a:t>：</a:t>
            </a:r>
          </a:p>
          <a:p>
            <a:endParaRPr lang="en-US" dirty="0">
              <a:solidFill>
                <a:schemeClr val="tx1"/>
              </a:solidFill>
            </a:endParaRPr>
          </a:p>
          <a:p>
            <a:endParaRPr lang="zh-CN" altLang="en-US" dirty="0"/>
          </a:p>
        </p:txBody>
      </p:sp>
      <p:pic>
        <p:nvPicPr>
          <p:cNvPr id="5" name="图片 4">
            <a:extLst>
              <a:ext uri="{FF2B5EF4-FFF2-40B4-BE49-F238E27FC236}">
                <a16:creationId xmlns:a16="http://schemas.microsoft.com/office/drawing/2014/main" id="{C98C4D0E-4E24-CADD-D98B-2AB725DE649F}"/>
              </a:ext>
            </a:extLst>
          </p:cNvPr>
          <p:cNvPicPr>
            <a:picLocks noChangeAspect="1"/>
          </p:cNvPicPr>
          <p:nvPr/>
        </p:nvPicPr>
        <p:blipFill rotWithShape="1">
          <a:blip r:embed="rId2"/>
          <a:srcRect l="5469" t="16341" r="51847" b="-3374"/>
          <a:stretch/>
        </p:blipFill>
        <p:spPr>
          <a:xfrm>
            <a:off x="531650" y="3672592"/>
            <a:ext cx="5561350" cy="2082333"/>
          </a:xfrm>
          <a:prstGeom prst="rect">
            <a:avLst/>
          </a:prstGeom>
        </p:spPr>
      </p:pic>
      <p:pic>
        <p:nvPicPr>
          <p:cNvPr id="7" name="图片 6">
            <a:extLst>
              <a:ext uri="{FF2B5EF4-FFF2-40B4-BE49-F238E27FC236}">
                <a16:creationId xmlns:a16="http://schemas.microsoft.com/office/drawing/2014/main" id="{9C68EB67-C6EE-8E0B-D578-AB25B03FC8AB}"/>
              </a:ext>
            </a:extLst>
          </p:cNvPr>
          <p:cNvPicPr>
            <a:picLocks noChangeAspect="1"/>
          </p:cNvPicPr>
          <p:nvPr/>
        </p:nvPicPr>
        <p:blipFill rotWithShape="1">
          <a:blip r:embed="rId3"/>
          <a:srcRect r="51773" b="-1951"/>
          <a:stretch/>
        </p:blipFill>
        <p:spPr>
          <a:xfrm>
            <a:off x="6169750" y="3428999"/>
            <a:ext cx="5647344" cy="2192311"/>
          </a:xfrm>
          <a:prstGeom prst="rect">
            <a:avLst/>
          </a:prstGeom>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08400" y="1490400"/>
            <a:ext cx="10814566" cy="1244417"/>
          </a:xfrm>
        </p:spPr>
        <p:txBody>
          <a:bodyPr>
            <a:normAutofit fontScale="92500" lnSpcReduction="20000"/>
          </a:bodyPr>
          <a:lstStyle/>
          <a:p>
            <a:r>
              <a:rPr lang="zh-CN" altLang="en-US" b="1" dirty="0">
                <a:solidFill>
                  <a:srgbClr val="FF0000"/>
                </a:solidFill>
              </a:rPr>
              <a:t>（三）形象色彩的词语和非形象色彩的词语</a:t>
            </a:r>
          </a:p>
          <a:p>
            <a:r>
              <a:rPr lang="zh-CN" altLang="en-US" dirty="0">
                <a:solidFill>
                  <a:schemeClr val="tx1"/>
                </a:solidFill>
              </a:rPr>
              <a:t>例如，“战斗在进行”、“战火在燃烧”信息意义相同，但前者没有形象色彩，后者有形象色彩。周立波的《民兵》这样描写火势：</a:t>
            </a:r>
          </a:p>
          <a:p>
            <a:endParaRPr lang="zh-CN" altLang="en-US" dirty="0">
              <a:solidFill>
                <a:schemeClr val="tx1"/>
              </a:solidFill>
            </a:endParaRPr>
          </a:p>
        </p:txBody>
      </p:sp>
      <p:pic>
        <p:nvPicPr>
          <p:cNvPr id="5" name="图片 4">
            <a:extLst>
              <a:ext uri="{FF2B5EF4-FFF2-40B4-BE49-F238E27FC236}">
                <a16:creationId xmlns:a16="http://schemas.microsoft.com/office/drawing/2014/main" id="{D143ADDD-098E-2952-75E0-BE6F0999EAD6}"/>
              </a:ext>
            </a:extLst>
          </p:cNvPr>
          <p:cNvPicPr>
            <a:picLocks noChangeAspect="1"/>
          </p:cNvPicPr>
          <p:nvPr/>
        </p:nvPicPr>
        <p:blipFill rotWithShape="1">
          <a:blip r:embed="rId2"/>
          <a:srcRect t="-1" r="50000" b="-1929"/>
          <a:stretch/>
        </p:blipFill>
        <p:spPr>
          <a:xfrm>
            <a:off x="2855213" y="2734817"/>
            <a:ext cx="6029241" cy="2632783"/>
          </a:xfrm>
          <a:prstGeom prst="rect">
            <a:avLst/>
          </a:prstGeom>
        </p:spPr>
      </p:pic>
      <p:sp>
        <p:nvSpPr>
          <p:cNvPr id="7" name="文本框 6">
            <a:extLst>
              <a:ext uri="{FF2B5EF4-FFF2-40B4-BE49-F238E27FC236}">
                <a16:creationId xmlns:a16="http://schemas.microsoft.com/office/drawing/2014/main" id="{8E3391E6-818F-33E5-CE3A-890C2C3A434F}"/>
              </a:ext>
            </a:extLst>
          </p:cNvPr>
          <p:cNvSpPr txBox="1"/>
          <p:nvPr/>
        </p:nvSpPr>
        <p:spPr>
          <a:xfrm>
            <a:off x="981110" y="5794122"/>
            <a:ext cx="10596490" cy="646331"/>
          </a:xfrm>
          <a:prstGeom prst="rect">
            <a:avLst/>
          </a:prstGeom>
          <a:noFill/>
        </p:spPr>
        <p:txBody>
          <a:bodyPr wrap="square">
            <a:spAutoFit/>
          </a:bodyPr>
          <a:lstStyle/>
          <a:p>
            <a:r>
              <a:rPr lang="zh-CN" altLang="en-US" dirty="0"/>
              <a:t>这里不用“火苗”、“火焰”，而用“火舌”来描写火势，把火势的高而猛形象地表现了出来，更增强了文学语体风格的形象性特点。英语里没有这种比喻，但是</a:t>
            </a:r>
            <a:r>
              <a:rPr lang="zh-CN" altLang="en-US" dirty="0">
                <a:solidFill>
                  <a:srgbClr val="FF0000"/>
                </a:solidFill>
              </a:rPr>
              <a:t>动词</a:t>
            </a:r>
            <a:r>
              <a:rPr lang="en-US" altLang="zh-CN" dirty="0">
                <a:solidFill>
                  <a:srgbClr val="FF0000"/>
                </a:solidFill>
              </a:rPr>
              <a:t>lick</a:t>
            </a:r>
            <a:r>
              <a:rPr lang="zh-CN" altLang="en-US" dirty="0">
                <a:solidFill>
                  <a:srgbClr val="FF0000"/>
                </a:solidFill>
              </a:rPr>
              <a:t>有拟人的效果，也能体现火舌的形象</a:t>
            </a:r>
            <a:r>
              <a:rPr lang="zh-CN" altLang="en-US" dirty="0"/>
              <a:t>。</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30E5C25C-942D-E617-70C5-3C48DE602D72}"/>
              </a:ext>
            </a:extLst>
          </p:cNvPr>
          <p:cNvPicPr>
            <a:picLocks noChangeAspect="1"/>
          </p:cNvPicPr>
          <p:nvPr/>
        </p:nvPicPr>
        <p:blipFill rotWithShape="1">
          <a:blip r:embed="rId2"/>
          <a:srcRect r="47902" b="-1217"/>
          <a:stretch/>
        </p:blipFill>
        <p:spPr>
          <a:xfrm>
            <a:off x="745058" y="696542"/>
            <a:ext cx="6391621" cy="5696419"/>
          </a:xfrm>
          <a:prstGeom prst="rect">
            <a:avLst/>
          </a:prstGeom>
        </p:spPr>
      </p:pic>
      <p:sp>
        <p:nvSpPr>
          <p:cNvPr id="7" name="文本框 6">
            <a:extLst>
              <a:ext uri="{FF2B5EF4-FFF2-40B4-BE49-F238E27FC236}">
                <a16:creationId xmlns:a16="http://schemas.microsoft.com/office/drawing/2014/main" id="{BC69B7CE-9031-3A3B-AE7F-9401DD1F1AC1}"/>
              </a:ext>
            </a:extLst>
          </p:cNvPr>
          <p:cNvSpPr txBox="1"/>
          <p:nvPr/>
        </p:nvSpPr>
        <p:spPr>
          <a:xfrm>
            <a:off x="7494563" y="696542"/>
            <a:ext cx="3675185" cy="5632311"/>
          </a:xfrm>
          <a:prstGeom prst="rect">
            <a:avLst/>
          </a:prstGeom>
          <a:noFill/>
        </p:spPr>
        <p:txBody>
          <a:bodyPr wrap="square">
            <a:spAutoFit/>
          </a:bodyPr>
          <a:lstStyle/>
          <a:p>
            <a:r>
              <a:rPr lang="zh-CN" altLang="en-US" sz="3600" dirty="0"/>
              <a:t>例②的“汹涌”，③的“袅起”都是带有</a:t>
            </a:r>
            <a:r>
              <a:rPr lang="zh-CN" altLang="en-US" sz="3600" dirty="0">
                <a:solidFill>
                  <a:srgbClr val="FF0000"/>
                </a:solidFill>
              </a:rPr>
              <a:t>形象色彩</a:t>
            </a:r>
            <a:r>
              <a:rPr lang="zh-CN" altLang="en-US" sz="3600" dirty="0"/>
              <a:t>的词语，能给读者以具体的感受，英语表达使用</a:t>
            </a:r>
            <a:r>
              <a:rPr lang="zh-CN" altLang="en-US" sz="3600" dirty="0">
                <a:solidFill>
                  <a:srgbClr val="FF0000"/>
                </a:solidFill>
              </a:rPr>
              <a:t>转类动词</a:t>
            </a:r>
            <a:r>
              <a:rPr lang="en-US" altLang="zh-CN" sz="3600" dirty="0">
                <a:solidFill>
                  <a:srgbClr val="FF0000"/>
                </a:solidFill>
              </a:rPr>
              <a:t>flood</a:t>
            </a:r>
            <a:r>
              <a:rPr lang="zh-CN" altLang="en-US" sz="3600" dirty="0">
                <a:solidFill>
                  <a:srgbClr val="FF0000"/>
                </a:solidFill>
              </a:rPr>
              <a:t>以及描述性动词</a:t>
            </a:r>
            <a:r>
              <a:rPr lang="en-US" altLang="zh-CN" sz="3600" dirty="0">
                <a:solidFill>
                  <a:srgbClr val="FF0000"/>
                </a:solidFill>
              </a:rPr>
              <a:t>curling up</a:t>
            </a:r>
            <a:r>
              <a:rPr lang="zh-CN" altLang="en-US" sz="3600" dirty="0"/>
              <a:t>来传达形象色彩。</a:t>
            </a:r>
          </a:p>
        </p:txBody>
      </p:sp>
    </p:spTree>
    <p:extLst>
      <p:ext uri="{BB962C8B-B14F-4D97-AF65-F5344CB8AC3E}">
        <p14:creationId xmlns:p14="http://schemas.microsoft.com/office/powerpoint/2010/main" val="26902056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C0F074D-0F4D-87A5-8029-2B7D6C006C83}"/>
              </a:ext>
            </a:extLst>
          </p:cNvPr>
          <p:cNvSpPr>
            <a:spLocks noGrp="1"/>
          </p:cNvSpPr>
          <p:nvPr>
            <p:ph idx="1"/>
          </p:nvPr>
        </p:nvSpPr>
        <p:spPr>
          <a:xfrm>
            <a:off x="608399" y="1490400"/>
            <a:ext cx="10969311" cy="4755655"/>
          </a:xfrm>
        </p:spPr>
        <p:txBody>
          <a:bodyPr>
            <a:normAutofit/>
          </a:bodyPr>
          <a:lstStyle/>
          <a:p>
            <a:r>
              <a:rPr lang="zh-CN" altLang="en-US" sz="2000" dirty="0">
                <a:solidFill>
                  <a:schemeClr val="tx1"/>
                </a:solidFill>
              </a:rPr>
              <a:t>此外，</a:t>
            </a:r>
            <a:r>
              <a:rPr lang="zh-CN" altLang="en-US" sz="2000" dirty="0">
                <a:solidFill>
                  <a:srgbClr val="FF0000"/>
                </a:solidFill>
              </a:rPr>
              <a:t>拟声摹状绘色的词语</a:t>
            </a:r>
            <a:r>
              <a:rPr lang="zh-CN" altLang="en-US" sz="2000" dirty="0">
                <a:solidFill>
                  <a:schemeClr val="tx1"/>
                </a:solidFill>
              </a:rPr>
              <a:t>也具有形象色彩，如“汪汪狗吠”（</a:t>
            </a:r>
            <a:r>
              <a:rPr lang="en-US" altLang="zh-CN" sz="2000" dirty="0">
                <a:solidFill>
                  <a:schemeClr val="tx1"/>
                </a:solidFill>
              </a:rPr>
              <a:t>the dog barks</a:t>
            </a:r>
            <a:r>
              <a:rPr lang="zh-CN" altLang="en-US" sz="2000" dirty="0">
                <a:solidFill>
                  <a:schemeClr val="tx1"/>
                </a:solidFill>
              </a:rPr>
              <a:t>）、“喔喔鸡啼”（</a:t>
            </a:r>
            <a:r>
              <a:rPr lang="en-US" altLang="zh-CN" sz="2000" dirty="0">
                <a:solidFill>
                  <a:schemeClr val="tx1"/>
                </a:solidFill>
              </a:rPr>
              <a:t>the cock crows</a:t>
            </a:r>
            <a:r>
              <a:rPr lang="zh-CN" altLang="en-US" sz="2000" dirty="0">
                <a:solidFill>
                  <a:schemeClr val="tx1"/>
                </a:solidFill>
              </a:rPr>
              <a:t>）、“呼呼风响”（</a:t>
            </a:r>
            <a:r>
              <a:rPr lang="en-US" altLang="zh-CN" sz="2000" dirty="0">
                <a:solidFill>
                  <a:schemeClr val="tx1"/>
                </a:solidFill>
              </a:rPr>
              <a:t>the wind whistles</a:t>
            </a:r>
            <a:r>
              <a:rPr lang="zh-CN" altLang="en-US" sz="2000" dirty="0">
                <a:solidFill>
                  <a:schemeClr val="tx1"/>
                </a:solidFill>
              </a:rPr>
              <a:t>）、“哗哗雨下”（</a:t>
            </a:r>
            <a:r>
              <a:rPr lang="en-US" altLang="zh-CN" sz="2000" dirty="0">
                <a:solidFill>
                  <a:schemeClr val="tx1"/>
                </a:solidFill>
              </a:rPr>
              <a:t>the rain patters</a:t>
            </a:r>
            <a:r>
              <a:rPr lang="zh-CN" altLang="en-US" sz="2000" dirty="0">
                <a:solidFill>
                  <a:schemeClr val="tx1"/>
                </a:solidFill>
              </a:rPr>
              <a:t>）、“毕毕剥剥的鞭炮”（</a:t>
            </a:r>
            <a:r>
              <a:rPr lang="en-US" altLang="zh-CN" sz="2000" dirty="0">
                <a:solidFill>
                  <a:schemeClr val="tx1"/>
                </a:solidFill>
              </a:rPr>
              <a:t>firecrackers spatter</a:t>
            </a:r>
            <a:r>
              <a:rPr lang="zh-CN" altLang="en-US" sz="2000" dirty="0">
                <a:solidFill>
                  <a:schemeClr val="tx1"/>
                </a:solidFill>
              </a:rPr>
              <a:t>）、“炊烟袅袅”（</a:t>
            </a:r>
            <a:r>
              <a:rPr lang="en-US" altLang="zh-CN" sz="2000" dirty="0">
                <a:solidFill>
                  <a:schemeClr val="tx1"/>
                </a:solidFill>
              </a:rPr>
              <a:t>Smoke is curling up from/ is wreathing over the cottage.</a:t>
            </a:r>
            <a:r>
              <a:rPr lang="zh-CN" altLang="en-US" sz="2000" dirty="0">
                <a:solidFill>
                  <a:schemeClr val="tx1"/>
                </a:solidFill>
              </a:rPr>
              <a:t>）、“风度翩翩”（</a:t>
            </a:r>
            <a:r>
              <a:rPr lang="en-US" altLang="zh-CN" sz="2000" dirty="0">
                <a:solidFill>
                  <a:schemeClr val="tx1"/>
                </a:solidFill>
              </a:rPr>
              <a:t>dapper, elegant and graceful manner</a:t>
            </a:r>
            <a:r>
              <a:rPr lang="zh-CN" altLang="en-US" sz="2000" dirty="0">
                <a:solidFill>
                  <a:schemeClr val="tx1"/>
                </a:solidFill>
              </a:rPr>
              <a:t>）、“皑皑白雪”（</a:t>
            </a:r>
            <a:r>
              <a:rPr lang="en-US" altLang="zh-CN" sz="2000" dirty="0">
                <a:solidFill>
                  <a:schemeClr val="tx1"/>
                </a:solidFill>
              </a:rPr>
              <a:t>vast expense of snow</a:t>
            </a:r>
            <a:r>
              <a:rPr lang="zh-CN" altLang="en-US" sz="2000" dirty="0">
                <a:solidFill>
                  <a:schemeClr val="tx1"/>
                </a:solidFill>
              </a:rPr>
              <a:t>）、“滔滔江水”（</a:t>
            </a:r>
            <a:r>
              <a:rPr lang="en-US" altLang="zh-CN" sz="2000" dirty="0">
                <a:solidFill>
                  <a:schemeClr val="tx1"/>
                </a:solidFill>
              </a:rPr>
              <a:t>roaring, surging, billowy, torrential</a:t>
            </a:r>
            <a:r>
              <a:rPr lang="zh-CN" altLang="en-US" sz="2000" dirty="0">
                <a:solidFill>
                  <a:schemeClr val="tx1"/>
                </a:solidFill>
              </a:rPr>
              <a:t>）、“茫茫大海”（</a:t>
            </a:r>
            <a:r>
              <a:rPr lang="en-US" altLang="zh-CN" sz="2000" dirty="0">
                <a:solidFill>
                  <a:schemeClr val="tx1"/>
                </a:solidFill>
              </a:rPr>
              <a:t>vast sea</a:t>
            </a:r>
            <a:r>
              <a:rPr lang="zh-CN" altLang="en-US" sz="2000" dirty="0">
                <a:solidFill>
                  <a:schemeClr val="tx1"/>
                </a:solidFill>
              </a:rPr>
              <a:t>）、“细雨”（</a:t>
            </a:r>
            <a:r>
              <a:rPr lang="en-US" altLang="zh-CN" sz="2000" dirty="0">
                <a:solidFill>
                  <a:schemeClr val="tx1"/>
                </a:solidFill>
              </a:rPr>
              <a:t>drizzling</a:t>
            </a:r>
            <a:r>
              <a:rPr lang="zh-CN" altLang="en-US" sz="2000" dirty="0">
                <a:solidFill>
                  <a:schemeClr val="tx1"/>
                </a:solidFill>
              </a:rPr>
              <a:t>）等；</a:t>
            </a:r>
            <a:r>
              <a:rPr lang="zh-CN" altLang="en-US" sz="2000" dirty="0">
                <a:solidFill>
                  <a:srgbClr val="FF0000"/>
                </a:solidFill>
              </a:rPr>
              <a:t>绘色词</a:t>
            </a:r>
            <a:r>
              <a:rPr lang="zh-CN" altLang="en-US" sz="2000" dirty="0">
                <a:solidFill>
                  <a:schemeClr val="tx1"/>
                </a:solidFill>
              </a:rPr>
              <a:t>如“碧绿葱郁的芋田”（</a:t>
            </a:r>
            <a:r>
              <a:rPr lang="en-US" altLang="zh-CN" sz="2000" dirty="0">
                <a:solidFill>
                  <a:schemeClr val="tx1"/>
                </a:solidFill>
              </a:rPr>
              <a:t>verdant and lush fields of taro</a:t>
            </a:r>
            <a:r>
              <a:rPr lang="zh-CN" altLang="en-US" sz="2000" dirty="0">
                <a:solidFill>
                  <a:schemeClr val="tx1"/>
                </a:solidFill>
              </a:rPr>
              <a:t>）、“翠绿的青稞”（</a:t>
            </a:r>
            <a:r>
              <a:rPr lang="en-US" altLang="zh-CN" sz="2000" dirty="0">
                <a:solidFill>
                  <a:schemeClr val="tx1"/>
                </a:solidFill>
              </a:rPr>
              <a:t>emerald green/jade green highland barley</a:t>
            </a:r>
            <a:r>
              <a:rPr lang="zh-CN" altLang="en-US" sz="2000" dirty="0">
                <a:solidFill>
                  <a:schemeClr val="tx1"/>
                </a:solidFill>
              </a:rPr>
              <a:t>）、“黄灿灿的迎春花”（</a:t>
            </a:r>
            <a:r>
              <a:rPr lang="en-US" altLang="zh-CN" sz="2000" dirty="0">
                <a:solidFill>
                  <a:schemeClr val="tx1"/>
                </a:solidFill>
              </a:rPr>
              <a:t>golden primrose</a:t>
            </a:r>
            <a:r>
              <a:rPr lang="zh-CN" altLang="en-US" sz="2000" dirty="0">
                <a:solidFill>
                  <a:schemeClr val="tx1"/>
                </a:solidFill>
              </a:rPr>
              <a:t>）、“灰沉沉的天空”（</a:t>
            </a:r>
            <a:r>
              <a:rPr lang="en-US" altLang="zh-CN" sz="2000" dirty="0">
                <a:solidFill>
                  <a:schemeClr val="tx1"/>
                </a:solidFill>
              </a:rPr>
              <a:t>gloomy/leaden sky</a:t>
            </a:r>
            <a:r>
              <a:rPr lang="zh-CN" altLang="en-US" sz="2000" dirty="0">
                <a:solidFill>
                  <a:schemeClr val="tx1"/>
                </a:solidFill>
              </a:rPr>
              <a:t>）、“黑漆漆的夜晚”（</a:t>
            </a:r>
            <a:r>
              <a:rPr lang="en-US" altLang="zh-CN" sz="2000" dirty="0">
                <a:solidFill>
                  <a:schemeClr val="tx1"/>
                </a:solidFill>
              </a:rPr>
              <a:t>pitch-dark night</a:t>
            </a:r>
            <a:r>
              <a:rPr lang="zh-CN" altLang="en-US" sz="2000" dirty="0">
                <a:solidFill>
                  <a:schemeClr val="tx1"/>
                </a:solidFill>
              </a:rPr>
              <a:t>）、“蔚蓝的天空”（</a:t>
            </a:r>
            <a:r>
              <a:rPr lang="en-US" altLang="zh-CN" sz="2000" dirty="0">
                <a:solidFill>
                  <a:schemeClr val="tx1"/>
                </a:solidFill>
              </a:rPr>
              <a:t>azure/bright blue sky</a:t>
            </a:r>
            <a:r>
              <a:rPr lang="zh-CN" altLang="en-US" sz="2000" dirty="0">
                <a:solidFill>
                  <a:schemeClr val="tx1"/>
                </a:solidFill>
              </a:rPr>
              <a:t>）等，这些词语的运用能使人</a:t>
            </a:r>
            <a:r>
              <a:rPr lang="zh-CN" altLang="en-US" sz="2000" dirty="0">
                <a:solidFill>
                  <a:srgbClr val="FF0000"/>
                </a:solidFill>
              </a:rPr>
              <a:t>如闻其声，如见其貌，如观其色。</a:t>
            </a:r>
          </a:p>
        </p:txBody>
      </p:sp>
    </p:spTree>
    <p:extLst>
      <p:ext uri="{BB962C8B-B14F-4D97-AF65-F5344CB8AC3E}">
        <p14:creationId xmlns:p14="http://schemas.microsoft.com/office/powerpoint/2010/main" val="12023634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DC0AEE08-4886-9195-C619-7E207A207F64}"/>
              </a:ext>
            </a:extLst>
          </p:cNvPr>
          <p:cNvPicPr>
            <a:picLocks noChangeAspect="1"/>
          </p:cNvPicPr>
          <p:nvPr/>
        </p:nvPicPr>
        <p:blipFill rotWithShape="1">
          <a:blip r:embed="rId2"/>
          <a:srcRect t="-1" r="50000" b="772"/>
          <a:stretch/>
        </p:blipFill>
        <p:spPr>
          <a:xfrm>
            <a:off x="572594" y="818682"/>
            <a:ext cx="5362186" cy="3905864"/>
          </a:xfrm>
          <a:prstGeom prst="rect">
            <a:avLst/>
          </a:prstGeom>
        </p:spPr>
      </p:pic>
      <p:pic>
        <p:nvPicPr>
          <p:cNvPr id="7" name="图片 6">
            <a:extLst>
              <a:ext uri="{FF2B5EF4-FFF2-40B4-BE49-F238E27FC236}">
                <a16:creationId xmlns:a16="http://schemas.microsoft.com/office/drawing/2014/main" id="{DEB3F7AF-113D-EE9E-2A19-27CB6CFB7FF9}"/>
              </a:ext>
            </a:extLst>
          </p:cNvPr>
          <p:cNvPicPr>
            <a:picLocks noChangeAspect="1"/>
          </p:cNvPicPr>
          <p:nvPr/>
        </p:nvPicPr>
        <p:blipFill rotWithShape="1">
          <a:blip r:embed="rId3"/>
          <a:srcRect r="50192" b="-210"/>
          <a:stretch/>
        </p:blipFill>
        <p:spPr>
          <a:xfrm>
            <a:off x="6257220" y="607665"/>
            <a:ext cx="5362186" cy="4949073"/>
          </a:xfrm>
          <a:prstGeom prst="rect">
            <a:avLst/>
          </a:prstGeom>
        </p:spPr>
      </p:pic>
      <p:sp>
        <p:nvSpPr>
          <p:cNvPr id="9" name="文本框 8">
            <a:extLst>
              <a:ext uri="{FF2B5EF4-FFF2-40B4-BE49-F238E27FC236}">
                <a16:creationId xmlns:a16="http://schemas.microsoft.com/office/drawing/2014/main" id="{7A2052CE-4249-2DBA-2895-1A0BEE742F6E}"/>
              </a:ext>
            </a:extLst>
          </p:cNvPr>
          <p:cNvSpPr txBox="1"/>
          <p:nvPr/>
        </p:nvSpPr>
        <p:spPr>
          <a:xfrm>
            <a:off x="386022" y="5788670"/>
            <a:ext cx="11742393" cy="923330"/>
          </a:xfrm>
          <a:prstGeom prst="rect">
            <a:avLst/>
          </a:prstGeom>
          <a:noFill/>
        </p:spPr>
        <p:txBody>
          <a:bodyPr wrap="square">
            <a:spAutoFit/>
          </a:bodyPr>
          <a:lstStyle/>
          <a:p>
            <a:r>
              <a:rPr lang="zh-CN" altLang="en-US" dirty="0"/>
              <a:t>例④</a:t>
            </a:r>
            <a:r>
              <a:rPr lang="en-US" altLang="zh-CN" dirty="0"/>
              <a:t>smoked her nose, drilled into her nostrils</a:t>
            </a:r>
            <a:r>
              <a:rPr lang="zh-CN" altLang="en-US" dirty="0"/>
              <a:t>，例⑤</a:t>
            </a:r>
            <a:r>
              <a:rPr lang="en-US" altLang="zh-CN" dirty="0"/>
              <a:t>winding stretch, silken field</a:t>
            </a:r>
            <a:r>
              <a:rPr lang="zh-CN" altLang="en-US" dirty="0"/>
              <a:t>，</a:t>
            </a:r>
            <a:r>
              <a:rPr lang="zh-CN" altLang="en-US" dirty="0">
                <a:solidFill>
                  <a:srgbClr val="FF0000"/>
                </a:solidFill>
              </a:rPr>
              <a:t>利用转类动词以及意义转移，可以保留形象 </a:t>
            </a:r>
            <a:r>
              <a:rPr lang="zh-CN" altLang="en-US" dirty="0"/>
              <a:t>，但是其他拟声词、摹状词、色彩词“青莹莹”“唏哩呼噜”“亭亭”“苍翠翠”“红艳艳”“亮晶晶”等词语并不是都能有对应的英语词语，如若</a:t>
            </a:r>
            <a:r>
              <a:rPr lang="zh-CN" altLang="en-US" dirty="0">
                <a:solidFill>
                  <a:srgbClr val="FF0000"/>
                </a:solidFill>
              </a:rPr>
              <a:t>堆砌形容词则使得整段文字太啰嗦冗长</a:t>
            </a:r>
            <a:r>
              <a:rPr lang="zh-CN" altLang="en-US" dirty="0"/>
              <a:t>。</a:t>
            </a:r>
          </a:p>
        </p:txBody>
      </p:sp>
    </p:spTree>
    <p:extLst>
      <p:ext uri="{BB962C8B-B14F-4D97-AF65-F5344CB8AC3E}">
        <p14:creationId xmlns:p14="http://schemas.microsoft.com/office/powerpoint/2010/main" val="21780915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623717" y="442058"/>
            <a:ext cx="11404160" cy="1077253"/>
          </a:xfrm>
          <a:prstGeom prst="rect">
            <a:avLst/>
          </a:prstGeom>
          <a:noFill/>
        </p:spPr>
        <p:txBody>
          <a:bodyPr wrap="square">
            <a:noAutofit/>
          </a:bodyPr>
          <a:lstStyle/>
          <a:p>
            <a:r>
              <a:rPr lang="zh-CN" altLang="en-US" sz="2000" b="1" dirty="0">
                <a:solidFill>
                  <a:srgbClr val="FF0000"/>
                </a:solidFill>
              </a:rPr>
              <a:t>二、临时生成的词语风格手段</a:t>
            </a:r>
          </a:p>
          <a:p>
            <a:r>
              <a:rPr lang="zh-CN" altLang="en-US" dirty="0"/>
              <a:t>除了具有风格色彩的词语以外，还有本身不带风格色彩的中性词语静态地存在于语汇系统中，但是在特定语境中发生变异，则有临时风格色彩，例如：</a:t>
            </a:r>
          </a:p>
        </p:txBody>
      </p:sp>
      <p:pic>
        <p:nvPicPr>
          <p:cNvPr id="4" name="图片 3">
            <a:extLst>
              <a:ext uri="{FF2B5EF4-FFF2-40B4-BE49-F238E27FC236}">
                <a16:creationId xmlns:a16="http://schemas.microsoft.com/office/drawing/2014/main" id="{49473736-0224-DD7A-DB88-F325CA80E496}"/>
              </a:ext>
            </a:extLst>
          </p:cNvPr>
          <p:cNvPicPr>
            <a:picLocks noChangeAspect="1"/>
          </p:cNvPicPr>
          <p:nvPr/>
        </p:nvPicPr>
        <p:blipFill rotWithShape="1">
          <a:blip r:embed="rId2"/>
          <a:srcRect t="1" r="49855" b="1362"/>
          <a:stretch/>
        </p:blipFill>
        <p:spPr>
          <a:xfrm>
            <a:off x="843534" y="1431388"/>
            <a:ext cx="5132027" cy="5248089"/>
          </a:xfrm>
          <a:prstGeom prst="rect">
            <a:avLst/>
          </a:prstGeom>
        </p:spPr>
      </p:pic>
      <p:sp>
        <p:nvSpPr>
          <p:cNvPr id="6" name="文本框 5">
            <a:extLst>
              <a:ext uri="{FF2B5EF4-FFF2-40B4-BE49-F238E27FC236}">
                <a16:creationId xmlns:a16="http://schemas.microsoft.com/office/drawing/2014/main" id="{B34F2DDA-EFE5-6D43-11E9-40BB54DB9EF0}"/>
              </a:ext>
            </a:extLst>
          </p:cNvPr>
          <p:cNvSpPr txBox="1"/>
          <p:nvPr/>
        </p:nvSpPr>
        <p:spPr>
          <a:xfrm>
            <a:off x="7327789" y="1759032"/>
            <a:ext cx="3856026" cy="4401205"/>
          </a:xfrm>
          <a:prstGeom prst="rect">
            <a:avLst/>
          </a:prstGeom>
          <a:noFill/>
        </p:spPr>
        <p:txBody>
          <a:bodyPr wrap="square">
            <a:spAutoFit/>
          </a:bodyPr>
          <a:lstStyle/>
          <a:p>
            <a:r>
              <a:rPr lang="zh-CN" altLang="en-US" sz="2800" dirty="0"/>
              <a:t>例①“生长”说明忧郁是种在心里，扎了根儿的，例②“酿造生活”的变异组合，使人由“荔枝蜜的甜香”联想到现实生活的甜美，这些变异</a:t>
            </a:r>
            <a:r>
              <a:rPr lang="zh-CN" altLang="en-US" sz="2800" dirty="0">
                <a:solidFill>
                  <a:srgbClr val="FF0000"/>
                </a:solidFill>
              </a:rPr>
              <a:t>本质上是词汇的意义转移</a:t>
            </a:r>
            <a:r>
              <a:rPr lang="zh-CN" altLang="en-US" sz="2800" dirty="0"/>
              <a:t>。英语如果能同样实现意义转移的话，就可以照原文直译。</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860205" y="454464"/>
            <a:ext cx="10471590" cy="1557215"/>
          </a:xfrm>
          <a:prstGeom prst="rect">
            <a:avLst/>
          </a:prstGeom>
          <a:noFill/>
        </p:spPr>
        <p:txBody>
          <a:bodyPr wrap="square">
            <a:noAutofit/>
          </a:bodyPr>
          <a:lstStyle/>
          <a:p>
            <a:r>
              <a:rPr sz="2400" dirty="0">
                <a:solidFill>
                  <a:srgbClr val="FF0000"/>
                </a:solidFill>
              </a:rPr>
              <a:t>三、熟语风格手段</a:t>
            </a:r>
          </a:p>
          <a:p>
            <a:r>
              <a:rPr dirty="0"/>
              <a:t>熟语包括成语、谚语、歇后语、惯用语、格言等，带有鲜明的民族风格色彩和简洁、生动地表现风格色彩，在英语中的对应风格表达根据情况各有不同。</a:t>
            </a:r>
          </a:p>
          <a:p>
            <a:r>
              <a:rPr dirty="0">
                <a:solidFill>
                  <a:srgbClr val="FF0000"/>
                </a:solidFill>
              </a:rPr>
              <a:t>（一）成语</a:t>
            </a:r>
          </a:p>
          <a:p>
            <a:r>
              <a:rPr dirty="0" err="1"/>
              <a:t>成语（Idioms）有几种表现风格：文雅庄重、言简意赅、形象绚丽、含蓄讽刺，如</a:t>
            </a:r>
            <a:r>
              <a:rPr dirty="0"/>
              <a:t>：</a:t>
            </a:r>
          </a:p>
        </p:txBody>
      </p:sp>
      <p:pic>
        <p:nvPicPr>
          <p:cNvPr id="4" name="图片 3">
            <a:extLst>
              <a:ext uri="{FF2B5EF4-FFF2-40B4-BE49-F238E27FC236}">
                <a16:creationId xmlns:a16="http://schemas.microsoft.com/office/drawing/2014/main" id="{8D8A4F62-0101-7332-DA02-76F57181758C}"/>
              </a:ext>
            </a:extLst>
          </p:cNvPr>
          <p:cNvPicPr>
            <a:picLocks noChangeAspect="1"/>
          </p:cNvPicPr>
          <p:nvPr/>
        </p:nvPicPr>
        <p:blipFill rotWithShape="1">
          <a:blip r:embed="rId2"/>
          <a:srcRect t="1" r="50000" b="2506"/>
          <a:stretch/>
        </p:blipFill>
        <p:spPr>
          <a:xfrm>
            <a:off x="759128" y="2436182"/>
            <a:ext cx="6175542" cy="3315462"/>
          </a:xfrm>
          <a:prstGeom prst="rect">
            <a:avLst/>
          </a:prstGeom>
        </p:spPr>
      </p:pic>
      <p:sp>
        <p:nvSpPr>
          <p:cNvPr id="6" name="文本框 5">
            <a:extLst>
              <a:ext uri="{FF2B5EF4-FFF2-40B4-BE49-F238E27FC236}">
                <a16:creationId xmlns:a16="http://schemas.microsoft.com/office/drawing/2014/main" id="{29F3B4A9-A1CD-0221-76CD-94A02816DB71}"/>
              </a:ext>
            </a:extLst>
          </p:cNvPr>
          <p:cNvSpPr txBox="1"/>
          <p:nvPr/>
        </p:nvSpPr>
        <p:spPr>
          <a:xfrm>
            <a:off x="8064574" y="2217333"/>
            <a:ext cx="3267221" cy="3693319"/>
          </a:xfrm>
          <a:prstGeom prst="rect">
            <a:avLst/>
          </a:prstGeom>
          <a:noFill/>
        </p:spPr>
        <p:txBody>
          <a:bodyPr wrap="square">
            <a:spAutoFit/>
          </a:bodyPr>
          <a:lstStyle/>
          <a:p>
            <a:r>
              <a:rPr lang="zh-CN" altLang="en-US" dirty="0"/>
              <a:t>“不入虎穴，焉得虎子”是对古代故事的概括，可以</a:t>
            </a:r>
            <a:r>
              <a:rPr lang="zh-CN" altLang="en-US" dirty="0">
                <a:solidFill>
                  <a:srgbClr val="FF0000"/>
                </a:solidFill>
              </a:rPr>
              <a:t>直译</a:t>
            </a:r>
            <a:r>
              <a:rPr lang="zh-CN" altLang="en-US" dirty="0"/>
              <a:t>为</a:t>
            </a:r>
            <a:r>
              <a:rPr lang="en-US" altLang="zh-CN" dirty="0"/>
              <a:t>How can one get the tiger's cubs except by going into the tiger's caves?</a:t>
            </a:r>
            <a:r>
              <a:rPr lang="zh-CN" altLang="en-US" dirty="0"/>
              <a:t>但是</a:t>
            </a:r>
            <a:r>
              <a:rPr lang="zh-CN" altLang="en-US" dirty="0">
                <a:solidFill>
                  <a:srgbClr val="FF0000"/>
                </a:solidFill>
              </a:rPr>
              <a:t>没有了简洁精辟的风格，所以只能翻译引申的意义</a:t>
            </a:r>
            <a:r>
              <a:rPr lang="zh-CN" altLang="en-US" dirty="0"/>
              <a:t>。虽然英语有</a:t>
            </a:r>
            <a:r>
              <a:rPr lang="en-US" altLang="zh-CN" dirty="0"/>
              <a:t>He who would catch fish must not mind getting wet.</a:t>
            </a:r>
            <a:r>
              <a:rPr lang="zh-CN" altLang="en-US" dirty="0"/>
              <a:t>（捉鱼不要怕鞋湿）的说法，但是</a:t>
            </a:r>
            <a:r>
              <a:rPr lang="zh-CN" altLang="en-US" dirty="0">
                <a:solidFill>
                  <a:srgbClr val="FF0000"/>
                </a:solidFill>
              </a:rPr>
              <a:t>既然要体现</a:t>
            </a:r>
            <a:r>
              <a:rPr lang="en-US" altLang="zh-CN" dirty="0">
                <a:solidFill>
                  <a:srgbClr val="FF0000"/>
                </a:solidFill>
              </a:rPr>
              <a:t>old saying in China</a:t>
            </a:r>
            <a:r>
              <a:rPr lang="zh-CN" altLang="en-US" dirty="0">
                <a:solidFill>
                  <a:srgbClr val="FF0000"/>
                </a:solidFill>
              </a:rPr>
              <a:t>，还要精辟简练，就不能使用这一说法了。</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625793" y="904974"/>
            <a:ext cx="10909716" cy="881624"/>
          </a:xfrm>
          <a:prstGeom prst="rect">
            <a:avLst/>
          </a:prstGeom>
          <a:noFill/>
        </p:spPr>
        <p:txBody>
          <a:bodyPr wrap="square">
            <a:noAutofit/>
          </a:bodyPr>
          <a:lstStyle/>
          <a:p>
            <a:r>
              <a:rPr lang="zh-CN" altLang="en-US" sz="2400" b="1" dirty="0">
                <a:solidFill>
                  <a:srgbClr val="FF0000"/>
                </a:solidFill>
              </a:rPr>
              <a:t>（二）谚语</a:t>
            </a:r>
          </a:p>
          <a:p>
            <a:r>
              <a:rPr lang="zh-CN" altLang="en-US" dirty="0"/>
              <a:t>谚语（Proverbs）有民族风格、地域风格，还有较浓的口头语体风格，短小精悍、通俗易懂。例如：</a:t>
            </a:r>
          </a:p>
        </p:txBody>
      </p:sp>
      <p:pic>
        <p:nvPicPr>
          <p:cNvPr id="4" name="图片 3">
            <a:extLst>
              <a:ext uri="{FF2B5EF4-FFF2-40B4-BE49-F238E27FC236}">
                <a16:creationId xmlns:a16="http://schemas.microsoft.com/office/drawing/2014/main" id="{5DBE6F23-5E03-5BF3-8D3D-443E08D85037}"/>
              </a:ext>
            </a:extLst>
          </p:cNvPr>
          <p:cNvPicPr>
            <a:picLocks noChangeAspect="1"/>
          </p:cNvPicPr>
          <p:nvPr/>
        </p:nvPicPr>
        <p:blipFill rotWithShape="1">
          <a:blip r:embed="rId2"/>
          <a:srcRect t="-1" r="50000" b="-764"/>
          <a:stretch/>
        </p:blipFill>
        <p:spPr>
          <a:xfrm>
            <a:off x="2693656" y="1904696"/>
            <a:ext cx="6804688" cy="3356621"/>
          </a:xfrm>
          <a:prstGeom prst="rect">
            <a:avLst/>
          </a:prstGeom>
        </p:spPr>
      </p:pic>
      <p:sp>
        <p:nvSpPr>
          <p:cNvPr id="6" name="文本框 5">
            <a:extLst>
              <a:ext uri="{FF2B5EF4-FFF2-40B4-BE49-F238E27FC236}">
                <a16:creationId xmlns:a16="http://schemas.microsoft.com/office/drawing/2014/main" id="{ED71934C-AFD3-D731-216C-C8A76725E0A6}"/>
              </a:ext>
            </a:extLst>
          </p:cNvPr>
          <p:cNvSpPr txBox="1"/>
          <p:nvPr/>
        </p:nvSpPr>
        <p:spPr>
          <a:xfrm>
            <a:off x="1402665" y="5629860"/>
            <a:ext cx="9386670" cy="646331"/>
          </a:xfrm>
          <a:prstGeom prst="rect">
            <a:avLst/>
          </a:prstGeom>
          <a:noFill/>
        </p:spPr>
        <p:txBody>
          <a:bodyPr wrap="square">
            <a:spAutoFit/>
          </a:bodyPr>
          <a:lstStyle/>
          <a:p>
            <a:r>
              <a:rPr lang="zh-CN" altLang="en-US" dirty="0"/>
              <a:t>汉字音节使得成语“鸟语花香”的春天美景表达简练有致，但内容丰富：蜂蝶在花丛中飞舞，鸟儿在树林里歌唱。</a:t>
            </a:r>
            <a:r>
              <a:rPr lang="zh-CN" altLang="en-US" dirty="0">
                <a:solidFill>
                  <a:srgbClr val="FF0000"/>
                </a:solidFill>
              </a:rPr>
              <a:t>英语用句子表达，但是要注意简洁。</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F1D6E6D2-F210-3933-46CF-E13F37C34A39}"/>
              </a:ext>
            </a:extLst>
          </p:cNvPr>
          <p:cNvPicPr>
            <a:picLocks noChangeAspect="1"/>
          </p:cNvPicPr>
          <p:nvPr/>
        </p:nvPicPr>
        <p:blipFill rotWithShape="1">
          <a:blip r:embed="rId2"/>
          <a:srcRect r="50000" b="-1120"/>
          <a:stretch/>
        </p:blipFill>
        <p:spPr>
          <a:xfrm>
            <a:off x="2855214" y="805199"/>
            <a:ext cx="6288786" cy="4279387"/>
          </a:xfrm>
          <a:prstGeom prst="rect">
            <a:avLst/>
          </a:prstGeom>
        </p:spPr>
      </p:pic>
      <p:sp>
        <p:nvSpPr>
          <p:cNvPr id="7" name="文本框 6">
            <a:extLst>
              <a:ext uri="{FF2B5EF4-FFF2-40B4-BE49-F238E27FC236}">
                <a16:creationId xmlns:a16="http://schemas.microsoft.com/office/drawing/2014/main" id="{9DE961F8-5AEF-0239-088C-84709A00F8EC}"/>
              </a:ext>
            </a:extLst>
          </p:cNvPr>
          <p:cNvSpPr txBox="1"/>
          <p:nvPr/>
        </p:nvSpPr>
        <p:spPr>
          <a:xfrm>
            <a:off x="2317652" y="5868135"/>
            <a:ext cx="7909560" cy="523220"/>
          </a:xfrm>
          <a:prstGeom prst="rect">
            <a:avLst/>
          </a:prstGeom>
          <a:noFill/>
        </p:spPr>
        <p:txBody>
          <a:bodyPr wrap="square">
            <a:spAutoFit/>
          </a:bodyPr>
          <a:lstStyle/>
          <a:p>
            <a:r>
              <a:rPr lang="zh-CN" altLang="en-US" sz="2800" dirty="0">
                <a:solidFill>
                  <a:srgbClr val="FF0000"/>
                </a:solidFill>
              </a:rPr>
              <a:t>保留形象，但是译文没有原文那么简洁了。</a:t>
            </a:r>
          </a:p>
        </p:txBody>
      </p:sp>
    </p:spTree>
    <p:extLst>
      <p:ext uri="{BB962C8B-B14F-4D97-AF65-F5344CB8AC3E}">
        <p14:creationId xmlns:p14="http://schemas.microsoft.com/office/powerpoint/2010/main" val="154133296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A82F2F90-AD6B-19DA-CA37-E9D9524F376C}"/>
              </a:ext>
            </a:extLst>
          </p:cNvPr>
          <p:cNvPicPr>
            <a:picLocks noChangeAspect="1"/>
          </p:cNvPicPr>
          <p:nvPr/>
        </p:nvPicPr>
        <p:blipFill rotWithShape="1">
          <a:blip r:embed="rId2"/>
          <a:srcRect r="50289" b="-3425"/>
          <a:stretch/>
        </p:blipFill>
        <p:spPr>
          <a:xfrm>
            <a:off x="2026422" y="1003905"/>
            <a:ext cx="8139155" cy="4144869"/>
          </a:xfrm>
          <a:prstGeom prst="rect">
            <a:avLst/>
          </a:prstGeom>
        </p:spPr>
      </p:pic>
      <p:sp>
        <p:nvSpPr>
          <p:cNvPr id="7" name="文本框 6">
            <a:extLst>
              <a:ext uri="{FF2B5EF4-FFF2-40B4-BE49-F238E27FC236}">
                <a16:creationId xmlns:a16="http://schemas.microsoft.com/office/drawing/2014/main" id="{80434C9D-30E3-0806-F0C0-AB5692810A9A}"/>
              </a:ext>
            </a:extLst>
          </p:cNvPr>
          <p:cNvSpPr txBox="1"/>
          <p:nvPr/>
        </p:nvSpPr>
        <p:spPr>
          <a:xfrm>
            <a:off x="1576257" y="5566340"/>
            <a:ext cx="9410612" cy="830997"/>
          </a:xfrm>
          <a:prstGeom prst="rect">
            <a:avLst/>
          </a:prstGeom>
          <a:noFill/>
        </p:spPr>
        <p:txBody>
          <a:bodyPr wrap="square">
            <a:spAutoFit/>
          </a:bodyPr>
          <a:lstStyle/>
          <a:p>
            <a:r>
              <a:rPr lang="zh-CN" altLang="en-US" sz="2400" dirty="0"/>
              <a:t>这种用法实际上是</a:t>
            </a:r>
            <a:r>
              <a:rPr lang="zh-CN" altLang="en-US" sz="2400" dirty="0">
                <a:solidFill>
                  <a:srgbClr val="FF0000"/>
                </a:solidFill>
              </a:rPr>
              <a:t>临时生成的词语</a:t>
            </a:r>
            <a:r>
              <a:rPr lang="zh-CN" altLang="en-US" sz="2400" dirty="0"/>
              <a:t>，把“十全十美”中的数词一改再改，使说理层层深入，也增加了语言的幽默风趣。</a:t>
            </a:r>
            <a:r>
              <a:rPr lang="zh-CN" altLang="en-US" sz="2400" dirty="0">
                <a:solidFill>
                  <a:srgbClr val="FF0000"/>
                </a:solidFill>
              </a:rPr>
              <a:t>译文也仿照原文。</a:t>
            </a:r>
          </a:p>
        </p:txBody>
      </p:sp>
    </p:spTree>
    <p:extLst>
      <p:ext uri="{BB962C8B-B14F-4D97-AF65-F5344CB8AC3E}">
        <p14:creationId xmlns:p14="http://schemas.microsoft.com/office/powerpoint/2010/main" val="138813343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368AB7-BC86-3B69-F75E-62F2E4B1F635}"/>
              </a:ext>
            </a:extLst>
          </p:cNvPr>
          <p:cNvSpPr>
            <a:spLocks noGrp="1"/>
          </p:cNvSpPr>
          <p:nvPr>
            <p:ph type="title"/>
          </p:nvPr>
        </p:nvSpPr>
        <p:spPr/>
        <p:txBody>
          <a:bodyPr/>
          <a:lstStyle/>
          <a:p>
            <a:r>
              <a:rPr lang="zh-CN" altLang="en-US" sz="2400" dirty="0">
                <a:solidFill>
                  <a:srgbClr val="FF0000"/>
                </a:solidFill>
                <a:latin typeface="+mn-lt"/>
                <a:ea typeface="+mn-ea"/>
                <a:cs typeface="+mn-cs"/>
              </a:rPr>
              <a:t>（二）谚语</a:t>
            </a:r>
          </a:p>
        </p:txBody>
      </p:sp>
      <p:sp>
        <p:nvSpPr>
          <p:cNvPr id="3" name="内容占位符 2">
            <a:extLst>
              <a:ext uri="{FF2B5EF4-FFF2-40B4-BE49-F238E27FC236}">
                <a16:creationId xmlns:a16="http://schemas.microsoft.com/office/drawing/2014/main" id="{048552C8-3544-CA5D-F503-05EC8FF4A0A2}"/>
              </a:ext>
            </a:extLst>
          </p:cNvPr>
          <p:cNvSpPr>
            <a:spLocks noGrp="1"/>
          </p:cNvSpPr>
          <p:nvPr>
            <p:ph idx="1"/>
          </p:nvPr>
        </p:nvSpPr>
        <p:spPr>
          <a:xfrm>
            <a:off x="608399" y="1490400"/>
            <a:ext cx="11222529" cy="705600"/>
          </a:xfrm>
        </p:spPr>
        <p:txBody>
          <a:bodyPr/>
          <a:lstStyle/>
          <a:p>
            <a:r>
              <a:rPr lang="zh-CN" altLang="en-US" dirty="0">
                <a:solidFill>
                  <a:schemeClr val="tx1"/>
                </a:solidFill>
              </a:rPr>
              <a:t>谚语（</a:t>
            </a:r>
            <a:r>
              <a:rPr lang="en-US" altLang="zh-CN" dirty="0">
                <a:solidFill>
                  <a:schemeClr val="tx1"/>
                </a:solidFill>
              </a:rPr>
              <a:t>Proverbs</a:t>
            </a:r>
            <a:r>
              <a:rPr lang="zh-CN" altLang="en-US" dirty="0">
                <a:solidFill>
                  <a:schemeClr val="tx1"/>
                </a:solidFill>
              </a:rPr>
              <a:t>）有民族风格、地域风格，还有较浓的口头语体风格，短小精悍、通俗易懂。例如：</a:t>
            </a:r>
          </a:p>
        </p:txBody>
      </p:sp>
      <p:pic>
        <p:nvPicPr>
          <p:cNvPr id="5" name="图片 4">
            <a:extLst>
              <a:ext uri="{FF2B5EF4-FFF2-40B4-BE49-F238E27FC236}">
                <a16:creationId xmlns:a16="http://schemas.microsoft.com/office/drawing/2014/main" id="{8636A33D-FCB9-DE1D-D8BB-E35E32C31341}"/>
              </a:ext>
            </a:extLst>
          </p:cNvPr>
          <p:cNvPicPr>
            <a:picLocks noChangeAspect="1"/>
          </p:cNvPicPr>
          <p:nvPr/>
        </p:nvPicPr>
        <p:blipFill rotWithShape="1">
          <a:blip r:embed="rId2"/>
          <a:srcRect t="1" r="50000" b="-3801"/>
          <a:stretch/>
        </p:blipFill>
        <p:spPr>
          <a:xfrm>
            <a:off x="608399" y="2195999"/>
            <a:ext cx="5363939" cy="3066009"/>
          </a:xfrm>
          <a:prstGeom prst="rect">
            <a:avLst/>
          </a:prstGeom>
        </p:spPr>
      </p:pic>
      <p:pic>
        <p:nvPicPr>
          <p:cNvPr id="7" name="图片 6">
            <a:extLst>
              <a:ext uri="{FF2B5EF4-FFF2-40B4-BE49-F238E27FC236}">
                <a16:creationId xmlns:a16="http://schemas.microsoft.com/office/drawing/2014/main" id="{91722957-E381-3607-6F83-70E24AB7F627}"/>
              </a:ext>
            </a:extLst>
          </p:cNvPr>
          <p:cNvPicPr>
            <a:picLocks noChangeAspect="1"/>
          </p:cNvPicPr>
          <p:nvPr/>
        </p:nvPicPr>
        <p:blipFill rotWithShape="1">
          <a:blip r:embed="rId3"/>
          <a:srcRect t="-1" r="47902" b="-1435"/>
          <a:stretch/>
        </p:blipFill>
        <p:spPr>
          <a:xfrm>
            <a:off x="6219662" y="2195998"/>
            <a:ext cx="5719319" cy="3066009"/>
          </a:xfrm>
          <a:prstGeom prst="rect">
            <a:avLst/>
          </a:prstGeom>
        </p:spPr>
      </p:pic>
      <p:sp>
        <p:nvSpPr>
          <p:cNvPr id="9" name="文本框 8">
            <a:extLst>
              <a:ext uri="{FF2B5EF4-FFF2-40B4-BE49-F238E27FC236}">
                <a16:creationId xmlns:a16="http://schemas.microsoft.com/office/drawing/2014/main" id="{9AC0D513-A5E2-ED8A-F75A-99A02F11A363}"/>
              </a:ext>
            </a:extLst>
          </p:cNvPr>
          <p:cNvSpPr txBox="1"/>
          <p:nvPr/>
        </p:nvSpPr>
        <p:spPr>
          <a:xfrm>
            <a:off x="770096" y="5611535"/>
            <a:ext cx="10807504" cy="923330"/>
          </a:xfrm>
          <a:prstGeom prst="rect">
            <a:avLst/>
          </a:prstGeom>
          <a:noFill/>
        </p:spPr>
        <p:txBody>
          <a:bodyPr wrap="square">
            <a:spAutoFit/>
          </a:bodyPr>
          <a:lstStyle/>
          <a:p>
            <a:r>
              <a:rPr lang="zh-CN" altLang="en-US" dirty="0"/>
              <a:t>例①政论语体为了通俗易懂，引用两个谚语来说明道理，例②文学科学语体为了普及科学知识，也用两个谚语说明什么叫“遗传”，英语译文要考虑的是意义转移能否像原文那样被读者理解，</a:t>
            </a:r>
            <a:r>
              <a:rPr lang="zh-CN" altLang="en-US" dirty="0">
                <a:solidFill>
                  <a:srgbClr val="FF0000"/>
                </a:solidFill>
              </a:rPr>
              <a:t>语言上要做到通俗，不用大词，同时行文也要考虑简洁。</a:t>
            </a:r>
          </a:p>
        </p:txBody>
      </p:sp>
    </p:spTree>
    <p:extLst>
      <p:ext uri="{BB962C8B-B14F-4D97-AF65-F5344CB8AC3E}">
        <p14:creationId xmlns:p14="http://schemas.microsoft.com/office/powerpoint/2010/main" val="2543085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7500"/>
          </a:bodyPr>
          <a:lstStyle/>
          <a:p>
            <a:r>
              <a:rPr lang="zh-CN" altLang="en-US" sz="3200" dirty="0">
                <a:solidFill>
                  <a:schemeClr val="tx1"/>
                </a:solidFill>
              </a:rPr>
              <a:t>诗歌利用战争词汇集创造一种有关战争的情景，比喻人们谋求职业时的狂热。Place有两种解释：⑴职务或工作，与patron, art, application等构成联系；⑵受攻击的战略地点，与besiege, attack, storm等形成语义场关系。</a:t>
            </a:r>
            <a:r>
              <a:rPr lang="zh-CN" altLang="en-US" sz="3200" dirty="0">
                <a:solidFill>
                  <a:srgbClr val="FF0000"/>
                </a:solidFill>
              </a:rPr>
              <a:t>作者利用了place的多义性</a:t>
            </a:r>
            <a:r>
              <a:rPr lang="zh-CN" altLang="en-US" sz="3200" dirty="0">
                <a:solidFill>
                  <a:schemeClr val="tx1"/>
                </a:solidFill>
              </a:rPr>
              <a:t>产生双关效果，</a:t>
            </a:r>
            <a:r>
              <a:rPr lang="zh-CN" altLang="en-US" sz="3200" dirty="0">
                <a:solidFill>
                  <a:srgbClr val="FF0000"/>
                </a:solidFill>
              </a:rPr>
              <a:t>译文也用“一席之地”一语双关</a:t>
            </a:r>
            <a:r>
              <a:rPr lang="zh-CN" altLang="en-US" sz="3200" dirty="0">
                <a:solidFill>
                  <a:schemeClr val="tx1"/>
                </a:solidFill>
              </a:rPr>
              <a:t>。</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7500"/>
          </a:bodyPr>
          <a:lstStyle/>
          <a:p>
            <a:r>
              <a:rPr lang="zh-CN" altLang="en-US" sz="2220" b="1" dirty="0">
                <a:solidFill>
                  <a:srgbClr val="FF0000"/>
                </a:solidFill>
              </a:rPr>
              <a:t>（三）歇后语</a:t>
            </a:r>
          </a:p>
          <a:p>
            <a:r>
              <a:rPr lang="zh-CN" altLang="en-US" dirty="0">
                <a:solidFill>
                  <a:schemeClr val="tx1"/>
                </a:solidFill>
              </a:rPr>
              <a:t>歇后语（Enigmatic folk simile/Two-part allegorical saying）由</a:t>
            </a:r>
            <a:r>
              <a:rPr lang="zh-CN" altLang="en-US" dirty="0">
                <a:solidFill>
                  <a:srgbClr val="FF0000"/>
                </a:solidFill>
              </a:rPr>
              <a:t>前后两部分组成</a:t>
            </a:r>
            <a:r>
              <a:rPr lang="zh-CN" altLang="en-US" dirty="0">
                <a:solidFill>
                  <a:schemeClr val="tx1"/>
                </a:solidFill>
              </a:rPr>
              <a:t>，前一部分多数是个形象的比喻，如“芝麻开花——节节高”（sesame stalks putting forth flowers notch by notch, higher and higher—rising steadily），或</a:t>
            </a:r>
            <a:r>
              <a:rPr lang="zh-CN" altLang="en-US" dirty="0">
                <a:solidFill>
                  <a:srgbClr val="FF0000"/>
                </a:solidFill>
              </a:rPr>
              <a:t>言在此而意在彼的谐音</a:t>
            </a:r>
            <a:r>
              <a:rPr lang="zh-CN" altLang="en-US" dirty="0">
                <a:solidFill>
                  <a:schemeClr val="tx1"/>
                </a:solidFill>
              </a:rPr>
              <a:t>，如“咸菜炖豆腐——有言（盐）在先”（Pickles stewed with tofu—Yan (meaning salt or words in Chinese) added in advance），或</a:t>
            </a:r>
            <a:r>
              <a:rPr lang="zh-CN" altLang="en-US" dirty="0">
                <a:solidFill>
                  <a:srgbClr val="FF0000"/>
                </a:solidFill>
              </a:rPr>
              <a:t>引用历史故事或神话传说</a:t>
            </a:r>
            <a:r>
              <a:rPr lang="zh-CN" altLang="en-US" dirty="0">
                <a:solidFill>
                  <a:schemeClr val="tx1"/>
                </a:solidFill>
              </a:rPr>
              <a:t>，如“鲁班门前弄大斧——自不量力”（show off one’s skill with the axe before Lu Ban(the master carpenter), show off one’s skill before an expert—overestimate oneself）；后一部分是对前一部分的解释说明，解释说明的意义，有的是</a:t>
            </a:r>
            <a:r>
              <a:rPr lang="zh-CN" altLang="en-US" dirty="0">
                <a:solidFill>
                  <a:srgbClr val="FF0000"/>
                </a:solidFill>
              </a:rPr>
              <a:t>直接取义</a:t>
            </a:r>
            <a:r>
              <a:rPr lang="zh-CN" altLang="en-US" dirty="0">
                <a:solidFill>
                  <a:schemeClr val="tx1"/>
                </a:solidFill>
              </a:rPr>
              <a:t>，如“百年老松，十年芭蕉——粗枝大叶”（old pines of hundred years and plantains of ten years—with thick brunches and big leafs—sloppy style of work）；有的是</a:t>
            </a:r>
            <a:r>
              <a:rPr lang="zh-CN" altLang="en-US" dirty="0">
                <a:solidFill>
                  <a:srgbClr val="FF0000"/>
                </a:solidFill>
              </a:rPr>
              <a:t>间接取义</a:t>
            </a:r>
            <a:r>
              <a:rPr lang="zh-CN" altLang="en-US" dirty="0">
                <a:solidFill>
                  <a:schemeClr val="tx1"/>
                </a:solidFill>
              </a:rPr>
              <a:t>，如“一根筷子吃莲藕——专挑眼儿”（to eat lotus root with one chopstick—to pick the hole—to pick fault）。</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DB3D99FA-DBC1-8DCF-309E-2746C96CB09A}"/>
              </a:ext>
            </a:extLst>
          </p:cNvPr>
          <p:cNvSpPr>
            <a:spLocks noGrp="1"/>
          </p:cNvSpPr>
          <p:nvPr>
            <p:ph idx="1"/>
          </p:nvPr>
        </p:nvSpPr>
        <p:spPr>
          <a:xfrm>
            <a:off x="864563" y="772947"/>
            <a:ext cx="10462874" cy="521280"/>
          </a:xfrm>
        </p:spPr>
        <p:txBody>
          <a:bodyPr>
            <a:noAutofit/>
          </a:bodyPr>
          <a:lstStyle/>
          <a:p>
            <a:r>
              <a:rPr lang="zh-CN" altLang="en-US" sz="2800" dirty="0">
                <a:solidFill>
                  <a:srgbClr val="FF0000"/>
                </a:solidFill>
              </a:rPr>
              <a:t>歇后语有民族风格、地域风格，如：</a:t>
            </a:r>
          </a:p>
        </p:txBody>
      </p:sp>
      <p:pic>
        <p:nvPicPr>
          <p:cNvPr id="5" name="图片 4">
            <a:extLst>
              <a:ext uri="{FF2B5EF4-FFF2-40B4-BE49-F238E27FC236}">
                <a16:creationId xmlns:a16="http://schemas.microsoft.com/office/drawing/2014/main" id="{5860B73B-C431-04B4-AFC3-E2B7945F783E}"/>
              </a:ext>
            </a:extLst>
          </p:cNvPr>
          <p:cNvPicPr>
            <a:picLocks noChangeAspect="1"/>
          </p:cNvPicPr>
          <p:nvPr/>
        </p:nvPicPr>
        <p:blipFill rotWithShape="1">
          <a:blip r:embed="rId2"/>
          <a:srcRect r="50000" b="-1972"/>
          <a:stretch/>
        </p:blipFill>
        <p:spPr>
          <a:xfrm>
            <a:off x="572717" y="1589649"/>
            <a:ext cx="5523283" cy="3445795"/>
          </a:xfrm>
          <a:prstGeom prst="rect">
            <a:avLst/>
          </a:prstGeom>
        </p:spPr>
      </p:pic>
      <p:pic>
        <p:nvPicPr>
          <p:cNvPr id="7" name="图片 6">
            <a:extLst>
              <a:ext uri="{FF2B5EF4-FFF2-40B4-BE49-F238E27FC236}">
                <a16:creationId xmlns:a16="http://schemas.microsoft.com/office/drawing/2014/main" id="{F7979500-E233-037E-BD27-3E249F512835}"/>
              </a:ext>
            </a:extLst>
          </p:cNvPr>
          <p:cNvPicPr>
            <a:picLocks noChangeAspect="1"/>
          </p:cNvPicPr>
          <p:nvPr/>
        </p:nvPicPr>
        <p:blipFill rotWithShape="1">
          <a:blip r:embed="rId3"/>
          <a:srcRect t="-1" r="49638" b="-2514"/>
          <a:stretch/>
        </p:blipFill>
        <p:spPr>
          <a:xfrm>
            <a:off x="6387846" y="1693604"/>
            <a:ext cx="5635951" cy="2808058"/>
          </a:xfrm>
          <a:prstGeom prst="rect">
            <a:avLst/>
          </a:prstGeom>
        </p:spPr>
      </p:pic>
    </p:spTree>
    <p:extLst>
      <p:ext uri="{BB962C8B-B14F-4D97-AF65-F5344CB8AC3E}">
        <p14:creationId xmlns:p14="http://schemas.microsoft.com/office/powerpoint/2010/main" val="15385342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456B25D9-4E2A-995F-91E0-787B5CB0713F}"/>
              </a:ext>
            </a:extLst>
          </p:cNvPr>
          <p:cNvPicPr>
            <a:picLocks noChangeAspect="1"/>
          </p:cNvPicPr>
          <p:nvPr/>
        </p:nvPicPr>
        <p:blipFill rotWithShape="1">
          <a:blip r:embed="rId2"/>
          <a:srcRect r="50000" b="1895"/>
          <a:stretch/>
        </p:blipFill>
        <p:spPr>
          <a:xfrm>
            <a:off x="2461318" y="863228"/>
            <a:ext cx="6785111" cy="3258605"/>
          </a:xfrm>
          <a:prstGeom prst="rect">
            <a:avLst/>
          </a:prstGeom>
        </p:spPr>
      </p:pic>
      <p:sp>
        <p:nvSpPr>
          <p:cNvPr id="7" name="文本框 6">
            <a:extLst>
              <a:ext uri="{FF2B5EF4-FFF2-40B4-BE49-F238E27FC236}">
                <a16:creationId xmlns:a16="http://schemas.microsoft.com/office/drawing/2014/main" id="{69A743E4-BDF3-01D0-C4F9-E890EE085294}"/>
              </a:ext>
            </a:extLst>
          </p:cNvPr>
          <p:cNvSpPr txBox="1"/>
          <p:nvPr/>
        </p:nvSpPr>
        <p:spPr>
          <a:xfrm>
            <a:off x="1445454" y="4541578"/>
            <a:ext cx="9710225" cy="1815882"/>
          </a:xfrm>
          <a:prstGeom prst="rect">
            <a:avLst/>
          </a:prstGeom>
          <a:noFill/>
        </p:spPr>
        <p:txBody>
          <a:bodyPr wrap="square">
            <a:spAutoFit/>
          </a:bodyPr>
          <a:lstStyle/>
          <a:p>
            <a:r>
              <a:rPr lang="zh-CN" altLang="en-US" sz="2800" dirty="0"/>
              <a:t>歇后语常见于文学文体，政论文体和文学科学文体也有很得体的歇后语，专门科学文体和应用文体一般不用歇后语，翻译时要</a:t>
            </a:r>
            <a:r>
              <a:rPr lang="zh-CN" altLang="en-US" sz="2800" dirty="0">
                <a:solidFill>
                  <a:srgbClr val="FF0000"/>
                </a:solidFill>
              </a:rPr>
              <a:t>考虑文章的总体风格，以及译文中的意义转移是否能够成立，</a:t>
            </a:r>
            <a:r>
              <a:rPr lang="zh-CN" altLang="en-US" sz="2800" dirty="0"/>
              <a:t>如能则可以照原文直译，但是要注意简练。</a:t>
            </a:r>
          </a:p>
        </p:txBody>
      </p:sp>
    </p:spTree>
    <p:extLst>
      <p:ext uri="{BB962C8B-B14F-4D97-AF65-F5344CB8AC3E}">
        <p14:creationId xmlns:p14="http://schemas.microsoft.com/office/powerpoint/2010/main" val="14216425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91280" y="688541"/>
            <a:ext cx="10856769" cy="2153132"/>
          </a:xfrm>
        </p:spPr>
        <p:txBody>
          <a:bodyPr/>
          <a:lstStyle/>
          <a:p>
            <a:r>
              <a:rPr lang="zh-CN" altLang="en-US" dirty="0">
                <a:solidFill>
                  <a:srgbClr val="FF0000"/>
                </a:solidFill>
              </a:rPr>
              <a:t>（四）惯用语</a:t>
            </a:r>
          </a:p>
          <a:p>
            <a:r>
              <a:rPr lang="zh-CN" altLang="en-US" dirty="0">
                <a:solidFill>
                  <a:schemeClr val="tx1"/>
                </a:solidFill>
              </a:rPr>
              <a:t>惯用语（Locutions）是口头中短小定性的习惯用语，如和稀泥、吹牛皮、泡蘑菇、泼冷水、放空炮、敲边鼓、绊脚石、拦路虎、抬轿子、穿小鞋、炒冷饭、墙头草、闭门羹、翘尾巴、背包袱、拉山头、钻牛角尖、吃大锅饭、绣花枕头、摸老虎屁股等，多为三字格，简短但容量大，通俗、形象、幽默、风趣、含蓄。例如：</a:t>
            </a:r>
          </a:p>
        </p:txBody>
      </p:sp>
      <p:pic>
        <p:nvPicPr>
          <p:cNvPr id="5" name="图片 4">
            <a:extLst>
              <a:ext uri="{FF2B5EF4-FFF2-40B4-BE49-F238E27FC236}">
                <a16:creationId xmlns:a16="http://schemas.microsoft.com/office/drawing/2014/main" id="{779CA954-C4F9-27F2-2380-9A0ABC34DCE4}"/>
              </a:ext>
            </a:extLst>
          </p:cNvPr>
          <p:cNvPicPr>
            <a:picLocks noChangeAspect="1"/>
          </p:cNvPicPr>
          <p:nvPr/>
        </p:nvPicPr>
        <p:blipFill rotWithShape="1">
          <a:blip r:embed="rId2"/>
          <a:srcRect r="50000" b="-903"/>
          <a:stretch/>
        </p:blipFill>
        <p:spPr>
          <a:xfrm>
            <a:off x="984211" y="2841673"/>
            <a:ext cx="4839814" cy="3883388"/>
          </a:xfrm>
          <a:prstGeom prst="rect">
            <a:avLst/>
          </a:prstGeom>
        </p:spPr>
      </p:pic>
      <p:pic>
        <p:nvPicPr>
          <p:cNvPr id="7" name="图片 6">
            <a:extLst>
              <a:ext uri="{FF2B5EF4-FFF2-40B4-BE49-F238E27FC236}">
                <a16:creationId xmlns:a16="http://schemas.microsoft.com/office/drawing/2014/main" id="{076F373D-B765-2429-3C4C-859653975A90}"/>
              </a:ext>
            </a:extLst>
          </p:cNvPr>
          <p:cNvPicPr>
            <a:picLocks noChangeAspect="1"/>
          </p:cNvPicPr>
          <p:nvPr/>
        </p:nvPicPr>
        <p:blipFill rotWithShape="1">
          <a:blip r:embed="rId3"/>
          <a:srcRect t="-1" r="50000" b="-2185"/>
          <a:stretch/>
        </p:blipFill>
        <p:spPr>
          <a:xfrm>
            <a:off x="6367977" y="2729131"/>
            <a:ext cx="5177070" cy="3883388"/>
          </a:xfrm>
          <a:prstGeom prst="rect">
            <a:avLst/>
          </a:prstGeom>
        </p:spPr>
      </p:pic>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974ADC-BAF3-B890-1B4E-CC2EE308E6E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A4D3B9F-A52E-C9B1-7B78-2DDE37C8685D}"/>
              </a:ext>
            </a:extLst>
          </p:cNvPr>
          <p:cNvSpPr>
            <a:spLocks noGrp="1"/>
          </p:cNvSpPr>
          <p:nvPr>
            <p:ph idx="1"/>
          </p:nvPr>
        </p:nvSpPr>
        <p:spPr/>
        <p:txBody>
          <a:bodyPr>
            <a:normAutofit/>
          </a:bodyPr>
          <a:lstStyle/>
          <a:p>
            <a:r>
              <a:rPr lang="zh-CN" altLang="en-US" sz="2800" dirty="0">
                <a:solidFill>
                  <a:schemeClr val="tx1"/>
                </a:solidFill>
              </a:rPr>
              <a:t>“耍嘴皮子”“打马虎眼”“回老家”“捅马蜂窝”这些惯用语生动形象而含蓄，英语中也有俚语、俗语等习语表达，但不一定与之对应。</a:t>
            </a:r>
            <a:r>
              <a:rPr lang="zh-CN" altLang="en-US" sz="2800" dirty="0">
                <a:solidFill>
                  <a:srgbClr val="FF0000"/>
                </a:solidFill>
              </a:rPr>
              <a:t>简单的做法是只译引申意义</a:t>
            </a:r>
            <a:r>
              <a:rPr lang="zh-CN" altLang="en-US" sz="2800" dirty="0">
                <a:solidFill>
                  <a:schemeClr val="tx1"/>
                </a:solidFill>
              </a:rPr>
              <a:t>，但是丢失了汉语原文的风格。</a:t>
            </a:r>
            <a:r>
              <a:rPr lang="zh-CN" altLang="en-US" sz="2800" dirty="0">
                <a:solidFill>
                  <a:srgbClr val="FF0000"/>
                </a:solidFill>
              </a:rPr>
              <a:t>另一种做法是直译加注释</a:t>
            </a:r>
            <a:r>
              <a:rPr lang="zh-CN" altLang="en-US" sz="2800" dirty="0">
                <a:solidFill>
                  <a:schemeClr val="tx1"/>
                </a:solidFill>
              </a:rPr>
              <a:t>，就像我们读英语的俚语、俗语，翻译时会直译加注释一样，虽然麻烦，但要反映原文风格也别无他法了。</a:t>
            </a:r>
          </a:p>
        </p:txBody>
      </p:sp>
    </p:spTree>
    <p:extLst>
      <p:ext uri="{BB962C8B-B14F-4D97-AF65-F5344CB8AC3E}">
        <p14:creationId xmlns:p14="http://schemas.microsoft.com/office/powerpoint/2010/main" val="24104855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EBD459-D605-EEE3-1836-BB29674CDDC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7CF3A5A-CC97-CF95-7217-C34DC2FDE274}"/>
              </a:ext>
            </a:extLst>
          </p:cNvPr>
          <p:cNvSpPr>
            <a:spLocks noGrp="1"/>
          </p:cNvSpPr>
          <p:nvPr>
            <p:ph idx="1"/>
          </p:nvPr>
        </p:nvSpPr>
        <p:spPr/>
        <p:txBody>
          <a:bodyPr/>
          <a:lstStyle/>
          <a:p>
            <a:r>
              <a:rPr lang="zh-CN" altLang="en-US" sz="2800" dirty="0">
                <a:solidFill>
                  <a:schemeClr val="tx1"/>
                </a:solidFill>
              </a:rPr>
              <a:t>熟语中还有</a:t>
            </a:r>
            <a:r>
              <a:rPr lang="zh-CN" altLang="en-US" sz="2800" dirty="0">
                <a:solidFill>
                  <a:srgbClr val="FF0000"/>
                </a:solidFill>
              </a:rPr>
              <a:t>格言（</a:t>
            </a:r>
            <a:r>
              <a:rPr lang="en-US" altLang="zh-CN" sz="2800" dirty="0">
                <a:solidFill>
                  <a:srgbClr val="FF0000"/>
                </a:solidFill>
              </a:rPr>
              <a:t>maxims, mottos</a:t>
            </a:r>
            <a:r>
              <a:rPr lang="zh-CN" altLang="en-US" sz="2800" dirty="0">
                <a:solidFill>
                  <a:srgbClr val="FF0000"/>
                </a:solidFill>
              </a:rPr>
              <a:t>）</a:t>
            </a:r>
            <a:r>
              <a:rPr lang="zh-CN" altLang="en-US" sz="2800" dirty="0">
                <a:solidFill>
                  <a:schemeClr val="tx1"/>
                </a:solidFill>
              </a:rPr>
              <a:t>，一般出于文人之手，言简意深，富于哲理，庄重典雅，如“失败是成功之母”（</a:t>
            </a:r>
            <a:r>
              <a:rPr lang="en-US" altLang="zh-CN" sz="2800" dirty="0">
                <a:solidFill>
                  <a:schemeClr val="tx1"/>
                </a:solidFill>
              </a:rPr>
              <a:t>Failure is the mother of success.</a:t>
            </a:r>
            <a:r>
              <a:rPr lang="zh-CN" altLang="en-US" sz="2800" dirty="0">
                <a:solidFill>
                  <a:schemeClr val="tx1"/>
                </a:solidFill>
              </a:rPr>
              <a:t>）、“知己知彼，百战不殆”（</a:t>
            </a:r>
            <a:r>
              <a:rPr lang="en-US" altLang="zh-CN" sz="2800" dirty="0">
                <a:solidFill>
                  <a:schemeClr val="tx1"/>
                </a:solidFill>
              </a:rPr>
              <a:t>Know the other, know yourself; never know defeat.</a:t>
            </a:r>
            <a:r>
              <a:rPr lang="zh-CN" altLang="en-US" sz="2800" dirty="0">
                <a:solidFill>
                  <a:schemeClr val="tx1"/>
                </a:solidFill>
              </a:rPr>
              <a:t>）、“言者无罪，闻者足戒”（</a:t>
            </a:r>
            <a:r>
              <a:rPr lang="en-US" altLang="zh-CN" sz="2800" dirty="0">
                <a:solidFill>
                  <a:schemeClr val="tx1"/>
                </a:solidFill>
              </a:rPr>
              <a:t>Blame not the speaker but be warned by his words.</a:t>
            </a:r>
            <a:r>
              <a:rPr lang="zh-CN" altLang="en-US" sz="2800" dirty="0">
                <a:solidFill>
                  <a:schemeClr val="tx1"/>
                </a:solidFill>
              </a:rPr>
              <a:t>）、“虚心使人进步，骄傲使人落后”（</a:t>
            </a:r>
            <a:r>
              <a:rPr lang="en-US" altLang="zh-CN" sz="2800" dirty="0">
                <a:solidFill>
                  <a:schemeClr val="tx1"/>
                </a:solidFill>
              </a:rPr>
              <a:t>Modesty helps one go forward, whereas conceit makes one lag behind.</a:t>
            </a:r>
            <a:r>
              <a:rPr lang="zh-CN" altLang="en-US" sz="2800" dirty="0">
                <a:solidFill>
                  <a:schemeClr val="tx1"/>
                </a:solidFill>
              </a:rPr>
              <a:t>）等。</a:t>
            </a:r>
          </a:p>
        </p:txBody>
      </p:sp>
    </p:spTree>
    <p:extLst>
      <p:ext uri="{BB962C8B-B14F-4D97-AF65-F5344CB8AC3E}">
        <p14:creationId xmlns:p14="http://schemas.microsoft.com/office/powerpoint/2010/main" val="8108448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dirty="0">
                <a:solidFill>
                  <a:srgbClr val="FF0000"/>
                </a:solidFill>
              </a:rPr>
              <a:t>Summary本章小结</a:t>
            </a:r>
            <a:endParaRPr lang="zh-CN" altLang="en-US" dirty="0"/>
          </a:p>
        </p:txBody>
      </p:sp>
      <p:sp>
        <p:nvSpPr>
          <p:cNvPr id="7" name="文本框 6"/>
          <p:cNvSpPr txBox="1"/>
          <p:nvPr/>
        </p:nvSpPr>
        <p:spPr>
          <a:xfrm>
            <a:off x="608330" y="1673860"/>
            <a:ext cx="10368915" cy="2453005"/>
          </a:xfrm>
          <a:prstGeom prst="rect">
            <a:avLst/>
          </a:prstGeom>
          <a:noFill/>
        </p:spPr>
        <p:txBody>
          <a:bodyPr wrap="square">
            <a:noAutofit/>
          </a:bodyPr>
          <a:lstStyle/>
          <a:p>
            <a:pPr fontAlgn="auto">
              <a:lnSpc>
                <a:spcPts val="4360"/>
              </a:lnSpc>
            </a:pPr>
            <a:r>
              <a:rPr lang="zh-CN" altLang="en-US" sz="2800" b="1" dirty="0"/>
              <a:t>本章分析了语汇层次的英汉文体突出方式。有些突出方式是</a:t>
            </a:r>
            <a:r>
              <a:rPr lang="zh-CN" altLang="en-US" sz="2800" b="1" dirty="0">
                <a:solidFill>
                  <a:srgbClr val="FF0000"/>
                </a:solidFill>
              </a:rPr>
              <a:t>熟知的修辞格，有些则与选词有关</a:t>
            </a:r>
            <a:r>
              <a:rPr lang="zh-CN" altLang="en-US" sz="2800" b="1" dirty="0"/>
              <a:t>，其中</a:t>
            </a:r>
            <a:r>
              <a:rPr lang="zh-CN" altLang="en-US" sz="2800" b="1" dirty="0">
                <a:solidFill>
                  <a:srgbClr val="FF0000"/>
                </a:solidFill>
              </a:rPr>
              <a:t>词类风格</a:t>
            </a:r>
            <a:r>
              <a:rPr lang="zh-CN" altLang="en-US" sz="2800" b="1" dirty="0"/>
              <a:t>由于英汉语在构词上的本质区别，很难找到对应的转换方式，其他方式存在对应表达方式，可以转换以传达风格。</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5bbbdd75-b723-4afb-90ef-6a8130ad55a0"/>
  <p:tag name="COMMONDATA" val="eyJoZGlkIjoiYmQ3NjQxYmZmN2ZkODIxYWNiNTEzMzQyMTZmNzQ1MmM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658</TotalTime>
  <Words>7169</Words>
  <Application>Microsoft Office PowerPoint</Application>
  <PresentationFormat>宽屏</PresentationFormat>
  <Paragraphs>268</Paragraphs>
  <Slides>96</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96</vt:i4>
      </vt:variant>
    </vt:vector>
  </HeadingPairs>
  <TitlesOfParts>
    <vt:vector size="103" baseType="lpstr">
      <vt:lpstr>华文楷体</vt:lpstr>
      <vt:lpstr>宋体</vt:lpstr>
      <vt:lpstr>微软雅黑</vt:lpstr>
      <vt:lpstr>Arial</vt:lpstr>
      <vt:lpstr>Times New Roman</vt:lpstr>
      <vt:lpstr>Wingdings</vt:lpstr>
      <vt:lpstr>1_Office 主题​​</vt:lpstr>
      <vt:lpstr>PowerPoint 演示文稿</vt:lpstr>
      <vt:lpstr>PowerPoint 演示文稿</vt:lpstr>
      <vt:lpstr>第一节 英语词汇风格</vt:lpstr>
      <vt:lpstr>PowerPoint 演示文稿</vt:lpstr>
      <vt:lpstr>PowerPoint 演示文稿</vt:lpstr>
      <vt:lpstr>PowerPoint 演示文稿</vt:lpstr>
      <vt:lpstr>下面是汉语中由内容产生的文体效果：</vt:lpstr>
      <vt:lpstr>（二）词汇的失协突出</vt:lpstr>
      <vt:lpstr>PowerPoint 演示文稿</vt:lpstr>
      <vt:lpstr>PowerPoint 演示文稿</vt:lpstr>
      <vt:lpstr>PowerPoint 演示文稿</vt:lpstr>
      <vt:lpstr>PowerPoint 演示文稿</vt:lpstr>
      <vt:lpstr>汉语中也有同形或同音异义词构成的双关，例如：</vt:lpstr>
      <vt:lpstr>下面一则贴文更难保留原文中的语音双关了：</vt:lpstr>
      <vt:lpstr>PowerPoint 演示文稿</vt:lpstr>
      <vt:lpstr>PowerPoint 演示文稿</vt:lpstr>
      <vt:lpstr>PowerPoint 演示文稿</vt:lpstr>
      <vt:lpstr>PowerPoint 演示文稿</vt:lpstr>
      <vt:lpstr>PowerPoint 演示文稿</vt:lpstr>
      <vt:lpstr>汉语中也有这种混用现象，如赵本山的小品台词：</vt:lpstr>
      <vt:lpstr>小品为什么这么招笑呢？就是因为日常用词里夹杂着正式用词，译文也必须如此。</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下列句子里的动词都是这种转类用法，生动，富有意象：</vt:lpstr>
      <vt:lpstr>PowerPoint 演示文稿</vt:lpstr>
      <vt:lpstr>PowerPoint 演示文稿</vt:lpstr>
      <vt:lpstr>PowerPoint 演示文稿</vt:lpstr>
      <vt:lpstr>（六）混成词</vt:lpstr>
      <vt:lpstr>混成词因其新奇，常用于商标：</vt:lpstr>
      <vt:lpstr>PowerPoint 演示文稿</vt:lpstr>
      <vt:lpstr>PowerPoint 演示文稿</vt:lpstr>
      <vt:lpstr>第一节 小结</vt:lpstr>
      <vt:lpstr>第二节 汉语词汇风格</vt:lpstr>
      <vt:lpstr>PowerPoint 演示文稿</vt:lpstr>
      <vt:lpstr>第二节 汉语词汇风格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（二）谚语</vt:lpstr>
      <vt:lpstr>PowerPoint 演示文稿</vt:lpstr>
      <vt:lpstr>PowerPoint 演示文稿</vt:lpstr>
      <vt:lpstr>PowerPoint 演示文稿</vt:lpstr>
      <vt:lpstr>PowerPoint 演示文稿</vt:lpstr>
      <vt:lpstr>PowerPoint 演示文稿</vt:lpstr>
      <vt:lpstr>PowerPoint 演示文稿</vt:lpstr>
      <vt:lpstr>Summary本章小结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薛 杨昌</dc:creator>
  <cp:lastModifiedBy>Lenovo</cp:lastModifiedBy>
  <cp:revision>79</cp:revision>
  <dcterms:created xsi:type="dcterms:W3CDTF">2022-10-13T10:49:00Z</dcterms:created>
  <dcterms:modified xsi:type="dcterms:W3CDTF">2022-10-24T13:33:45Z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873801051D0447E5A1493F993166324F</vt:lpwstr>
  </property>
  <property fmtid="{D5CDD505-2E9C-101B-9397-08002B2CF9AE}" pid="3" name="KSOProductBuildVer">
    <vt:lpwstr>2052-11.1.0.12598</vt:lpwstr>
  </property>
</Properties>
</file>