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82" r:id="rId3"/>
    <p:sldId id="316" r:id="rId4"/>
    <p:sldId id="259" r:id="rId5"/>
    <p:sldId id="283" r:id="rId6"/>
    <p:sldId id="315"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 id="344" r:id="rId35"/>
    <p:sldId id="345" r:id="rId36"/>
    <p:sldId id="346" r:id="rId37"/>
    <p:sldId id="347" r:id="rId38"/>
    <p:sldId id="348" r:id="rId39"/>
    <p:sldId id="349" r:id="rId40"/>
    <p:sldId id="350" r:id="rId41"/>
    <p:sldId id="351" r:id="rId42"/>
    <p:sldId id="352" r:id="rId43"/>
    <p:sldId id="353" r:id="rId44"/>
    <p:sldId id="354" r:id="rId45"/>
    <p:sldId id="355" r:id="rId46"/>
    <p:sldId id="356" r:id="rId47"/>
    <p:sldId id="357" r:id="rId48"/>
    <p:sldId id="358" r:id="rId49"/>
    <p:sldId id="359" r:id="rId50"/>
    <p:sldId id="360" r:id="rId51"/>
    <p:sldId id="361" r:id="rId52"/>
    <p:sldId id="362" r:id="rId53"/>
    <p:sldId id="363" r:id="rId54"/>
    <p:sldId id="364" r:id="rId55"/>
    <p:sldId id="365" r:id="rId56"/>
    <p:sldId id="366" r:id="rId57"/>
    <p:sldId id="367" r:id="rId58"/>
    <p:sldId id="368" r:id="rId59"/>
    <p:sldId id="369" r:id="rId60"/>
    <p:sldId id="370" r:id="rId61"/>
    <p:sldId id="371" r:id="rId62"/>
    <p:sldId id="372" r:id="rId63"/>
    <p:sldId id="373" r:id="rId64"/>
    <p:sldId id="374" r:id="rId65"/>
    <p:sldId id="375" r:id="rId66"/>
    <p:sldId id="376" r:id="rId67"/>
    <p:sldId id="377" r:id="rId68"/>
    <p:sldId id="378" r:id="rId69"/>
    <p:sldId id="379" r:id="rId70"/>
    <p:sldId id="380" r:id="rId71"/>
    <p:sldId id="381" r:id="rId72"/>
    <p:sldId id="382" r:id="rId73"/>
    <p:sldId id="383" r:id="rId74"/>
    <p:sldId id="384" r:id="rId75"/>
    <p:sldId id="385" r:id="rId76"/>
    <p:sldId id="386" r:id="rId77"/>
    <p:sldId id="387" r:id="rId78"/>
    <p:sldId id="388" r:id="rId79"/>
    <p:sldId id="389" r:id="rId80"/>
    <p:sldId id="390" r:id="rId81"/>
    <p:sldId id="391" r:id="rId82"/>
    <p:sldId id="392" r:id="rId83"/>
    <p:sldId id="393" r:id="rId84"/>
    <p:sldId id="394" r:id="rId85"/>
    <p:sldId id="395" r:id="rId86"/>
    <p:sldId id="396" r:id="rId87"/>
    <p:sldId id="397" r:id="rId88"/>
    <p:sldId id="398" r:id="rId89"/>
    <p:sldId id="399" r:id="rId90"/>
    <p:sldId id="400" r:id="rId91"/>
    <p:sldId id="401" r:id="rId92"/>
    <p:sldId id="402" r:id="rId93"/>
    <p:sldId id="403" r:id="rId94"/>
    <p:sldId id="404" r:id="rId95"/>
    <p:sldId id="405" r:id="rId96"/>
    <p:sldId id="406" r:id="rId97"/>
    <p:sldId id="407" r:id="rId98"/>
    <p:sldId id="408" r:id="rId99"/>
    <p:sldId id="409" r:id="rId100"/>
    <p:sldId id="410" r:id="rId101"/>
    <p:sldId id="411" r:id="rId102"/>
    <p:sldId id="412" r:id="rId103"/>
    <p:sldId id="413" r:id="rId104"/>
    <p:sldId id="414" r:id="rId105"/>
    <p:sldId id="415" r:id="rId106"/>
    <p:sldId id="416" r:id="rId107"/>
    <p:sldId id="417" r:id="rId108"/>
    <p:sldId id="418" r:id="rId109"/>
    <p:sldId id="419" r:id="rId110"/>
    <p:sldId id="420" r:id="rId111"/>
    <p:sldId id="421" r:id="rId112"/>
    <p:sldId id="422" r:id="rId113"/>
    <p:sldId id="423" r:id="rId114"/>
    <p:sldId id="424" r:id="rId115"/>
    <p:sldId id="425" r:id="rId116"/>
    <p:sldId id="426" r:id="rId117"/>
    <p:sldId id="427" r:id="rId118"/>
    <p:sldId id="428" r:id="rId119"/>
    <p:sldId id="429" r:id="rId120"/>
    <p:sldId id="430" r:id="rId121"/>
    <p:sldId id="431" r:id="rId122"/>
    <p:sldId id="432" r:id="rId123"/>
    <p:sldId id="433" r:id="rId124"/>
    <p:sldId id="434" r:id="rId125"/>
    <p:sldId id="435" r:id="rId126"/>
    <p:sldId id="436" r:id="rId127"/>
    <p:sldId id="437" r:id="rId128"/>
    <p:sldId id="438" r:id="rId129"/>
    <p:sldId id="439" r:id="rId130"/>
    <p:sldId id="440" r:id="rId131"/>
    <p:sldId id="441" r:id="rId132"/>
    <p:sldId id="442" r:id="rId133"/>
    <p:sldId id="443" r:id="rId134"/>
    <p:sldId id="444" r:id="rId135"/>
    <p:sldId id="445" r:id="rId136"/>
    <p:sldId id="446" r:id="rId137"/>
    <p:sldId id="447" r:id="rId138"/>
    <p:sldId id="448" r:id="rId139"/>
    <p:sldId id="449" r:id="rId140"/>
    <p:sldId id="450" r:id="rId141"/>
    <p:sldId id="451" r:id="rId142"/>
    <p:sldId id="452" r:id="rId143"/>
    <p:sldId id="453" r:id="rId144"/>
    <p:sldId id="454" r:id="rId145"/>
    <p:sldId id="455" r:id="rId146"/>
    <p:sldId id="456" r:id="rId147"/>
    <p:sldId id="457" r:id="rId148"/>
    <p:sldId id="458" r:id="rId149"/>
    <p:sldId id="459" r:id="rId150"/>
    <p:sldId id="460" r:id="rId151"/>
    <p:sldId id="461" r:id="rId152"/>
    <p:sldId id="462" r:id="rId153"/>
    <p:sldId id="463" r:id="rId154"/>
    <p:sldId id="464" r:id="rId155"/>
    <p:sldId id="465" r:id="rId156"/>
    <p:sldId id="466" r:id="rId157"/>
    <p:sldId id="467" r:id="rId158"/>
    <p:sldId id="468" r:id="rId159"/>
    <p:sldId id="469" r:id="rId160"/>
    <p:sldId id="470" r:id="rId161"/>
    <p:sldId id="471" r:id="rId162"/>
    <p:sldId id="472" r:id="rId163"/>
    <p:sldId id="473" r:id="rId164"/>
    <p:sldId id="474" r:id="rId165"/>
    <p:sldId id="475" r:id="rId166"/>
    <p:sldId id="476" r:id="rId167"/>
    <p:sldId id="477" r:id="rId168"/>
    <p:sldId id="478" r:id="rId169"/>
    <p:sldId id="479" r:id="rId170"/>
    <p:sldId id="480" r:id="rId171"/>
    <p:sldId id="481" r:id="rId172"/>
    <p:sldId id="482" r:id="rId173"/>
    <p:sldId id="483" r:id="rId174"/>
    <p:sldId id="484" r:id="rId175"/>
    <p:sldId id="485" r:id="rId176"/>
    <p:sldId id="486" r:id="rId177"/>
    <p:sldId id="487" r:id="rId178"/>
    <p:sldId id="488" r:id="rId179"/>
    <p:sldId id="489" r:id="rId180"/>
    <p:sldId id="490" r:id="rId181"/>
    <p:sldId id="491" r:id="rId182"/>
    <p:sldId id="492" r:id="rId183"/>
    <p:sldId id="493" r:id="rId184"/>
    <p:sldId id="494" r:id="rId185"/>
    <p:sldId id="495" r:id="rId186"/>
    <p:sldId id="496" r:id="rId187"/>
    <p:sldId id="497" r:id="rId188"/>
    <p:sldId id="498" r:id="rId18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93"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slideMaster" Target="../slideMasters/slideMaster1.xml"/><Relationship Id="rId4" Type="http://schemas.openxmlformats.org/officeDocument/2006/relationships/tags" Target="../tags/tag57.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1.xml"/><Relationship Id="rId5" Type="http://schemas.openxmlformats.org/officeDocument/2006/relationships/tags" Target="../tags/tag62.xml"/><Relationship Id="rId4" Type="http://schemas.openxmlformats.org/officeDocument/2006/relationships/tags" Target="../tags/tag6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1.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1.xml"/><Relationship Id="rId5" Type="http://schemas.openxmlformats.org/officeDocument/2006/relationships/tags" Target="../tags/tag21.xml"/><Relationship Id="rId4" Type="http://schemas.openxmlformats.org/officeDocument/2006/relationships/tags" Target="../tags/tag20.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Master" Target="../slideMasters/slideMaster1.xml"/><Relationship Id="rId4" Type="http://schemas.openxmlformats.org/officeDocument/2006/relationships/tags" Target="../tags/tag39.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2022/11/16</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extLst>
      <p:ext uri="{BB962C8B-B14F-4D97-AF65-F5344CB8AC3E}">
        <p14:creationId xmlns:p14="http://schemas.microsoft.com/office/powerpoint/2010/main" val="2779806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2022/11/16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11262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2022/11/16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extLst>
      <p:ext uri="{BB962C8B-B14F-4D97-AF65-F5344CB8AC3E}">
        <p14:creationId xmlns:p14="http://schemas.microsoft.com/office/powerpoint/2010/main" val="34407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2022/11/16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873542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2022/11/16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603175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2022/11/16</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547504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2022/11/16</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515661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2022/11/16</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352864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2022/11/16</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82438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2022/11/16</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extLst>
      <p:ext uri="{BB962C8B-B14F-4D97-AF65-F5344CB8AC3E}">
        <p14:creationId xmlns:p14="http://schemas.microsoft.com/office/powerpoint/2010/main" val="239519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2022/11/16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349458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2022/11/16</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extLst>
      <p:ext uri="{BB962C8B-B14F-4D97-AF65-F5344CB8AC3E}">
        <p14:creationId xmlns:p14="http://schemas.microsoft.com/office/powerpoint/2010/main" val="2514780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108.emf"/><Relationship Id="rId2" Type="http://schemas.openxmlformats.org/officeDocument/2006/relationships/image" Target="../media/image107.emf"/><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110.emf"/><Relationship Id="rId2" Type="http://schemas.openxmlformats.org/officeDocument/2006/relationships/image" Target="../media/image109.emf"/><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image" Target="../media/image111.emf"/><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image" Target="../media/image112.emf"/><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image" Target="../media/image11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image" Target="../media/image114.emf"/><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image" Target="../media/image115.emf"/><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image" Target="../media/image116.emf"/><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image" Target="../media/image117.emf"/><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2" Type="http://schemas.openxmlformats.org/officeDocument/2006/relationships/image" Target="../media/image118.emf"/><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image" Target="../media/image119.emf"/><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image" Target="../media/image120.emf"/><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3" Type="http://schemas.openxmlformats.org/officeDocument/2006/relationships/image" Target="../media/image122.emf"/><Relationship Id="rId2" Type="http://schemas.openxmlformats.org/officeDocument/2006/relationships/image" Target="../media/image121.emf"/><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5.emf"/><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2.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4.emf"/><Relationship Id="rId2" Type="http://schemas.openxmlformats.org/officeDocument/2006/relationships/image" Target="../media/image53.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5.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6.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9.emf"/><Relationship Id="rId2" Type="http://schemas.openxmlformats.org/officeDocument/2006/relationships/image" Target="../media/image58.em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61.emf"/><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2.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63.e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4.e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65.e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6.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67.em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6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69.em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71.emf"/><Relationship Id="rId2" Type="http://schemas.openxmlformats.org/officeDocument/2006/relationships/image" Target="../media/image70.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72.em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74.emf"/><Relationship Id="rId2" Type="http://schemas.openxmlformats.org/officeDocument/2006/relationships/image" Target="../media/image73.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76.emf"/><Relationship Id="rId2" Type="http://schemas.openxmlformats.org/officeDocument/2006/relationships/image" Target="../media/image75.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77.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78.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79.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80.em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8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82.emf"/><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83.emf"/><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84.emf"/><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86.emf"/><Relationship Id="rId2" Type="http://schemas.openxmlformats.org/officeDocument/2006/relationships/image" Target="../media/image85.em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87.emf"/><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89.emf"/><Relationship Id="rId2" Type="http://schemas.openxmlformats.org/officeDocument/2006/relationships/image" Target="../media/image88.emf"/><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90.em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92.emf"/><Relationship Id="rId2" Type="http://schemas.openxmlformats.org/officeDocument/2006/relationships/image" Target="../media/image91.emf"/><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93.emf"/><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9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96.emf"/><Relationship Id="rId2" Type="http://schemas.openxmlformats.org/officeDocument/2006/relationships/image" Target="../media/image95.emf"/><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97.em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98.em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99.emf"/><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101.emf"/><Relationship Id="rId2" Type="http://schemas.openxmlformats.org/officeDocument/2006/relationships/image" Target="../media/image100.emf"/><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02.emf"/><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103.emf"/><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104.emf"/><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106.emf"/><Relationship Id="rId2" Type="http://schemas.openxmlformats.org/officeDocument/2006/relationships/image" Target="../media/image10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534160" y="807720"/>
            <a:ext cx="9123680" cy="1445260"/>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8800" b="1" i="1" u="none" strike="noStrike" kern="1200" cap="none" spc="0" normalizeH="0" baseline="0" noProof="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英汉文体对比教程</a:t>
            </a:r>
          </a:p>
        </p:txBody>
      </p:sp>
      <p:sp>
        <p:nvSpPr>
          <p:cNvPr id="5" name="矩形 4"/>
          <p:cNvSpPr/>
          <p:nvPr/>
        </p:nvSpPr>
        <p:spPr>
          <a:xfrm>
            <a:off x="3970023" y="3432810"/>
            <a:ext cx="7879080" cy="1015663"/>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a:t>
            </a:r>
            <a:r>
              <a:rPr kumimoji="0" lang="zh-CN" altLang="en-US"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语法层次文体对比</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55E0D9-28FD-8A10-ECE3-4D901F2A7B17}"/>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8EFC7592-2373-FBD6-00B1-8879D62C4CAC}"/>
              </a:ext>
            </a:extLst>
          </p:cNvPr>
          <p:cNvPicPr>
            <a:picLocks noGrp="1" noChangeAspect="1"/>
          </p:cNvPicPr>
          <p:nvPr>
            <p:ph idx="1"/>
          </p:nvPr>
        </p:nvPicPr>
        <p:blipFill rotWithShape="1">
          <a:blip r:embed="rId2"/>
          <a:srcRect r="48255" b="-4927"/>
          <a:stretch/>
        </p:blipFill>
        <p:spPr>
          <a:xfrm>
            <a:off x="2807069" y="1465052"/>
            <a:ext cx="6006938" cy="3631604"/>
          </a:xfrm>
        </p:spPr>
      </p:pic>
      <p:sp>
        <p:nvSpPr>
          <p:cNvPr id="7" name="文本框 6">
            <a:extLst>
              <a:ext uri="{FF2B5EF4-FFF2-40B4-BE49-F238E27FC236}">
                <a16:creationId xmlns:a16="http://schemas.microsoft.com/office/drawing/2014/main" id="{C5FBAA68-FCDB-25C2-862D-E5D090635A85}"/>
              </a:ext>
            </a:extLst>
          </p:cNvPr>
          <p:cNvSpPr txBox="1"/>
          <p:nvPr/>
        </p:nvSpPr>
        <p:spPr>
          <a:xfrm>
            <a:off x="1322881" y="5392948"/>
            <a:ext cx="8810469" cy="461665"/>
          </a:xfrm>
          <a:prstGeom prst="rect">
            <a:avLst/>
          </a:prstGeom>
          <a:noFill/>
        </p:spPr>
        <p:txBody>
          <a:bodyPr wrap="square">
            <a:spAutoFit/>
          </a:bodyPr>
          <a:lstStyle/>
          <a:p>
            <a:r>
              <a:rPr lang="zh-CN" altLang="en-US" sz="2400" dirty="0"/>
              <a:t>“博客”和“刻薄”读音相近，词素交替突出了小品的诙谐幽默。</a:t>
            </a:r>
          </a:p>
        </p:txBody>
      </p:sp>
    </p:spTree>
    <p:extLst>
      <p:ext uri="{BB962C8B-B14F-4D97-AF65-F5344CB8AC3E}">
        <p14:creationId xmlns:p14="http://schemas.microsoft.com/office/powerpoint/2010/main" val="231725992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DBA384-3573-60B9-111D-AF2570FB510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9AF3A99-C053-889D-CE5F-5D7E18F4A91F}"/>
              </a:ext>
            </a:extLst>
          </p:cNvPr>
          <p:cNvSpPr>
            <a:spLocks noGrp="1"/>
          </p:cNvSpPr>
          <p:nvPr>
            <p:ph idx="1"/>
          </p:nvPr>
        </p:nvSpPr>
        <p:spPr>
          <a:xfrm>
            <a:off x="608400" y="1490400"/>
            <a:ext cx="10969200" cy="3321443"/>
          </a:xfrm>
        </p:spPr>
        <p:txBody>
          <a:bodyPr/>
          <a:lstStyle/>
          <a:p>
            <a:pPr algn="just"/>
            <a:r>
              <a:rPr lang="en-US" altLang="zh-CN" sz="1800" b="1" kern="100" dirty="0">
                <a:solidFill>
                  <a:srgbClr val="FF0000"/>
                </a:solidFill>
                <a:effectLst/>
                <a:latin typeface="Times New Roman" panose="02020603050405020304" pitchFamily="18" charset="0"/>
                <a:ea typeface="宋体" panose="02010600030101010101" pitchFamily="2" charset="-122"/>
              </a:rPr>
              <a:t>B. </a:t>
            </a:r>
            <a:r>
              <a:rPr lang="zh-CN" altLang="zh-CN" sz="1800" b="1" kern="100" dirty="0">
                <a:solidFill>
                  <a:srgbClr val="FF0000"/>
                </a:solidFill>
                <a:effectLst/>
                <a:latin typeface="Times New Roman" panose="02020603050405020304" pitchFamily="18" charset="0"/>
                <a:ea typeface="宋体" panose="02010600030101010101" pitchFamily="2" charset="-122"/>
              </a:rPr>
              <a:t>全倒装</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全倒装指的是主语置于句尾。通常主语位于句首，为已知的信息，是话题。有时主语是新信息，但不是主位，所以需要把主语置于句尾。例如：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EDF35192-0757-AE2A-EC86-29A34AC6D528}"/>
              </a:ext>
            </a:extLst>
          </p:cNvPr>
          <p:cNvPicPr>
            <a:picLocks noChangeAspect="1"/>
          </p:cNvPicPr>
          <p:nvPr/>
        </p:nvPicPr>
        <p:blipFill rotWithShape="1">
          <a:blip r:embed="rId2"/>
          <a:srcRect r="50000" b="-7471"/>
          <a:stretch/>
        </p:blipFill>
        <p:spPr>
          <a:xfrm>
            <a:off x="2313409" y="2930445"/>
            <a:ext cx="7559181" cy="997108"/>
          </a:xfrm>
          <a:prstGeom prst="rect">
            <a:avLst/>
          </a:prstGeom>
        </p:spPr>
      </p:pic>
      <p:pic>
        <p:nvPicPr>
          <p:cNvPr id="7" name="图片 6">
            <a:extLst>
              <a:ext uri="{FF2B5EF4-FFF2-40B4-BE49-F238E27FC236}">
                <a16:creationId xmlns:a16="http://schemas.microsoft.com/office/drawing/2014/main" id="{CC8458F5-BE0B-1DC4-D84D-D5E90A51A633}"/>
              </a:ext>
            </a:extLst>
          </p:cNvPr>
          <p:cNvPicPr>
            <a:picLocks noChangeAspect="1"/>
          </p:cNvPicPr>
          <p:nvPr/>
        </p:nvPicPr>
        <p:blipFill rotWithShape="1">
          <a:blip r:embed="rId3"/>
          <a:srcRect r="49953" b="-10132"/>
          <a:stretch/>
        </p:blipFill>
        <p:spPr>
          <a:xfrm>
            <a:off x="2313409" y="4103953"/>
            <a:ext cx="7383376" cy="997108"/>
          </a:xfrm>
          <a:prstGeom prst="rect">
            <a:avLst/>
          </a:prstGeom>
        </p:spPr>
      </p:pic>
      <p:sp>
        <p:nvSpPr>
          <p:cNvPr id="9" name="文本框 8">
            <a:extLst>
              <a:ext uri="{FF2B5EF4-FFF2-40B4-BE49-F238E27FC236}">
                <a16:creationId xmlns:a16="http://schemas.microsoft.com/office/drawing/2014/main" id="{22B5EB30-69E4-EEE4-1E1B-83E19B58043B}"/>
              </a:ext>
            </a:extLst>
          </p:cNvPr>
          <p:cNvSpPr txBox="1"/>
          <p:nvPr/>
        </p:nvSpPr>
        <p:spPr>
          <a:xfrm>
            <a:off x="453599" y="5506600"/>
            <a:ext cx="11278800" cy="584775"/>
          </a:xfrm>
          <a:prstGeom prst="rect">
            <a:avLst/>
          </a:prstGeom>
          <a:noFill/>
        </p:spPr>
        <p:txBody>
          <a:bodyPr wrap="square">
            <a:spAutoFit/>
          </a:bodyPr>
          <a:lstStyle/>
          <a:p>
            <a:r>
              <a:rPr lang="zh-CN" altLang="en-US" sz="3200" dirty="0"/>
              <a:t>①汉语译文为了保持原文倒装，后面的句子只能重复“没了”。</a:t>
            </a:r>
          </a:p>
        </p:txBody>
      </p:sp>
    </p:spTree>
    <p:extLst>
      <p:ext uri="{BB962C8B-B14F-4D97-AF65-F5344CB8AC3E}">
        <p14:creationId xmlns:p14="http://schemas.microsoft.com/office/powerpoint/2010/main" val="68295502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6175B2-29A3-33CC-1700-D4CBC312C8EA}"/>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DA75AE21-A724-FB93-F56B-B5433276C0F6}"/>
              </a:ext>
            </a:extLst>
          </p:cNvPr>
          <p:cNvPicPr>
            <a:picLocks noGrp="1" noChangeAspect="1"/>
          </p:cNvPicPr>
          <p:nvPr>
            <p:ph idx="1"/>
          </p:nvPr>
        </p:nvPicPr>
        <p:blipFill rotWithShape="1">
          <a:blip r:embed="rId2"/>
          <a:srcRect t="-1" r="50105" b="-8165"/>
          <a:stretch/>
        </p:blipFill>
        <p:spPr>
          <a:xfrm>
            <a:off x="2687148" y="1704747"/>
            <a:ext cx="7410966" cy="1968106"/>
          </a:xfrm>
        </p:spPr>
      </p:pic>
      <p:pic>
        <p:nvPicPr>
          <p:cNvPr id="7" name="图片 6">
            <a:extLst>
              <a:ext uri="{FF2B5EF4-FFF2-40B4-BE49-F238E27FC236}">
                <a16:creationId xmlns:a16="http://schemas.microsoft.com/office/drawing/2014/main" id="{474945E2-E270-0C9E-9DC1-852E3E06ACAD}"/>
              </a:ext>
            </a:extLst>
          </p:cNvPr>
          <p:cNvPicPr>
            <a:picLocks noChangeAspect="1"/>
          </p:cNvPicPr>
          <p:nvPr/>
        </p:nvPicPr>
        <p:blipFill rotWithShape="1">
          <a:blip r:embed="rId3"/>
          <a:srcRect r="49954" b="-2442"/>
          <a:stretch/>
        </p:blipFill>
        <p:spPr>
          <a:xfrm>
            <a:off x="2207463" y="3849727"/>
            <a:ext cx="7890651" cy="991211"/>
          </a:xfrm>
          <a:prstGeom prst="rect">
            <a:avLst/>
          </a:prstGeom>
        </p:spPr>
      </p:pic>
      <p:sp>
        <p:nvSpPr>
          <p:cNvPr id="9" name="文本框 8">
            <a:extLst>
              <a:ext uri="{FF2B5EF4-FFF2-40B4-BE49-F238E27FC236}">
                <a16:creationId xmlns:a16="http://schemas.microsoft.com/office/drawing/2014/main" id="{2C645629-7694-400D-90EF-463F15CF6C48}"/>
              </a:ext>
            </a:extLst>
          </p:cNvPr>
          <p:cNvSpPr txBox="1"/>
          <p:nvPr/>
        </p:nvSpPr>
        <p:spPr>
          <a:xfrm>
            <a:off x="734519" y="5231567"/>
            <a:ext cx="10687986" cy="1477328"/>
          </a:xfrm>
          <a:prstGeom prst="rect">
            <a:avLst/>
          </a:prstGeom>
          <a:noFill/>
        </p:spPr>
        <p:txBody>
          <a:bodyPr wrap="square">
            <a:spAutoFit/>
          </a:bodyPr>
          <a:lstStyle/>
          <a:p>
            <a:r>
              <a:rPr lang="zh-CN" altLang="en-US" dirty="0"/>
              <a:t>②汉语译文为了保持原文倒装，把</a:t>
            </a:r>
            <a:r>
              <a:rPr lang="en-US" altLang="zh-CN" dirty="0"/>
              <a:t>realization</a:t>
            </a:r>
            <a:r>
              <a:rPr lang="zh-CN" altLang="en-US" dirty="0"/>
              <a:t>变为动词改变了句型，所以为了保持原文风格，倒装句的翻译在句法结构上要作局部调整。</a:t>
            </a:r>
            <a:endParaRPr lang="en-US" altLang="zh-CN"/>
          </a:p>
          <a:p>
            <a:endParaRPr lang="zh-CN" altLang="en-US" dirty="0"/>
          </a:p>
          <a:p>
            <a:r>
              <a:rPr lang="zh-CN" altLang="en-US" dirty="0"/>
              <a:t>要注意的是：</a:t>
            </a:r>
            <a:r>
              <a:rPr lang="zh-CN" altLang="en-US" dirty="0">
                <a:solidFill>
                  <a:srgbClr val="FF0000"/>
                </a:solidFill>
              </a:rPr>
              <a:t>这些特殊语法结构的使用不能仅是为了风格的需要，在语篇中，还要考虑后面的句子如何与之衔接和推进。详见第七章“主位推进”。</a:t>
            </a:r>
          </a:p>
        </p:txBody>
      </p:sp>
    </p:spTree>
    <p:extLst>
      <p:ext uri="{BB962C8B-B14F-4D97-AF65-F5344CB8AC3E}">
        <p14:creationId xmlns:p14="http://schemas.microsoft.com/office/powerpoint/2010/main" val="198505406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994538-4ED5-35CC-C37F-7E9AC6926BAE}"/>
              </a:ext>
            </a:extLst>
          </p:cNvPr>
          <p:cNvSpPr>
            <a:spLocks noGrp="1"/>
          </p:cNvSpPr>
          <p:nvPr>
            <p:ph type="title"/>
          </p:nvPr>
        </p:nvSpPr>
        <p:spPr/>
        <p:txBody>
          <a:bodyPr/>
          <a:lstStyle/>
          <a:p>
            <a:pPr algn="ctr"/>
            <a:r>
              <a:rPr lang="zh-CN" altLang="en-US" dirty="0">
                <a:solidFill>
                  <a:srgbClr val="FF0000"/>
                </a:solidFill>
              </a:rPr>
              <a:t>第三节 英语语句组合风格</a:t>
            </a:r>
          </a:p>
        </p:txBody>
      </p:sp>
      <p:sp>
        <p:nvSpPr>
          <p:cNvPr id="3" name="内容占位符 2">
            <a:extLst>
              <a:ext uri="{FF2B5EF4-FFF2-40B4-BE49-F238E27FC236}">
                <a16:creationId xmlns:a16="http://schemas.microsoft.com/office/drawing/2014/main" id="{2D97D441-E56C-F95C-3062-237421C5F3E0}"/>
              </a:ext>
            </a:extLst>
          </p:cNvPr>
          <p:cNvSpPr>
            <a:spLocks noGrp="1"/>
          </p:cNvSpPr>
          <p:nvPr>
            <p:ph idx="1"/>
          </p:nvPr>
        </p:nvSpPr>
        <p:spPr/>
        <p:txBody>
          <a:bodyPr/>
          <a:lstStyle/>
          <a:p>
            <a:r>
              <a:rPr lang="zh-CN" altLang="en-US" dirty="0">
                <a:solidFill>
                  <a:schemeClr val="tx1"/>
                </a:solidFill>
              </a:rPr>
              <a:t>前面讨论的是一个简单句的风格分析，而简单句与简单句的组合，包括并列句、复合句，其中不同组合也有风格差异。本节讨论语句的组合情况。（参考姚善友，</a:t>
            </a:r>
            <a:r>
              <a:rPr lang="en-US" altLang="zh-CN" dirty="0">
                <a:solidFill>
                  <a:schemeClr val="tx1"/>
                </a:solidFill>
              </a:rPr>
              <a:t>1958/1963</a:t>
            </a:r>
            <a:r>
              <a:rPr lang="zh-CN" altLang="en-US" dirty="0">
                <a:solidFill>
                  <a:schemeClr val="tx1"/>
                </a:solidFill>
              </a:rPr>
              <a:t>）</a:t>
            </a:r>
            <a:endParaRPr lang="en-US" altLang="zh-CN" dirty="0">
              <a:solidFill>
                <a:schemeClr val="tx1"/>
              </a:solidFill>
            </a:endParaRPr>
          </a:p>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一、并列句表达主从句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并列句的小句之间的关系是平等的，语义重心也是并列的，但是有些并列句实际上却表示主从关系，与主从句就形成了同义句，它们之间有风格的差异，这种并列句分为有连词和无连词两类。</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（一）无连词并列句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有以下各种情况：</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现代英语中保留的没有谓语动词的一些古老的谚语（</a:t>
            </a:r>
            <a:r>
              <a:rPr lang="en-US" altLang="zh-CN" sz="1800" kern="100" dirty="0">
                <a:solidFill>
                  <a:schemeClr val="tx1"/>
                </a:solidFill>
                <a:effectLst/>
                <a:latin typeface="Times New Roman" panose="02020603050405020304" pitchFamily="18" charset="0"/>
                <a:ea typeface="宋体" panose="02010600030101010101" pitchFamily="2" charset="-122"/>
              </a:rPr>
              <a:t>old saw</a:t>
            </a:r>
            <a:r>
              <a:rPr lang="zh-CN" altLang="zh-CN" sz="1800" kern="100" dirty="0">
                <a:solidFill>
                  <a:schemeClr val="tx1"/>
                </a:solidFill>
                <a:effectLst/>
                <a:latin typeface="Times New Roman" panose="02020603050405020304" pitchFamily="18" charset="0"/>
                <a:ea typeface="宋体" panose="02010600030101010101" pitchFamily="2" charset="-122"/>
              </a:rPr>
              <a:t>）：</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Small pains, small gains. (=If you take small pains, you will make small gains.)</a:t>
            </a:r>
            <a:r>
              <a:rPr lang="zh-CN" altLang="zh-CN" sz="1800" kern="100" dirty="0">
                <a:solidFill>
                  <a:schemeClr val="tx1"/>
                </a:solidFill>
                <a:effectLst/>
                <a:latin typeface="Times New Roman" panose="02020603050405020304" pitchFamily="18" charset="0"/>
                <a:ea typeface="楷体" panose="02010609060101010101" pitchFamily="49" charset="-122"/>
              </a:rPr>
              <a:t>少劳少得。（</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如果不吃苦，你就不收获。）</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solidFill>
                <a:schemeClr val="tx1"/>
              </a:solidFill>
            </a:endParaRPr>
          </a:p>
        </p:txBody>
      </p:sp>
    </p:spTree>
    <p:extLst>
      <p:ext uri="{BB962C8B-B14F-4D97-AF65-F5344CB8AC3E}">
        <p14:creationId xmlns:p14="http://schemas.microsoft.com/office/powerpoint/2010/main" val="189915883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80AD2C-E950-5E00-D313-74779C26D5C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042B8E4-7760-F236-08FB-748D97BB3173}"/>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下面的例子都是有谓语动词的：</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楷体_GB2312"/>
              </a:rPr>
              <a:t>1. </a:t>
            </a:r>
            <a:r>
              <a:rPr lang="zh-CN" altLang="zh-CN" sz="1800" b="1" kern="100" dirty="0">
                <a:solidFill>
                  <a:srgbClr val="FF0000"/>
                </a:solidFill>
                <a:effectLst/>
                <a:latin typeface="Times New Roman" panose="02020603050405020304" pitchFamily="18" charset="0"/>
                <a:ea typeface="楷体_GB2312"/>
              </a:rPr>
              <a:t>表条件</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Easy come, easy go. (=If money comes easily, it will go easily.)</a:t>
            </a:r>
            <a:r>
              <a:rPr lang="zh-CN" altLang="zh-CN" sz="1800" kern="100" dirty="0">
                <a:solidFill>
                  <a:schemeClr val="tx1"/>
                </a:solidFill>
                <a:effectLst/>
                <a:latin typeface="Times New Roman" panose="02020603050405020304" pitchFamily="18" charset="0"/>
                <a:ea typeface="楷体" panose="02010609060101010101" pitchFamily="49" charset="-122"/>
              </a:rPr>
              <a:t>来得快去得快。（</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钱来得容易花得快。）</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Fast bind, fast find. (=If you bind it fast, you will be able to find it fast.)  </a:t>
            </a:r>
            <a:r>
              <a:rPr lang="zh-CN" altLang="zh-CN" sz="1800" kern="100" dirty="0">
                <a:solidFill>
                  <a:schemeClr val="tx1"/>
                </a:solidFill>
                <a:effectLst/>
                <a:latin typeface="Times New Roman" panose="02020603050405020304" pitchFamily="18" charset="0"/>
                <a:ea typeface="楷体" panose="02010609060101010101" pitchFamily="49" charset="-122"/>
              </a:rPr>
              <a:t>锁得牢，找得快。（</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你系得紧，就能找得也快。）</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35362131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231F11-DD56-A35A-3EE7-94F58511D9E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C68438B-A21D-AD92-E824-240AA2D63CB4}"/>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2. </a:t>
            </a:r>
            <a:r>
              <a:rPr lang="zh-CN" altLang="zh-CN" sz="1800" b="1" kern="100" dirty="0">
                <a:solidFill>
                  <a:srgbClr val="FF0000"/>
                </a:solidFill>
                <a:effectLst/>
                <a:latin typeface="Times New Roman" panose="02020603050405020304" pitchFamily="18" charset="0"/>
                <a:ea typeface="楷体_GB2312"/>
              </a:rPr>
              <a:t>表让步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Mr. Gibson bowed, much pleased at such a compliment from such a man, was he lord or not. (Mrs. Gaskell) (=... whether he was lord or not.) </a:t>
            </a:r>
            <a:r>
              <a:rPr lang="zh-CN" altLang="zh-CN" sz="1800" kern="100" dirty="0">
                <a:solidFill>
                  <a:schemeClr val="tx1"/>
                </a:solidFill>
                <a:effectLst/>
                <a:latin typeface="Times New Roman" panose="02020603050405020304" pitchFamily="18" charset="0"/>
                <a:ea typeface="楷体" panose="02010609060101010101" pitchFamily="49" charset="-122"/>
              </a:rPr>
              <a:t>吉布逊先生鞠了一个躬，从这样一个人口里听到这样的恭维，感到十分高兴，管他贵族否。（</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不管他是不是一位贵族。）</a:t>
            </a:r>
            <a:r>
              <a:rPr lang="zh-CN" altLang="zh-CN" sz="1800" kern="100" dirty="0">
                <a:solidFill>
                  <a:schemeClr val="tx1"/>
                </a:solidFill>
                <a:effectLst/>
                <a:latin typeface="Times New Roman" panose="02020603050405020304" pitchFamily="18" charset="0"/>
                <a:ea typeface="宋体" panose="02010600030101010101" pitchFamily="2" charset="-122"/>
              </a:rPr>
              <a:t>（原文主谓语倒装，正式、庄重，口语中不常见。）</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楷体" panose="02010609060101010101" pitchFamily="49" charset="-122"/>
              </a:rPr>
              <a:t>We shall go rain or shine. (=We shall go whether it rain or shine.) </a:t>
            </a:r>
            <a:r>
              <a:rPr lang="zh-CN" altLang="zh-CN" sz="1800" kern="100" dirty="0">
                <a:solidFill>
                  <a:schemeClr val="tx1"/>
                </a:solidFill>
                <a:effectLst/>
                <a:latin typeface="Times New Roman" panose="02020603050405020304" pitchFamily="18" charset="0"/>
                <a:ea typeface="楷体" panose="02010609060101010101" pitchFamily="49" charset="-122"/>
              </a:rPr>
              <a:t>天晴下雨，我们一定要走。（</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不管天晴下雨，我们一定要走。）</a:t>
            </a:r>
            <a:r>
              <a:rPr lang="zh-CN" altLang="zh-CN" sz="1800" kern="100" dirty="0">
                <a:solidFill>
                  <a:schemeClr val="tx1"/>
                </a:solidFill>
                <a:effectLst/>
                <a:latin typeface="Times New Roman" panose="02020603050405020304" pitchFamily="18" charset="0"/>
                <a:ea typeface="宋体" panose="02010600030101010101" pitchFamily="2" charset="-122"/>
              </a:rPr>
              <a:t>（原文简洁、活泼。）</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solidFill>
                <a:schemeClr val="tx1"/>
              </a:solidFill>
            </a:endParaRPr>
          </a:p>
        </p:txBody>
      </p:sp>
    </p:spTree>
    <p:extLst>
      <p:ext uri="{BB962C8B-B14F-4D97-AF65-F5344CB8AC3E}">
        <p14:creationId xmlns:p14="http://schemas.microsoft.com/office/powerpoint/2010/main" val="103116994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48794F-5B70-D57D-4CB5-8A4B1521EE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2EC0F94-0AA3-9860-B4A2-69A79F28D1B2}"/>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3. </a:t>
            </a:r>
            <a:r>
              <a:rPr lang="zh-CN" altLang="zh-CN" sz="1800" b="1" kern="100" dirty="0">
                <a:solidFill>
                  <a:srgbClr val="FF0000"/>
                </a:solidFill>
                <a:effectLst/>
                <a:latin typeface="Times New Roman" panose="02020603050405020304" pitchFamily="18" charset="0"/>
                <a:ea typeface="楷体_GB2312"/>
              </a:rPr>
              <a:t>表因果</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 am sure of, I saw it myself. (=I am sure of it because I saw it myself.) </a:t>
            </a:r>
            <a:r>
              <a:rPr lang="zh-CN" altLang="zh-CN" sz="1800" kern="100" dirty="0">
                <a:effectLst/>
                <a:latin typeface="Times New Roman" panose="02020603050405020304" pitchFamily="18" charset="0"/>
                <a:ea typeface="楷体" panose="02010609060101010101" pitchFamily="49" charset="-122"/>
              </a:rPr>
              <a:t>这事我深信不疑，我亲眼目睹的。（</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这事我深信不疑，因为我是亲眼目睹的。）</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楷体_GB2312"/>
              </a:rPr>
              <a:t>4. </a:t>
            </a:r>
            <a:r>
              <a:rPr lang="zh-CN" altLang="zh-CN" sz="1800" b="1" kern="100" dirty="0">
                <a:solidFill>
                  <a:srgbClr val="FF0000"/>
                </a:solidFill>
                <a:effectLst/>
                <a:latin typeface="Times New Roman" panose="02020603050405020304" pitchFamily="18" charset="0"/>
                <a:ea typeface="楷体_GB2312"/>
              </a:rPr>
              <a:t>表目的</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U.S. imperialism supports political scums everywhere; they are to act its lackeys.(=U.S. imperialism supports political scums everywhere so that they may act as its lackeys.)</a:t>
            </a:r>
            <a:r>
              <a:rPr lang="en-US" altLang="zh-CN" sz="1800" kern="100" dirty="0">
                <a:effectLst/>
                <a:latin typeface="楷体" panose="02010609060101010101" pitchFamily="49" charset="-122"/>
                <a:ea typeface="宋体" panose="02010600030101010101" pitchFamily="2" charset="-122"/>
              </a:rPr>
              <a:t> </a:t>
            </a:r>
            <a:r>
              <a:rPr lang="zh-CN" altLang="zh-CN" sz="1800" kern="100" dirty="0">
                <a:effectLst/>
                <a:latin typeface="Times New Roman" panose="02020603050405020304" pitchFamily="18" charset="0"/>
                <a:ea typeface="楷体" panose="02010609060101010101" pitchFamily="49" charset="-122"/>
              </a:rPr>
              <a:t>美帝国主义到处扶持政治垃圾，这些垃圾要充当它的走狗。（</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美帝国主义到处扶持政治垃圾，目的要他们充当它的走狗。）</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328419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5728A2-4F1F-E066-2D8A-E8F8BA27B7E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7898E8C-D9A7-0AC8-141D-8AB18734855C}"/>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5. </a:t>
            </a:r>
            <a:r>
              <a:rPr lang="zh-CN" altLang="zh-CN" sz="1800" b="1" kern="100" dirty="0">
                <a:solidFill>
                  <a:srgbClr val="FF0000"/>
                </a:solidFill>
                <a:effectLst/>
                <a:latin typeface="Times New Roman" panose="02020603050405020304" pitchFamily="18" charset="0"/>
                <a:ea typeface="楷体_GB2312"/>
              </a:rPr>
              <a:t>表比例</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closer imperialism approaches its doom, the more desperate will be its struggle.</a:t>
            </a:r>
            <a:r>
              <a:rPr lang="zh-CN" altLang="zh-CN" sz="1800" kern="100" dirty="0">
                <a:effectLst/>
                <a:latin typeface="Times New Roman" panose="02020603050405020304" pitchFamily="18" charset="0"/>
                <a:ea typeface="楷体" panose="02010609060101010101" pitchFamily="49" charset="-122"/>
              </a:rPr>
              <a:t>（</a:t>
            </a:r>
            <a:r>
              <a:rPr lang="en-US" altLang="zh-CN" sz="1800" kern="100" dirty="0">
                <a:effectLst/>
                <a:latin typeface="Times New Roman" panose="02020603050405020304" pitchFamily="18" charset="0"/>
                <a:ea typeface="楷体" panose="02010609060101010101" pitchFamily="49" charset="-122"/>
              </a:rPr>
              <a:t>=In that (degree) imperialism approaches its doom, in that (degree)will its struggle be desperate.</a:t>
            </a:r>
            <a:r>
              <a:rPr lang="zh-CN" altLang="zh-CN" sz="1800" kern="100" dirty="0">
                <a:effectLst/>
                <a:latin typeface="Times New Roman" panose="02020603050405020304" pitchFamily="18" charset="0"/>
                <a:ea typeface="楷体" panose="02010609060101010101" pitchFamily="49" charset="-122"/>
              </a:rPr>
              <a:t>）帝国主义越接近死亡，它越拼命挣扎。</a:t>
            </a:r>
            <a:r>
              <a:rPr lang="zh-CN" altLang="zh-CN" sz="1800" kern="100" dirty="0">
                <a:effectLst/>
                <a:latin typeface="Times New Roman" panose="02020603050405020304" pitchFamily="18" charset="0"/>
                <a:ea typeface="宋体" panose="02010600030101010101" pitchFamily="2" charset="-122"/>
              </a:rPr>
              <a:t>（注意原文倒装，汉语中没有这种倒装表达，只有“越</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越</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”这种句式。）</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sooner we start the better. </a:t>
            </a:r>
            <a:r>
              <a:rPr lang="zh-CN" altLang="zh-CN" sz="1800" kern="100" dirty="0">
                <a:effectLst/>
                <a:latin typeface="Times New Roman" panose="02020603050405020304" pitchFamily="18" charset="0"/>
                <a:ea typeface="楷体" panose="02010609060101010101" pitchFamily="49" charset="-122"/>
              </a:rPr>
              <a:t>越早开始越好。</a:t>
            </a:r>
            <a:r>
              <a:rPr lang="zh-CN" altLang="zh-CN" sz="1800" kern="100" dirty="0">
                <a:effectLst/>
                <a:latin typeface="Times New Roman" panose="02020603050405020304" pitchFamily="18" charset="0"/>
                <a:ea typeface="宋体" panose="02010600030101010101" pitchFamily="2" charset="-122"/>
              </a:rPr>
              <a:t>（注意：没有逗号，后面一句的主语和联系动词省略。）</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楷体_GB2312"/>
              </a:rPr>
              <a:t>6. </a:t>
            </a:r>
            <a:r>
              <a:rPr lang="zh-CN" altLang="zh-CN" sz="1800" b="1" kern="100" dirty="0">
                <a:solidFill>
                  <a:srgbClr val="FF0000"/>
                </a:solidFill>
                <a:effectLst/>
                <a:latin typeface="Times New Roman" panose="02020603050405020304" pitchFamily="18" charset="0"/>
                <a:ea typeface="楷体_GB2312"/>
              </a:rPr>
              <a:t>表时间</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Once you show any sign of fear, he will attack you. (=If and when you show any sign of fear, he will attack you.) </a:t>
            </a:r>
            <a:r>
              <a:rPr lang="zh-CN" altLang="zh-CN" sz="1800" kern="100" dirty="0">
                <a:effectLst/>
                <a:latin typeface="Times New Roman" panose="02020603050405020304" pitchFamily="18" charset="0"/>
                <a:ea typeface="楷体" panose="02010609060101010101" pitchFamily="49" charset="-122"/>
              </a:rPr>
              <a:t>你一表示害怕，他就会攻击你。（</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如果你表示害怕，他就会攻击你。）</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85915856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C26168-BB48-1F45-0208-671A2B38C96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93B9888-D2CB-83A8-2E95-D6C753735C4A}"/>
              </a:ext>
            </a:extLst>
          </p:cNvPr>
          <p:cNvSpPr>
            <a:spLocks noGrp="1"/>
          </p:cNvSpPr>
          <p:nvPr>
            <p:ph idx="1"/>
          </p:nvPr>
        </p:nvSpPr>
        <p:spPr/>
        <p:txBody>
          <a:bodyPr>
            <a:normAutofit fontScale="85000" lnSpcReduction="10000"/>
          </a:bodyPr>
          <a:lstStyle/>
          <a:p>
            <a:pPr algn="just"/>
            <a:r>
              <a:rPr lang="en-US" altLang="zh-CN" sz="1800" b="1" kern="100" dirty="0">
                <a:solidFill>
                  <a:srgbClr val="FF0000"/>
                </a:solidFill>
                <a:effectLst/>
                <a:latin typeface="Times New Roman" panose="02020603050405020304" pitchFamily="18" charset="0"/>
                <a:ea typeface="楷体_GB2312"/>
              </a:rPr>
              <a:t>7. </a:t>
            </a:r>
            <a:r>
              <a:rPr lang="zh-CN" altLang="zh-CN" sz="1800" b="1" kern="100" dirty="0">
                <a:solidFill>
                  <a:srgbClr val="FF0000"/>
                </a:solidFill>
                <a:effectLst/>
                <a:latin typeface="Times New Roman" panose="02020603050405020304" pitchFamily="18" charset="0"/>
                <a:ea typeface="楷体_GB2312"/>
              </a:rPr>
              <a:t>形式上类似无连词并列句的两种句型</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en-US" altLang="zh-CN" sz="1800" kern="100" dirty="0">
                <a:effectLst/>
                <a:latin typeface="Times New Roman" panose="02020603050405020304" pitchFamily="18" charset="0"/>
                <a:ea typeface="宋体" panose="02010600030101010101" pitchFamily="2" charset="-122"/>
              </a:rPr>
              <a:t>1</a:t>
            </a:r>
            <a:r>
              <a:rPr lang="zh-CN" altLang="zh-CN" sz="1800" kern="100" dirty="0">
                <a:effectLst/>
                <a:latin typeface="Times New Roman" panose="02020603050405020304" pitchFamily="18" charset="0"/>
                <a:ea typeface="宋体" panose="02010600030101010101" pitchFamily="2" charset="-122"/>
              </a:rPr>
              <a:t>）由主句加一句省略了主语的</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接触从句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contact clause</a:t>
            </a:r>
            <a:r>
              <a:rPr lang="zh-CN" altLang="zh-CN" sz="1800" kern="100" dirty="0">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There is a man downstairs wants to see you. (=There is a man downstairs who wants to see you.) </a:t>
            </a:r>
            <a:r>
              <a:rPr lang="zh-CN" altLang="zh-CN" sz="1800" kern="100" dirty="0">
                <a:effectLst/>
                <a:latin typeface="Times New Roman" panose="02020603050405020304" pitchFamily="18" charset="0"/>
                <a:ea typeface="楷体" panose="02010609060101010101" pitchFamily="49" charset="-122"/>
              </a:rPr>
              <a:t>楼下有人要见你。</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同一个主语既是主句中的主语，又是从句中的主语。这种句型的结构不够严谨、意义易趋含混，所以现代标准英语里已经不多见了，但在文学作品中却保存下来。例如：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 bring him news will raise his drooping spirits. (Dryden) (=I bring him news </a:t>
            </a:r>
            <a:r>
              <a:rPr lang="en-US" altLang="zh-CN" sz="1800" i="1" kern="100" dirty="0">
                <a:effectLst/>
                <a:latin typeface="Times New Roman" panose="02020603050405020304" pitchFamily="18" charset="0"/>
                <a:ea typeface="楷体" panose="02010609060101010101" pitchFamily="49" charset="-122"/>
              </a:rPr>
              <a:t>that </a:t>
            </a:r>
            <a:r>
              <a:rPr lang="en-US" altLang="zh-CN" sz="1800" kern="100" dirty="0">
                <a:effectLst/>
                <a:latin typeface="Times New Roman" panose="02020603050405020304" pitchFamily="18" charset="0"/>
                <a:ea typeface="楷体" panose="02010609060101010101" pitchFamily="49" charset="-122"/>
              </a:rPr>
              <a:t>will raise his drooping spirits.) </a:t>
            </a:r>
            <a:r>
              <a:rPr lang="zh-CN" altLang="zh-CN" sz="1800" kern="100" dirty="0">
                <a:effectLst/>
                <a:latin typeface="Times New Roman" panose="02020603050405020304" pitchFamily="18" charset="0"/>
                <a:ea typeface="楷体" panose="02010609060101010101" pitchFamily="49" charset="-122"/>
              </a:rPr>
              <a:t>我替他带来了一个会使他高兴的消息。</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effectLst/>
                <a:latin typeface="Times New Roman" panose="02020603050405020304" pitchFamily="18" charset="0"/>
                <a:ea typeface="宋体" panose="02010600030101010101" pitchFamily="2" charset="-122"/>
              </a:rPr>
              <a:t>2</a:t>
            </a:r>
            <a:r>
              <a:rPr lang="zh-CN" altLang="zh-CN" sz="1800" kern="100" dirty="0">
                <a:effectLst/>
                <a:latin typeface="Times New Roman" panose="02020603050405020304" pitchFamily="18" charset="0"/>
                <a:ea typeface="宋体" panose="02010600030101010101" pitchFamily="2" charset="-122"/>
              </a:rPr>
              <a:t>）定语从句的关系代词被换成人称代词：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He’s always polite to people he thinks he can get anything out of them. (=He’s always polite to people out of whom he thinks he can get something.)</a:t>
            </a:r>
            <a:r>
              <a:rPr lang="en-US" altLang="zh-CN" sz="1800" kern="100" dirty="0">
                <a:effectLst/>
                <a:latin typeface="楷体" panose="02010609060101010101" pitchFamily="49" charset="-122"/>
                <a:ea typeface="宋体" panose="02010600030101010101" pitchFamily="2" charset="-122"/>
              </a:rPr>
              <a:t> </a:t>
            </a:r>
            <a:r>
              <a:rPr lang="zh-CN" altLang="zh-CN" sz="1800" kern="100" dirty="0">
                <a:effectLst/>
                <a:latin typeface="Times New Roman" panose="02020603050405020304" pitchFamily="18" charset="0"/>
                <a:ea typeface="楷体" panose="02010609060101010101" pitchFamily="49" charset="-122"/>
              </a:rPr>
              <a:t>对于那些他认为对他有利的人，他总是毕恭毕敬的。</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这种句法不属标准英语，但在俚语中有时出现，语法上这种现象叫做</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错代词</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anacoluthon</a:t>
            </a:r>
            <a:r>
              <a:rPr lang="zh-CN" altLang="zh-CN" sz="1800" kern="100" dirty="0">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62519690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91B04D-C74A-F4F1-81B9-6EACCBB5BAF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FA5D076-419E-B6AE-6B12-89B3C37DEEA8}"/>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在</a:t>
            </a:r>
            <a:r>
              <a:rPr lang="zh-CN" altLang="zh-CN" sz="1800" kern="100" dirty="0">
                <a:solidFill>
                  <a:srgbClr val="FF0000"/>
                </a:solidFill>
                <a:effectLst/>
                <a:latin typeface="Times New Roman" panose="02020603050405020304" pitchFamily="18" charset="0"/>
                <a:ea typeface="宋体" panose="02010600030101010101" pitchFamily="2" charset="-122"/>
              </a:rPr>
              <a:t>原始的印欧母语中没有</a:t>
            </a:r>
            <a:r>
              <a:rPr lang="en-US" altLang="zh-CN" sz="1800" kern="100" dirty="0">
                <a:solidFill>
                  <a:srgbClr val="FF0000"/>
                </a:solidFill>
                <a:effectLst/>
                <a:latin typeface="宋体" panose="02010600030101010101" pitchFamily="2" charset="-122"/>
                <a:ea typeface="宋体" panose="02010600030101010101" pitchFamily="2" charset="-122"/>
              </a:rPr>
              <a:t>“</a:t>
            </a:r>
            <a:r>
              <a:rPr lang="zh-CN" altLang="zh-CN" sz="1800" kern="100" dirty="0">
                <a:solidFill>
                  <a:srgbClr val="FF0000"/>
                </a:solidFill>
                <a:effectLst/>
                <a:latin typeface="Times New Roman" panose="02020603050405020304" pitchFamily="18" charset="0"/>
                <a:ea typeface="宋体" panose="02010600030101010101" pitchFamily="2" charset="-122"/>
              </a:rPr>
              <a:t>从属连词</a:t>
            </a:r>
            <a:r>
              <a:rPr lang="en-US" altLang="zh-CN" sz="1800" kern="100" dirty="0">
                <a:solidFill>
                  <a:srgbClr val="FF0000"/>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a:t>
            </a:r>
            <a:r>
              <a:rPr lang="en-US" altLang="zh-CN" sz="1800" kern="100" dirty="0">
                <a:solidFill>
                  <a:schemeClr val="tx1"/>
                </a:solidFill>
                <a:effectLst/>
                <a:latin typeface="Times New Roman" panose="02020603050405020304" pitchFamily="18" charset="0"/>
                <a:ea typeface="宋体" panose="02010600030101010101" pitchFamily="2" charset="-122"/>
              </a:rPr>
              <a:t>subordinating conjunction</a:t>
            </a:r>
            <a:r>
              <a:rPr lang="zh-CN" altLang="zh-CN" sz="1800" kern="100" dirty="0">
                <a:solidFill>
                  <a:schemeClr val="tx1"/>
                </a:solidFill>
                <a:effectLst/>
                <a:latin typeface="Times New Roman" panose="02020603050405020304" pitchFamily="18" charset="0"/>
                <a:ea typeface="宋体" panose="02010600030101010101" pitchFamily="2" charset="-122"/>
              </a:rPr>
              <a:t>），也不需要任何从属连词来表明并列小句间的关系，仅仅从意义上来分清主从关系。这种排列的方式在语法上叫做</a:t>
            </a:r>
            <a:r>
              <a:rPr lang="en-US" altLang="zh-CN" sz="1800" kern="100" dirty="0">
                <a:solidFill>
                  <a:schemeClr val="tx1"/>
                </a:solidFill>
                <a:effectLst/>
                <a:latin typeface="宋体" panose="02010600030101010101" pitchFamily="2" charset="-122"/>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罗列法</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或“意合法”（</a:t>
            </a:r>
            <a:r>
              <a:rPr lang="en-US" altLang="zh-CN" sz="1800" kern="100" dirty="0">
                <a:solidFill>
                  <a:schemeClr val="tx1"/>
                </a:solidFill>
                <a:effectLst/>
                <a:latin typeface="Times New Roman" panose="02020603050405020304" pitchFamily="18" charset="0"/>
                <a:ea typeface="宋体" panose="02010600030101010101" pitchFamily="2" charset="-122"/>
              </a:rPr>
              <a:t>parataxis</a:t>
            </a:r>
            <a:r>
              <a:rPr lang="zh-CN" altLang="zh-CN" sz="1800" kern="100" dirty="0">
                <a:solidFill>
                  <a:schemeClr val="tx1"/>
                </a:solidFill>
                <a:effectLst/>
                <a:latin typeface="Times New Roman" panose="02020603050405020304" pitchFamily="18" charset="0"/>
                <a:ea typeface="宋体" panose="02010600030101010101" pitchFamily="2" charset="-122"/>
              </a:rPr>
              <a:t>）。今日印欧语中的从属连词和关系代词是较后起的一类词。使用从属连词或者关系代词表达主从复合结构的方式称为</a:t>
            </a:r>
            <a:r>
              <a:rPr lang="en-US" altLang="zh-CN" sz="1800" kern="100" dirty="0">
                <a:solidFill>
                  <a:schemeClr val="tx1"/>
                </a:solidFill>
                <a:effectLst/>
                <a:latin typeface="宋体" panose="02010600030101010101" pitchFamily="2" charset="-122"/>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从属法</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或“形合法”（</a:t>
            </a:r>
            <a:r>
              <a:rPr lang="en-US" altLang="zh-CN" sz="1800" kern="100" dirty="0">
                <a:solidFill>
                  <a:schemeClr val="tx1"/>
                </a:solidFill>
                <a:effectLst/>
                <a:latin typeface="Times New Roman" panose="02020603050405020304" pitchFamily="18" charset="0"/>
                <a:ea typeface="宋体" panose="02010600030101010101" pitchFamily="2" charset="-122"/>
              </a:rPr>
              <a:t>hypotaxis</a:t>
            </a:r>
            <a:r>
              <a:rPr lang="zh-CN" altLang="zh-CN" sz="1800" kern="100" dirty="0">
                <a:solidFill>
                  <a:schemeClr val="tx1"/>
                </a:solidFill>
                <a:effectLst/>
                <a:latin typeface="Times New Roman" panose="02020603050405020304" pitchFamily="18" charset="0"/>
                <a:ea typeface="宋体" panose="02010600030101010101" pitchFamily="2" charset="-122"/>
              </a:rPr>
              <a:t>）。</a:t>
            </a:r>
            <a:r>
              <a:rPr lang="en-US" altLang="zh-CN" sz="1800" kern="100" dirty="0">
                <a:solidFill>
                  <a:schemeClr val="tx1"/>
                </a:solidFill>
                <a:effectLst/>
                <a:latin typeface="宋体" panose="02010600030101010101" pitchFamily="2" charset="-122"/>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从属法</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出现以前的</a:t>
            </a:r>
            <a:r>
              <a:rPr lang="en-US" altLang="zh-CN" sz="1800" kern="100" dirty="0">
                <a:solidFill>
                  <a:schemeClr val="tx1"/>
                </a:solidFill>
                <a:effectLst/>
                <a:latin typeface="宋体" panose="02010600030101010101" pitchFamily="2" charset="-122"/>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罗列法</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表达的一些无连词无谓语动词的</a:t>
            </a:r>
            <a:r>
              <a:rPr lang="zh-CN" altLang="zh-CN" sz="1800" kern="100" dirty="0">
                <a:solidFill>
                  <a:srgbClr val="FF0000"/>
                </a:solidFill>
                <a:effectLst/>
                <a:latin typeface="Times New Roman" panose="02020603050405020304" pitchFamily="18" charset="0"/>
                <a:ea typeface="宋体" panose="02010600030101010101" pitchFamily="2" charset="-122"/>
              </a:rPr>
              <a:t>古谚语就是这种古代句法的残余</a:t>
            </a:r>
            <a:r>
              <a:rPr lang="zh-CN" altLang="zh-CN" sz="1800" kern="100" dirty="0">
                <a:solidFill>
                  <a:schemeClr val="tx1"/>
                </a:solidFill>
                <a:effectLst/>
                <a:latin typeface="Times New Roman" panose="02020603050405020304" pitchFamily="18" charset="0"/>
                <a:ea typeface="宋体" panose="02010600030101010101" pitchFamily="2" charset="-122"/>
              </a:rPr>
              <a:t>，其他用无连词并列复合句表达的主从复合句内容是这种古老句法习惯的继续。</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014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91B04D-C74A-F4F1-81B9-6EACCBB5BAF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FA5D076-419E-B6AE-6B12-89B3C37DEEA8}"/>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所以，这些并列句与主从句构成同义句之间，首先有</a:t>
            </a:r>
            <a:r>
              <a:rPr lang="zh-CN" altLang="zh-CN" sz="1800" kern="100" dirty="0">
                <a:solidFill>
                  <a:srgbClr val="FF0000"/>
                </a:solidFill>
                <a:effectLst/>
                <a:latin typeface="Times New Roman" panose="02020603050405020304" pitchFamily="18" charset="0"/>
                <a:ea typeface="宋体" panose="02010600030101010101" pitchFamily="2" charset="-122"/>
              </a:rPr>
              <a:t>时代风格的差异</a:t>
            </a:r>
            <a:r>
              <a:rPr lang="zh-CN" altLang="zh-CN" sz="1800" kern="100" dirty="0">
                <a:solidFill>
                  <a:schemeClr val="tx1"/>
                </a:solidFill>
                <a:effectLst/>
                <a:latin typeface="Times New Roman" panose="02020603050405020304" pitchFamily="18" charset="0"/>
                <a:ea typeface="宋体" panose="02010600030101010101" pitchFamily="2" charset="-122"/>
              </a:rPr>
              <a:t>。此外，用从属连词表达的主从复合句表示句法关系比较精确，表达主从复合句内容的无连词并列复合句比较简单生动。一般在科学论文或其他逻辑性较强的文献中，用从属连词表达的主从复合句较多，但在生动的会话或文学作品中，表达主从复合句内容的无连词并列句常见。</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817900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12FFE5-97EA-A33C-E940-0971C9671142}"/>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227103E4-4553-0353-FB5C-032105C76331}"/>
              </a:ext>
            </a:extLst>
          </p:cNvPr>
          <p:cNvPicPr>
            <a:picLocks noGrp="1" noChangeAspect="1"/>
          </p:cNvPicPr>
          <p:nvPr>
            <p:ph idx="1"/>
          </p:nvPr>
        </p:nvPicPr>
        <p:blipFill rotWithShape="1">
          <a:blip r:embed="rId2"/>
          <a:srcRect t="-1" r="49951" b="-4356"/>
          <a:stretch/>
        </p:blipFill>
        <p:spPr>
          <a:xfrm>
            <a:off x="1090030" y="1482533"/>
            <a:ext cx="5798794" cy="5083158"/>
          </a:xfrm>
        </p:spPr>
      </p:pic>
      <p:sp>
        <p:nvSpPr>
          <p:cNvPr id="7" name="文本框 6">
            <a:extLst>
              <a:ext uri="{FF2B5EF4-FFF2-40B4-BE49-F238E27FC236}">
                <a16:creationId xmlns:a16="http://schemas.microsoft.com/office/drawing/2014/main" id="{8277E170-7676-7531-2EDC-56B9B5514CF1}"/>
              </a:ext>
            </a:extLst>
          </p:cNvPr>
          <p:cNvSpPr txBox="1"/>
          <p:nvPr/>
        </p:nvSpPr>
        <p:spPr>
          <a:xfrm>
            <a:off x="7378908" y="1614472"/>
            <a:ext cx="3723062" cy="3539430"/>
          </a:xfrm>
          <a:prstGeom prst="rect">
            <a:avLst/>
          </a:prstGeom>
          <a:noFill/>
        </p:spPr>
        <p:txBody>
          <a:bodyPr wrap="square">
            <a:spAutoFit/>
          </a:bodyPr>
          <a:lstStyle/>
          <a:p>
            <a:r>
              <a:rPr lang="zh-CN" altLang="en-US" sz="2800" dirty="0"/>
              <a:t>原文“名人”与“人名”是交替的。</a:t>
            </a:r>
          </a:p>
          <a:p>
            <a:r>
              <a:rPr lang="zh-CN" altLang="en-US" sz="2800" dirty="0"/>
              <a:t>上述例子表明，由于构词差异，词素层英汉语很难对应，所以只能音译保留原文的词素交替，同时夹注传达意义。</a:t>
            </a:r>
          </a:p>
        </p:txBody>
      </p:sp>
    </p:spTree>
    <p:extLst>
      <p:ext uri="{BB962C8B-B14F-4D97-AF65-F5344CB8AC3E}">
        <p14:creationId xmlns:p14="http://schemas.microsoft.com/office/powerpoint/2010/main" val="247820928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7AFEE4-E90B-DA94-9059-B94202856E4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E77D7B9-BD17-1F6D-6A86-FC4525136B14}"/>
              </a:ext>
            </a:extLst>
          </p:cNvPr>
          <p:cNvSpPr>
            <a:spLocks noGrp="1"/>
          </p:cNvSpPr>
          <p:nvPr>
            <p:ph idx="1"/>
          </p:nvPr>
        </p:nvSpPr>
        <p:spPr/>
        <p:txBody>
          <a:bodyPr>
            <a:normAutofit fontScale="85000" lnSpcReduction="10000"/>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（二）有连词并列句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en-US" altLang="zh-CN" sz="1800" kern="100" dirty="0">
                <a:effectLst/>
                <a:latin typeface="Times New Roman" panose="02020603050405020304" pitchFamily="18" charset="0"/>
                <a:ea typeface="宋体" panose="02010600030101010101" pitchFamily="2" charset="-122"/>
              </a:rPr>
              <a:t>1. and</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1</a:t>
            </a:r>
            <a:r>
              <a:rPr lang="zh-CN" altLang="zh-CN" sz="1800" kern="100" dirty="0">
                <a:effectLst/>
                <a:latin typeface="Times New Roman" panose="02020603050405020304" pitchFamily="18" charset="0"/>
                <a:ea typeface="宋体" panose="02010600030101010101" pitchFamily="2" charset="-122"/>
              </a:rPr>
              <a:t>）连词</a:t>
            </a:r>
            <a:r>
              <a:rPr lang="en-US" altLang="zh-CN" sz="1800" kern="100" dirty="0">
                <a:effectLst/>
                <a:latin typeface="Times New Roman" panose="02020603050405020304" pitchFamily="18" charset="0"/>
                <a:ea typeface="宋体" panose="02010600030101010101" pitchFamily="2" charset="-122"/>
              </a:rPr>
              <a:t>and </a:t>
            </a:r>
            <a:r>
              <a:rPr lang="zh-CN" altLang="zh-CN" sz="1800" kern="100" dirty="0">
                <a:effectLst/>
                <a:latin typeface="Times New Roman" panose="02020603050405020304" pitchFamily="18" charset="0"/>
                <a:ea typeface="宋体" panose="02010600030101010101" pitchFamily="2" charset="-122"/>
              </a:rPr>
              <a:t>前面是一句由名词构成的无动词省略句，表示条件，</a:t>
            </a:r>
            <a:r>
              <a:rPr lang="en-US" altLang="zh-CN" sz="1800" kern="100" dirty="0">
                <a:effectLst/>
                <a:latin typeface="Times New Roman" panose="02020603050405020304" pitchFamily="18" charset="0"/>
                <a:ea typeface="宋体" panose="02010600030101010101" pitchFamily="2" charset="-122"/>
              </a:rPr>
              <a:t>and </a:t>
            </a:r>
            <a:r>
              <a:rPr lang="zh-CN" altLang="zh-CN" sz="1800" kern="100" dirty="0">
                <a:effectLst/>
                <a:latin typeface="Times New Roman" panose="02020603050405020304" pitchFamily="18" charset="0"/>
                <a:ea typeface="宋体" panose="02010600030101010101" pitchFamily="2" charset="-122"/>
              </a:rPr>
              <a:t>后的第二个子句表示结果：</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One step further and you are lost. (=If you take one step further and you are lost.) (</a:t>
            </a:r>
            <a:r>
              <a:rPr lang="zh-CN" altLang="zh-CN" sz="1800" kern="100" dirty="0">
                <a:effectLst/>
                <a:latin typeface="Times New Roman" panose="02020603050405020304" pitchFamily="18" charset="0"/>
                <a:ea typeface="楷体" panose="02010609060101010101" pitchFamily="49" charset="-122"/>
              </a:rPr>
              <a:t>别动！</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再往前一步，你就完蛋了！（</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如果再往前一步，你就完蛋了！）</a:t>
            </a:r>
            <a:r>
              <a:rPr lang="zh-CN" altLang="zh-CN" sz="1800" kern="100" dirty="0">
                <a:effectLst/>
                <a:latin typeface="Times New Roman" panose="02020603050405020304" pitchFamily="18" charset="0"/>
                <a:ea typeface="宋体" panose="02010600030101010101" pitchFamily="2" charset="-122"/>
              </a:rPr>
              <a:t>（加上“如果”句子没有那么简洁活泼，但逻辑性明显了。）</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2</a:t>
            </a:r>
            <a:r>
              <a:rPr lang="zh-CN" altLang="zh-CN" sz="1800" kern="100" dirty="0">
                <a:effectLst/>
                <a:latin typeface="Times New Roman" panose="02020603050405020304" pitchFamily="18" charset="0"/>
                <a:ea typeface="宋体" panose="02010600030101010101" pitchFamily="2" charset="-122"/>
              </a:rPr>
              <a:t>）前面一句用祈使语气表示条件，</a:t>
            </a:r>
            <a:r>
              <a:rPr lang="en-US" altLang="zh-CN" sz="1800" kern="100" dirty="0">
                <a:effectLst/>
                <a:latin typeface="Times New Roman" panose="02020603050405020304" pitchFamily="18" charset="0"/>
                <a:ea typeface="宋体" panose="02010600030101010101" pitchFamily="2" charset="-122"/>
              </a:rPr>
              <a:t>and</a:t>
            </a:r>
            <a:r>
              <a:rPr lang="zh-CN" altLang="zh-CN" sz="1800" kern="100" dirty="0">
                <a:effectLst/>
                <a:latin typeface="Times New Roman" panose="02020603050405020304" pitchFamily="18" charset="0"/>
                <a:ea typeface="宋体" panose="02010600030101010101" pitchFamily="2" charset="-122"/>
              </a:rPr>
              <a:t>后面句子表示結果：</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Stir and you are a dead man. (=If you stir, you are a dead man.) (</a:t>
            </a:r>
            <a:r>
              <a:rPr lang="zh-CN" altLang="zh-CN" sz="1800" kern="100" dirty="0">
                <a:effectLst/>
                <a:latin typeface="Times New Roman" panose="02020603050405020304" pitchFamily="18" charset="0"/>
                <a:ea typeface="楷体" panose="02010609060101010101" pitchFamily="49" charset="-122"/>
              </a:rPr>
              <a:t>别动</a:t>
            </a:r>
            <a:r>
              <a:rPr lang="en-US" altLang="zh-CN" sz="1800" kern="100" dirty="0">
                <a:effectLst/>
                <a:latin typeface="Times New Roman" panose="02020603050405020304" pitchFamily="18" charset="0"/>
                <a:ea typeface="楷体" panose="02010609060101010101" pitchFamily="49" charset="-122"/>
              </a:rPr>
              <a:t>!) </a:t>
            </a:r>
            <a:r>
              <a:rPr lang="zh-CN" altLang="zh-CN" sz="1800" kern="100" dirty="0">
                <a:effectLst/>
                <a:latin typeface="Times New Roman" panose="02020603050405020304" pitchFamily="18" charset="0"/>
                <a:ea typeface="楷体" panose="02010609060101010101" pitchFamily="49" charset="-122"/>
              </a:rPr>
              <a:t>你动一下就休想活命</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如果你动一下就休想活命</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宋体" panose="02010600030101010101" pitchFamily="2" charset="-122"/>
              </a:rPr>
              <a:t>（同上）</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3</a:t>
            </a:r>
            <a:r>
              <a:rPr lang="zh-CN" altLang="zh-CN" sz="1800" kern="100" dirty="0">
                <a:effectLst/>
                <a:latin typeface="Times New Roman" panose="02020603050405020304" pitchFamily="18" charset="0"/>
                <a:ea typeface="宋体" panose="02010600030101010101" pitchFamily="2" charset="-122"/>
              </a:rPr>
              <a:t>）属古体并在标准英语中不再出现，但在文学作品中还会遇到，下面各句中，</a:t>
            </a:r>
            <a:r>
              <a:rPr lang="en-US" altLang="zh-CN" sz="1800" kern="100" dirty="0">
                <a:effectLst/>
                <a:latin typeface="Times New Roman" panose="02020603050405020304" pitchFamily="18" charset="0"/>
                <a:ea typeface="宋体" panose="02010600030101010101" pitchFamily="2" charset="-122"/>
              </a:rPr>
              <a:t>and </a:t>
            </a:r>
            <a:r>
              <a:rPr lang="zh-CN" altLang="zh-CN" sz="1800" kern="100" dirty="0">
                <a:effectLst/>
                <a:latin typeface="Times New Roman" panose="02020603050405020304" pitchFamily="18" charset="0"/>
                <a:ea typeface="宋体" panose="02010600030101010101" pitchFamily="2" charset="-122"/>
              </a:rPr>
              <a:t>或它的繁体</a:t>
            </a:r>
            <a:r>
              <a:rPr lang="en-US" altLang="zh-CN" sz="1800" kern="100" dirty="0">
                <a:effectLst/>
                <a:latin typeface="Times New Roman" panose="02020603050405020304" pitchFamily="18" charset="0"/>
                <a:ea typeface="宋体" panose="02010600030101010101" pitchFamily="2" charset="-122"/>
              </a:rPr>
              <a:t>an </a:t>
            </a:r>
            <a:r>
              <a:rPr lang="zh-CN" altLang="zh-CN" sz="1800" kern="100" dirty="0">
                <a:effectLst/>
                <a:latin typeface="Times New Roman" panose="02020603050405020304" pitchFamily="18" charset="0"/>
                <a:ea typeface="宋体" panose="02010600030101010101" pitchFamily="2" charset="-122"/>
              </a:rPr>
              <a:t>都等于</a:t>
            </a:r>
            <a:r>
              <a:rPr lang="en-US" altLang="zh-CN" sz="1800" kern="100" dirty="0">
                <a:effectLst/>
                <a:latin typeface="Times New Roman" panose="02020603050405020304" pitchFamily="18" charset="0"/>
                <a:ea typeface="宋体" panose="02010600030101010101" pitchFamily="2" charset="-122"/>
              </a:rPr>
              <a:t>if</a:t>
            </a:r>
            <a:r>
              <a:rPr lang="zh-CN" altLang="zh-CN" sz="1800" kern="100" dirty="0">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And I do not, call me a villain. (Shakespeare)(=If I do not, call me a villain.)</a:t>
            </a:r>
            <a:r>
              <a:rPr lang="zh-CN" altLang="zh-CN" sz="1800" kern="100" dirty="0">
                <a:effectLst/>
                <a:latin typeface="Times New Roman" panose="02020603050405020304" pitchFamily="18" charset="0"/>
                <a:ea typeface="楷体" panose="02010609060101010101" pitchFamily="49" charset="-122"/>
              </a:rPr>
              <a:t>倘非如此，咒我混蛋。（</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如果我不这样，骂我坏蛋好了。）</a:t>
            </a:r>
            <a:r>
              <a:rPr lang="zh-CN" altLang="zh-CN" sz="1800" kern="100" dirty="0">
                <a:effectLst/>
                <a:latin typeface="Times New Roman" panose="02020603050405020304" pitchFamily="18" charset="0"/>
                <a:ea typeface="宋体" panose="02010600030101010101" pitchFamily="2" charset="-122"/>
              </a:rPr>
              <a:t>（注意原文时代风格）</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65537298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55CD97-8D7F-7DBA-E879-8F4D0FFD0BD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9E509A5-49D7-90A8-8631-220EDD921F1E}"/>
              </a:ext>
            </a:extLst>
          </p:cNvPr>
          <p:cNvSpPr>
            <a:spLocks noGrp="1"/>
          </p:cNvSpPr>
          <p:nvPr>
            <p:ph idx="1"/>
          </p:nvPr>
        </p:nvSpPr>
        <p:spPr/>
        <p:txBody>
          <a:bodyPr/>
          <a:lstStyle/>
          <a:p>
            <a:pPr algn="just"/>
            <a:r>
              <a:rPr lang="en-US" altLang="zh-CN" sz="1800" kern="100" dirty="0">
                <a:effectLst/>
                <a:latin typeface="Times New Roman" panose="02020603050405020304" pitchFamily="18" charset="0"/>
                <a:ea typeface="宋体" panose="02010600030101010101" pitchFamily="2" charset="-122"/>
              </a:rPr>
              <a:t>2. but </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But</a:t>
            </a:r>
            <a:r>
              <a:rPr lang="zh-CN" altLang="zh-CN" sz="1800" kern="100" dirty="0">
                <a:effectLst/>
                <a:latin typeface="Times New Roman" panose="02020603050405020304" pitchFamily="18" charset="0"/>
                <a:ea typeface="宋体" panose="02010600030101010101" pitchFamily="2" charset="-122"/>
              </a:rPr>
              <a:t>表示并列关系并且用作</a:t>
            </a:r>
            <a:r>
              <a:rPr lang="en-US" altLang="zh-CN" sz="1800" kern="100" dirty="0">
                <a:effectLst/>
                <a:latin typeface="宋体" panose="02010600030101010101" pitchFamily="2" charset="-122"/>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反意连词</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adversative conjunction</a:t>
            </a:r>
            <a:r>
              <a:rPr lang="zh-CN" altLang="zh-CN" sz="1800" kern="100" dirty="0">
                <a:effectLst/>
                <a:latin typeface="Times New Roman" panose="02020603050405020304" pitchFamily="18" charset="0"/>
                <a:ea typeface="宋体" panose="02010600030101010101" pitchFamily="2" charset="-122"/>
              </a:rPr>
              <a:t>）时，它连结两个意义相反的子句。在一般情况下，第一个子句具有让步从句的意义内容，例如：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Imperialism is outwardly strong, but it is actually weak. (= Though imperialism is outwardly strong, it is actually weak.) </a:t>
            </a:r>
            <a:r>
              <a:rPr lang="zh-CN" altLang="zh-CN" sz="1800" kern="100" dirty="0">
                <a:effectLst/>
                <a:latin typeface="Times New Roman" panose="02020603050405020304" pitchFamily="18" charset="0"/>
                <a:ea typeface="楷体" panose="02010609060101010101" pitchFamily="49" charset="-122"/>
              </a:rPr>
              <a:t>帝国主义表面上强大，但实质上它是软弱的。（</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虽然帝国主义表面上强大，但实质上它是软弱的。）</a:t>
            </a:r>
            <a:r>
              <a:rPr lang="zh-CN" altLang="zh-CN" sz="1800" kern="100" dirty="0">
                <a:effectLst/>
                <a:latin typeface="Times New Roman" panose="02020603050405020304" pitchFamily="18" charset="0"/>
                <a:ea typeface="宋体" panose="02010600030101010101" pitchFamily="2" charset="-122"/>
              </a:rPr>
              <a:t>（加上“虽然”句子没有那么简洁活泼，但逻辑性明显了。）</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34161482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8A25F6-02EE-775E-9585-49F7D88945B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C370819-5DFF-285F-D8C5-38F902BE5603}"/>
              </a:ext>
            </a:extLst>
          </p:cNvPr>
          <p:cNvSpPr>
            <a:spLocks noGrp="1"/>
          </p:cNvSpPr>
          <p:nvPr>
            <p:ph idx="1"/>
          </p:nvPr>
        </p:nvSpPr>
        <p:spPr/>
        <p:txBody>
          <a:bodyPr/>
          <a:lstStyle/>
          <a:p>
            <a:pPr algn="just"/>
            <a:r>
              <a:rPr lang="en-US" altLang="zh-CN" sz="1800" kern="100" dirty="0">
                <a:effectLst/>
                <a:latin typeface="Times New Roman" panose="02020603050405020304" pitchFamily="18" charset="0"/>
                <a:ea typeface="宋体" panose="02010600030101010101" pitchFamily="2" charset="-122"/>
              </a:rPr>
              <a:t>3. so </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有时</a:t>
            </a:r>
            <a:r>
              <a:rPr lang="en-US" altLang="zh-CN" sz="1800" kern="100" dirty="0">
                <a:effectLst/>
                <a:latin typeface="Times New Roman" panose="02020603050405020304" pitchFamily="18" charset="0"/>
                <a:ea typeface="宋体" panose="02010600030101010101" pitchFamily="2" charset="-122"/>
              </a:rPr>
              <a:t>so=if</a:t>
            </a:r>
            <a:r>
              <a:rPr lang="zh-CN" altLang="zh-CN" sz="1800" kern="100" dirty="0">
                <a:effectLst/>
                <a:latin typeface="Times New Roman" panose="02020603050405020304" pitchFamily="18" charset="0"/>
                <a:ea typeface="宋体" panose="02010600030101010101" pitchFamily="2" charset="-122"/>
              </a:rPr>
              <a:t>或</a:t>
            </a:r>
            <a:r>
              <a:rPr lang="en-US" altLang="zh-CN" sz="1800" kern="100" dirty="0">
                <a:effectLst/>
                <a:latin typeface="Times New Roman" panose="02020603050405020304" pitchFamily="18" charset="0"/>
                <a:ea typeface="宋体" panose="02010600030101010101" pitchFamily="2" charset="-122"/>
              </a:rPr>
              <a:t>in case</a:t>
            </a:r>
            <a:r>
              <a:rPr lang="zh-CN" altLang="zh-CN" sz="1800" kern="100" dirty="0">
                <a:effectLst/>
                <a:latin typeface="Times New Roman" panose="02020603050405020304" pitchFamily="18" charset="0"/>
                <a:ea typeface="宋体" panose="02010600030101010101" pitchFamily="2" charset="-122"/>
              </a:rPr>
              <a:t>，但这种句子属于古体，在近代英语中已经少见：</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Let him go so only he come home with glory won. (G. M. Lane) (= Let him go if only he should come home with glory won.) </a:t>
            </a:r>
            <a:r>
              <a:rPr lang="zh-CN" altLang="zh-CN" sz="1800" kern="100" dirty="0">
                <a:effectLst/>
                <a:latin typeface="Times New Roman" panose="02020603050405020304" pitchFamily="18" charset="0"/>
                <a:ea typeface="楷体" panose="02010609060101010101" pitchFamily="49" charset="-122"/>
              </a:rPr>
              <a:t>让他走吧，倘若载誉而归。（</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只要他将来带着荣誉回来，就让他走吧。）</a:t>
            </a:r>
            <a:r>
              <a:rPr lang="zh-CN" altLang="zh-CN" sz="1800" kern="100" dirty="0">
                <a:effectLst/>
                <a:latin typeface="Times New Roman" panose="02020603050405020304" pitchFamily="18" charset="0"/>
                <a:ea typeface="宋体" panose="02010600030101010101" pitchFamily="2" charset="-122"/>
              </a:rPr>
              <a:t>（注意时代风格）</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2830098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6E8B9D-67A7-FFAF-C835-EA9AF0BAD0F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8545B78-AED8-223D-F6D1-D3D580854B43}"/>
              </a:ext>
            </a:extLst>
          </p:cNvPr>
          <p:cNvSpPr>
            <a:spLocks noGrp="1"/>
          </p:cNvSpPr>
          <p:nvPr>
            <p:ph idx="1"/>
          </p:nvPr>
        </p:nvSpPr>
        <p:spPr/>
        <p:txBody>
          <a:bodyPr>
            <a:normAutofit fontScale="92500"/>
          </a:bodyPr>
          <a:lstStyle/>
          <a:p>
            <a:pPr algn="just"/>
            <a:r>
              <a:rPr lang="en-US" altLang="zh-CN" sz="2000" kern="100" dirty="0">
                <a:effectLst/>
                <a:latin typeface="Times New Roman" panose="02020603050405020304" pitchFamily="18" charset="0"/>
                <a:ea typeface="宋体" panose="02010600030101010101" pitchFamily="2" charset="-122"/>
              </a:rPr>
              <a:t>4. and=though</a:t>
            </a:r>
            <a:r>
              <a:rPr lang="zh-CN" altLang="zh-CN" sz="2000" kern="100" dirty="0">
                <a:effectLst/>
                <a:latin typeface="Times New Roman" panose="02020603050405020304" pitchFamily="18" charset="0"/>
                <a:ea typeface="宋体" panose="02010600030101010101" pitchFamily="2" charset="-122"/>
              </a:rPr>
              <a:t>或</a:t>
            </a:r>
            <a:r>
              <a:rPr lang="en-US" altLang="zh-CN" sz="2000" kern="100" dirty="0">
                <a:effectLst/>
                <a:latin typeface="Times New Roman" panose="02020603050405020304" pitchFamily="18" charset="0"/>
                <a:ea typeface="宋体" panose="02010600030101010101" pitchFamily="2" charset="-122"/>
              </a:rPr>
              <a:t>although</a:t>
            </a:r>
            <a:endParaRPr lang="zh-CN" altLang="zh-CN" sz="2000" kern="100" dirty="0">
              <a:effectLst/>
              <a:latin typeface="Times New Roman" panose="02020603050405020304" pitchFamily="18" charset="0"/>
              <a:ea typeface="宋体" panose="02010600030101010101" pitchFamily="2" charset="-122"/>
            </a:endParaRPr>
          </a:p>
          <a:p>
            <a:pPr indent="228600" algn="just"/>
            <a:r>
              <a:rPr lang="en-US" altLang="zh-CN" sz="2000" kern="100" dirty="0">
                <a:effectLst/>
                <a:latin typeface="Times New Roman" panose="02020603050405020304" pitchFamily="18" charset="0"/>
                <a:ea typeface="楷体" panose="02010609060101010101" pitchFamily="49" charset="-122"/>
              </a:rPr>
              <a:t>I cannot keep these trees alive and I have watered them well, too. (= I cannot keep these trees alive though I have watered them well.) </a:t>
            </a:r>
            <a:r>
              <a:rPr lang="zh-CN" altLang="zh-CN" sz="2000" kern="100" dirty="0">
                <a:effectLst/>
                <a:latin typeface="Times New Roman" panose="02020603050405020304" pitchFamily="18" charset="0"/>
                <a:ea typeface="楷体" panose="02010609060101010101" pitchFamily="49" charset="-122"/>
              </a:rPr>
              <a:t>这些树木我种不活还经常浇水。（</a:t>
            </a:r>
            <a:r>
              <a:rPr lang="en-US" altLang="zh-CN" sz="2000" kern="100" dirty="0">
                <a:effectLst/>
                <a:latin typeface="Times New Roman" panose="02020603050405020304" pitchFamily="18" charset="0"/>
                <a:ea typeface="楷体" panose="02010609060101010101" pitchFamily="49" charset="-122"/>
              </a:rPr>
              <a:t>=</a:t>
            </a:r>
            <a:r>
              <a:rPr lang="zh-CN" altLang="zh-CN" sz="2000" kern="100" dirty="0">
                <a:effectLst/>
                <a:latin typeface="Times New Roman" panose="02020603050405020304" pitchFamily="18" charset="0"/>
                <a:ea typeface="楷体" panose="02010609060101010101" pitchFamily="49" charset="-122"/>
              </a:rPr>
              <a:t>这些树木，尽管我经常浇水，还种不活哩</a:t>
            </a:r>
            <a:r>
              <a:rPr lang="en-US" altLang="zh-CN" sz="2000" kern="100" dirty="0">
                <a:effectLst/>
                <a:latin typeface="Times New Roman" panose="02020603050405020304" pitchFamily="18" charset="0"/>
                <a:ea typeface="楷体" panose="02010609060101010101" pitchFamily="49" charset="-122"/>
              </a:rPr>
              <a:t>!</a:t>
            </a:r>
            <a:r>
              <a:rPr lang="zh-CN" altLang="zh-CN" sz="2000" kern="100" dirty="0">
                <a:effectLst/>
                <a:latin typeface="Times New Roman" panose="02020603050405020304" pitchFamily="18" charset="0"/>
                <a:ea typeface="楷体" panose="02010609060101010101" pitchFamily="49" charset="-122"/>
              </a:rPr>
              <a:t>）</a:t>
            </a:r>
            <a:r>
              <a:rPr lang="zh-CN" altLang="zh-CN" sz="2000" kern="100" dirty="0">
                <a:effectLst/>
                <a:latin typeface="Times New Roman" panose="02020603050405020304" pitchFamily="18" charset="0"/>
                <a:ea typeface="宋体" panose="02010600030101010101" pitchFamily="2" charset="-122"/>
              </a:rPr>
              <a:t>（加上“尽管”句子没有那么简洁活泼，但逻辑性明显了。）</a:t>
            </a:r>
            <a:endParaRPr lang="en-US" altLang="zh-CN" sz="2000" kern="100" dirty="0">
              <a:effectLst/>
              <a:latin typeface="Times New Roman" panose="02020603050405020304" pitchFamily="18" charset="0"/>
              <a:ea typeface="宋体" panose="02010600030101010101" pitchFamily="2" charset="-122"/>
            </a:endParaRPr>
          </a:p>
          <a:p>
            <a:pPr algn="just"/>
            <a:r>
              <a:rPr lang="en-US" altLang="zh-CN" sz="2200" kern="100" dirty="0">
                <a:effectLst/>
                <a:latin typeface="Times New Roman" panose="02020603050405020304" pitchFamily="18" charset="0"/>
                <a:ea typeface="宋体" panose="02010600030101010101" pitchFamily="2" charset="-122"/>
              </a:rPr>
              <a:t>5. and=because</a:t>
            </a:r>
            <a:endParaRPr lang="zh-CN" altLang="zh-CN" sz="2200" kern="100" dirty="0">
              <a:effectLst/>
              <a:latin typeface="Times New Roman" panose="02020603050405020304" pitchFamily="18" charset="0"/>
              <a:ea typeface="宋体" panose="02010600030101010101" pitchFamily="2" charset="-122"/>
            </a:endParaRPr>
          </a:p>
          <a:p>
            <a:pPr indent="228600" algn="just"/>
            <a:r>
              <a:rPr lang="en-US" altLang="zh-CN" sz="2200" kern="100" dirty="0">
                <a:effectLst/>
                <a:latin typeface="Times New Roman" panose="02020603050405020304" pitchFamily="18" charset="0"/>
                <a:ea typeface="楷体" panose="02010609060101010101" pitchFamily="49" charset="-122"/>
              </a:rPr>
              <a:t>What way wouldn’t it be warm, and it [i.e. the sun] getting high up in the South? (J. M. Synge) (=Why wouldn’t it be warm as the sun getting high up in the South?) </a:t>
            </a:r>
            <a:r>
              <a:rPr lang="zh-CN" altLang="zh-CN" sz="2200" kern="100" dirty="0">
                <a:effectLst/>
                <a:latin typeface="Times New Roman" panose="02020603050405020304" pitchFamily="18" charset="0"/>
                <a:ea typeface="楷体" panose="02010609060101010101" pitchFamily="49" charset="-122"/>
              </a:rPr>
              <a:t>天为何不热，南方艳阳高照啊？（</a:t>
            </a:r>
            <a:r>
              <a:rPr lang="en-US" altLang="zh-CN" sz="2200" kern="100" dirty="0">
                <a:effectLst/>
                <a:latin typeface="Times New Roman" panose="02020603050405020304" pitchFamily="18" charset="0"/>
                <a:ea typeface="楷体" panose="02010609060101010101" pitchFamily="49" charset="-122"/>
              </a:rPr>
              <a:t>=</a:t>
            </a:r>
            <a:r>
              <a:rPr lang="zh-CN" altLang="zh-CN" sz="2200" kern="100" dirty="0">
                <a:effectLst/>
                <a:latin typeface="Times New Roman" panose="02020603050405020304" pitchFamily="18" charset="0"/>
                <a:ea typeface="楷体" panose="02010609060101010101" pitchFamily="49" charset="-122"/>
              </a:rPr>
              <a:t>既然太阳正在南面火伞高张，天干嘛不热？）</a:t>
            </a:r>
            <a:r>
              <a:rPr lang="zh-CN" altLang="zh-CN" sz="2200" kern="100" dirty="0">
                <a:effectLst/>
                <a:latin typeface="Times New Roman" panose="02020603050405020304" pitchFamily="18" charset="0"/>
                <a:ea typeface="宋体" panose="02010600030101010101" pitchFamily="2" charset="-122"/>
              </a:rPr>
              <a:t>（这种句子罕见。类似口语中补充说明原因，但是有古典色彩，要注意时代风格。）</a:t>
            </a:r>
          </a:p>
          <a:p>
            <a:pPr indent="228600" algn="just"/>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1596349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F40A98-CE3C-E76B-44D7-D1C7D84D92F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9558731-7F24-77F1-1E39-7E7AAC20D7AB}"/>
              </a:ext>
            </a:extLst>
          </p:cNvPr>
          <p:cNvSpPr>
            <a:spLocks noGrp="1"/>
          </p:cNvSpPr>
          <p:nvPr>
            <p:ph idx="1"/>
          </p:nvPr>
        </p:nvSpPr>
        <p:spPr/>
        <p:txBody>
          <a:bodyPr/>
          <a:lstStyle/>
          <a:p>
            <a:pPr algn="just"/>
            <a:r>
              <a:rPr lang="en-US" altLang="zh-CN" sz="1800" kern="100" dirty="0">
                <a:effectLst/>
                <a:latin typeface="Times New Roman" panose="02020603050405020304" pitchFamily="18" charset="0"/>
                <a:ea typeface="宋体" panose="02010600030101010101" pitchFamily="2" charset="-122"/>
              </a:rPr>
              <a:t>6. And=so that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Cuban people are brave, and they have replied with a tit-for-tat struggle to every act of aggression by the U.S. (= The Cuban people are so brave that they have replied with a tit-for-tat struggle to every act of aggression by the U.S.) </a:t>
            </a:r>
            <a:r>
              <a:rPr lang="zh-CN" altLang="zh-CN" sz="1800" kern="100" dirty="0">
                <a:effectLst/>
                <a:latin typeface="Times New Roman" panose="02020603050405020304" pitchFamily="18" charset="0"/>
                <a:ea typeface="楷体" panose="02010609060101010101" pitchFamily="49" charset="-122"/>
              </a:rPr>
              <a:t>古巴人民勇敢，他们用针锋相对的斗争来回答美国的每一个侵略行动。（</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古巴人民如此勇敢，从而用针锋相对的斗争来回答美国的每一个侵略行动。）（</a:t>
            </a:r>
            <a:r>
              <a:rPr lang="zh-CN" altLang="zh-CN" sz="1800" kern="100" dirty="0">
                <a:effectLst/>
                <a:latin typeface="Times New Roman" panose="02020603050405020304" pitchFamily="18" charset="0"/>
                <a:ea typeface="宋体" panose="02010600030101010101" pitchFamily="2" charset="-122"/>
              </a:rPr>
              <a:t>类似口语中表示补充的连接词，汉语中也有类似的说法“然后”。）</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6814145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5885A5-BAEA-1C4D-61CC-F1300FB027C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0363C38-CE86-F1FC-B730-A67BD03AD4DB}"/>
              </a:ext>
            </a:extLst>
          </p:cNvPr>
          <p:cNvSpPr>
            <a:spLocks noGrp="1"/>
          </p:cNvSpPr>
          <p:nvPr>
            <p:ph idx="1"/>
          </p:nvPr>
        </p:nvSpPr>
        <p:spPr/>
        <p:txBody>
          <a:bodyPr/>
          <a:lstStyle/>
          <a:p>
            <a:pPr algn="just"/>
            <a:r>
              <a:rPr lang="en-US" altLang="zh-CN" sz="1800" kern="100" dirty="0">
                <a:effectLst/>
                <a:latin typeface="Times New Roman" panose="02020603050405020304" pitchFamily="18" charset="0"/>
                <a:ea typeface="宋体" panose="02010600030101010101" pitchFamily="2" charset="-122"/>
              </a:rPr>
              <a:t>7. But=unless </a:t>
            </a:r>
            <a:r>
              <a:rPr lang="zh-CN" altLang="zh-CN" sz="1800" kern="100" dirty="0">
                <a:effectLst/>
                <a:latin typeface="Times New Roman" panose="02020603050405020304" pitchFamily="18" charset="0"/>
                <a:ea typeface="宋体" panose="02010600030101010101" pitchFamily="2" charset="-122"/>
              </a:rPr>
              <a:t>或</a:t>
            </a:r>
            <a:r>
              <a:rPr lang="en-US" altLang="zh-CN" sz="1800" kern="100" dirty="0">
                <a:effectLst/>
                <a:latin typeface="Times New Roman" panose="02020603050405020304" pitchFamily="18" charset="0"/>
                <a:ea typeface="宋体" panose="02010600030101010101" pitchFamily="2" charset="-122"/>
              </a:rPr>
              <a:t> without the result that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It never rains but it pours</a:t>
            </a:r>
            <a:r>
              <a:rPr lang="zh-CN" altLang="zh-CN" sz="1800" kern="100" dirty="0">
                <a:effectLst/>
                <a:latin typeface="Times New Roman" panose="02020603050405020304" pitchFamily="18" charset="0"/>
                <a:ea typeface="楷体" panose="02010609060101010101" pitchFamily="49" charset="-122"/>
              </a:rPr>
              <a:t>。（</a:t>
            </a:r>
            <a:r>
              <a:rPr lang="en-US" altLang="zh-CN" sz="1800" kern="100" dirty="0">
                <a:effectLst/>
                <a:latin typeface="Times New Roman" panose="02020603050405020304" pitchFamily="18" charset="0"/>
                <a:ea typeface="楷体" panose="02010609060101010101" pitchFamily="49" charset="-122"/>
              </a:rPr>
              <a:t>=It never rains unless it pours</a:t>
            </a:r>
            <a:r>
              <a:rPr lang="zh-CN" altLang="zh-CN" sz="1800" kern="100" dirty="0">
                <a:effectLst/>
                <a:latin typeface="Times New Roman" panose="02020603050405020304" pitchFamily="18" charset="0"/>
                <a:ea typeface="楷体" panose="02010609060101010101" pitchFamily="49" charset="-122"/>
              </a:rPr>
              <a:t>。）天不雨还好，可是一下就瓢泼大雨。（</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不雨则已，一雨则大雨倾盆。）</a:t>
            </a:r>
            <a:r>
              <a:rPr lang="zh-CN" altLang="zh-CN" sz="1800" kern="100" dirty="0">
                <a:effectLst/>
                <a:latin typeface="Times New Roman" panose="02020603050405020304" pitchFamily="18" charset="0"/>
                <a:ea typeface="宋体" panose="02010600030101010101" pitchFamily="2" charset="-122"/>
              </a:rPr>
              <a:t>（类似汉语口语中的连接词“可是”）</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这些有连词的并列句的两个小句之间表示主从关系，除那些古英语的残余外，现代英语中的这种句子在风格上比主从句要显得活泼、口语化，不像主从句那么严谨、逻辑性强，我们在听说读写译实践中要注意区别。</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98724205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CB0785-0833-AF6E-0E65-42C02872B9F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2CB8EDE-ECB9-10CA-BF91-905F76B807C6}"/>
              </a:ext>
            </a:extLst>
          </p:cNvPr>
          <p:cNvSpPr>
            <a:spLocks noGrp="1"/>
          </p:cNvSpPr>
          <p:nvPr>
            <p:ph idx="1"/>
          </p:nvPr>
        </p:nvSpPr>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二、主从句表达并列句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（一）时间状语从句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boy sat down on a stone to take a pebble out of this shoe when he saw a stranger approaching him. (=The boy sat down on a stone to take a pebble out of his shoe, and then he saw a stranger approaching him.) </a:t>
            </a:r>
            <a:r>
              <a:rPr lang="zh-CN" altLang="zh-CN" sz="1800" kern="100" dirty="0">
                <a:effectLst/>
                <a:latin typeface="Times New Roman" panose="02020603050405020304" pitchFamily="18" charset="0"/>
                <a:ea typeface="楷体" panose="02010609060101010101" pitchFamily="49" charset="-122"/>
              </a:rPr>
              <a:t>小孩坐在石头上正打算从鞋里取出碎石，倒看见一个陌生人朝他走来。（</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小孩坐在石头上正打算从鞋里取出碎石，这时他看见一个陌生人朝他走来。）</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据</a:t>
            </a:r>
            <a:r>
              <a:rPr lang="en-US" altLang="zh-CN" sz="1800" i="1" kern="100" dirty="0">
                <a:effectLst/>
                <a:latin typeface="Times New Roman" panose="02020603050405020304" pitchFamily="18" charset="0"/>
                <a:ea typeface="宋体" panose="02010600030101010101" pitchFamily="2" charset="-122"/>
              </a:rPr>
              <a:t>The New Oxford English-Chinese Dictionary</a:t>
            </a:r>
            <a:r>
              <a:rPr lang="zh-CN" altLang="zh-CN" sz="1800" kern="100" dirty="0">
                <a:effectLst/>
                <a:latin typeface="Times New Roman" panose="02020603050405020304" pitchFamily="18" charset="0"/>
                <a:ea typeface="宋体" panose="02010600030101010101" pitchFamily="2" charset="-122"/>
              </a:rPr>
              <a:t>，这里的</a:t>
            </a:r>
            <a:r>
              <a:rPr lang="en-US" altLang="zh-CN" sz="1800" kern="100" dirty="0">
                <a:effectLst/>
                <a:latin typeface="Times New Roman" panose="02020603050405020304" pitchFamily="18" charset="0"/>
                <a:ea typeface="宋体" panose="02010600030101010101" pitchFamily="2" charset="-122"/>
              </a:rPr>
              <a:t>when</a:t>
            </a:r>
            <a:r>
              <a:rPr lang="zh-CN" altLang="zh-CN" sz="1800" kern="100" dirty="0">
                <a:effectLst/>
                <a:latin typeface="Times New Roman" panose="02020603050405020304" pitchFamily="18" charset="0"/>
                <a:ea typeface="宋体" panose="02010600030101010101" pitchFamily="2" charset="-122"/>
              </a:rPr>
              <a:t>是</a:t>
            </a:r>
            <a:r>
              <a:rPr lang="en-US" altLang="zh-CN" sz="1800" kern="100" dirty="0">
                <a:effectLst/>
                <a:latin typeface="Times New Roman" panose="02020603050405020304" pitchFamily="18" charset="0"/>
                <a:ea typeface="宋体" panose="02010600030101010101" pitchFamily="2" charset="-122"/>
              </a:rPr>
              <a:t>after which, and just then(implying suddenness)</a:t>
            </a:r>
            <a:r>
              <a:rPr lang="zh-CN" altLang="zh-CN" sz="1800" kern="100" dirty="0">
                <a:effectLst/>
                <a:latin typeface="Times New Roman" panose="02020603050405020304" pitchFamily="18" charset="0"/>
                <a:ea typeface="宋体" panose="02010600030101010101" pitchFamily="2" charset="-122"/>
              </a:rPr>
              <a:t>，“一</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就</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”，“正在这时”的意思。</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26177501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92DCA0-1C07-F79E-437C-ABE1A65866E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6BB7BC2-C0E7-AC7D-CBDF-34F3A3B95266}"/>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在下列例句中，表示对比关系（在一定情况下也表示让步关系）的</a:t>
            </a:r>
            <a:r>
              <a:rPr lang="en-US" altLang="zh-CN" sz="1800" kern="100" dirty="0">
                <a:effectLst/>
                <a:latin typeface="Times New Roman" panose="02020603050405020304" pitchFamily="18" charset="0"/>
                <a:ea typeface="宋体" panose="02010600030101010101" pitchFamily="2" charset="-122"/>
              </a:rPr>
              <a:t>while, </a:t>
            </a:r>
            <a:r>
              <a:rPr lang="zh-CN" altLang="zh-CN" sz="1800" kern="100" dirty="0">
                <a:effectLst/>
                <a:latin typeface="Times New Roman" panose="02020603050405020304" pitchFamily="18" charset="0"/>
                <a:ea typeface="宋体" panose="02010600030101010101" pitchFamily="2" charset="-122"/>
              </a:rPr>
              <a:t>意义上接近表示反意的并列连词</a:t>
            </a:r>
            <a:r>
              <a:rPr lang="en-US" altLang="zh-CN" sz="1800" kern="100" dirty="0">
                <a:effectLst/>
                <a:latin typeface="Times New Roman" panose="02020603050405020304" pitchFamily="18" charset="0"/>
                <a:ea typeface="宋体" panose="02010600030101010101" pitchFamily="2" charset="-122"/>
              </a:rPr>
              <a:t>but</a:t>
            </a:r>
            <a:r>
              <a:rPr lang="zh-CN" altLang="zh-CN" sz="1800" kern="100" dirty="0">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Socialism is on the upgrade, while imperialism is heading towards decline.(= Socialism is on the upgrade, but imperialism is heading towards decline.) </a:t>
            </a:r>
            <a:r>
              <a:rPr lang="zh-CN" altLang="zh-CN" sz="1800" kern="100" dirty="0">
                <a:effectLst/>
                <a:latin typeface="Times New Roman" panose="02020603050405020304" pitchFamily="18" charset="0"/>
                <a:ea typeface="楷体" panose="02010609060101010101" pitchFamily="49" charset="-122"/>
              </a:rPr>
              <a:t>社会主义正在蒸蒸日上，一边帝国主义则在日趋衰落。（</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社会主义正在蒸蒸日上，而帝国主义则在日趋衰落。）</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659093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DE111E-6507-03A2-28AD-DA9E3E14D6A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CE685FC-72D8-F524-353C-E88E76AAA5F9}"/>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（二）比较状语从句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Just as dark clouds cannot long hide the sun, so no lies can cover up the fact the Chinese people ardently love peace. (= Dark clouds cannot long hide the sun, and likewise on lies can cover up the fact that the Chinese people ardently love peace.)</a:t>
            </a:r>
            <a:r>
              <a:rPr lang="zh-CN" altLang="zh-CN" sz="1800" kern="100" dirty="0">
                <a:effectLst/>
                <a:latin typeface="Times New Roman" panose="02020603050405020304" pitchFamily="18" charset="0"/>
                <a:ea typeface="楷体" panose="02010609060101010101" pitchFamily="49" charset="-122"/>
              </a:rPr>
              <a:t>正像乌云不能永远遮住太阳一样，没有谎言能够抹杀中国人民热爱和平这一事实。（</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乌云不能永远遮住太阳，同样没有谎言能够抹杀中国人民热爱和平这一事实。）</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86683967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851BAF-4D88-3A26-0B86-2BD9FE93B35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CD2DEF9-5EE2-5A5B-FE1B-4B05784F5F44}"/>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（三）继续定语从句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宋体" panose="02010600030101010101" pitchFamily="2" charset="-122"/>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继续从句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continuative clause</a:t>
            </a:r>
            <a:r>
              <a:rPr lang="zh-CN" altLang="zh-CN" sz="1800" kern="100" dirty="0">
                <a:effectLst/>
                <a:latin typeface="Times New Roman" panose="02020603050405020304" pitchFamily="18" charset="0"/>
                <a:ea typeface="宋体" panose="02010600030101010101" pitchFamily="2" charset="-122"/>
              </a:rPr>
              <a:t>）在形式上是定语从句，但在意义上却接近并列句。这种句子的关系代词可以是</a:t>
            </a:r>
            <a:r>
              <a:rPr lang="en-US" altLang="zh-CN" sz="1800" kern="100" dirty="0">
                <a:effectLst/>
                <a:latin typeface="Times New Roman" panose="02020603050405020304" pitchFamily="18" charset="0"/>
                <a:ea typeface="宋体" panose="02010600030101010101" pitchFamily="2" charset="-122"/>
              </a:rPr>
              <a:t>who, which, where</a:t>
            </a:r>
            <a:r>
              <a:rPr lang="zh-CN" altLang="zh-CN" sz="1800" kern="100" dirty="0">
                <a:effectLst/>
                <a:latin typeface="Times New Roman" panose="02020603050405020304" pitchFamily="18" charset="0"/>
                <a:ea typeface="宋体" panose="02010600030101010101" pitchFamily="2" charset="-122"/>
              </a:rPr>
              <a:t>或</a:t>
            </a:r>
            <a:r>
              <a:rPr lang="en-US" altLang="zh-CN" sz="1800" kern="100" dirty="0">
                <a:effectLst/>
                <a:latin typeface="Times New Roman" panose="02020603050405020304" pitchFamily="18" charset="0"/>
                <a:ea typeface="宋体" panose="02010600030101010101" pitchFamily="2" charset="-122"/>
              </a:rPr>
              <a:t>when</a:t>
            </a:r>
            <a:r>
              <a:rPr lang="zh-CN" altLang="zh-CN" sz="1800" kern="100" dirty="0">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 told the story to John, who later told it to his brother. (=I told the story to John, and he later told it to his brother.) </a:t>
            </a:r>
            <a:r>
              <a:rPr lang="zh-CN" altLang="zh-CN" sz="1800" kern="100" dirty="0">
                <a:effectLst/>
                <a:latin typeface="Times New Roman" panose="02020603050405020304" pitchFamily="18" charset="0"/>
                <a:ea typeface="楷体" panose="02010609060101010101" pitchFamily="49" charset="-122"/>
              </a:rPr>
              <a:t>这个故事我讲给约翰听，他后来又讲给他的兄弟听了。</a:t>
            </a:r>
            <a:r>
              <a:rPr lang="zh-CN" altLang="zh-CN" sz="1800" kern="100" dirty="0">
                <a:effectLst/>
                <a:latin typeface="Times New Roman" panose="02020603050405020304" pitchFamily="18" charset="0"/>
                <a:ea typeface="宋体" panose="02010600030101010101" pitchFamily="2" charset="-122"/>
              </a:rPr>
              <a:t>（原文与并列句的风格差别在汉语中很难体现。）</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57282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46FC16-E4B6-E7ED-709F-3AC104AAD45B}"/>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769F2556-9E41-030B-13D2-2A6E662281BE}"/>
              </a:ext>
            </a:extLst>
          </p:cNvPr>
          <p:cNvSpPr>
            <a:spLocks noGrp="1"/>
          </p:cNvSpPr>
          <p:nvPr>
            <p:ph idx="1"/>
          </p:nvPr>
        </p:nvSpPr>
        <p:spPr>
          <a:xfrm>
            <a:off x="608400" y="1490400"/>
            <a:ext cx="10604243" cy="518282"/>
          </a:xfrm>
        </p:spPr>
        <p:txBody>
          <a:bodyPr/>
          <a:lstStyle/>
          <a:p>
            <a:r>
              <a:rPr lang="zh-CN" altLang="en-US" dirty="0">
                <a:solidFill>
                  <a:srgbClr val="FF0000"/>
                </a:solidFill>
              </a:rPr>
              <a:t>（二）恒素法</a:t>
            </a:r>
          </a:p>
        </p:txBody>
      </p:sp>
      <p:sp>
        <p:nvSpPr>
          <p:cNvPr id="5" name="文本框 4">
            <a:extLst>
              <a:ext uri="{FF2B5EF4-FFF2-40B4-BE49-F238E27FC236}">
                <a16:creationId xmlns:a16="http://schemas.microsoft.com/office/drawing/2014/main" id="{AB015D98-727D-F228-C8E2-1527CBD718F5}"/>
              </a:ext>
            </a:extLst>
          </p:cNvPr>
          <p:cNvSpPr txBox="1"/>
          <p:nvPr/>
        </p:nvSpPr>
        <p:spPr>
          <a:xfrm>
            <a:off x="813216" y="2091372"/>
            <a:ext cx="8885419" cy="369332"/>
          </a:xfrm>
          <a:prstGeom prst="rect">
            <a:avLst/>
          </a:prstGeom>
          <a:noFill/>
        </p:spPr>
        <p:txBody>
          <a:bodyPr wrap="square">
            <a:spAutoFit/>
          </a:bodyPr>
          <a:lstStyle/>
          <a:p>
            <a:r>
              <a:rPr lang="zh-CN" altLang="en-US" dirty="0"/>
              <a:t>同一词素在不同词干中的重复称为“恒素法”（</a:t>
            </a:r>
            <a:r>
              <a:rPr lang="en-US" altLang="zh-CN" dirty="0" err="1"/>
              <a:t>homoioteteuton</a:t>
            </a:r>
            <a:r>
              <a:rPr lang="zh-CN" altLang="en-US" dirty="0"/>
              <a:t>）。</a:t>
            </a:r>
          </a:p>
        </p:txBody>
      </p:sp>
      <p:pic>
        <p:nvPicPr>
          <p:cNvPr id="7" name="图片 6">
            <a:extLst>
              <a:ext uri="{FF2B5EF4-FFF2-40B4-BE49-F238E27FC236}">
                <a16:creationId xmlns:a16="http://schemas.microsoft.com/office/drawing/2014/main" id="{23B11864-D2DE-E842-30F6-8EFE12F63C17}"/>
              </a:ext>
            </a:extLst>
          </p:cNvPr>
          <p:cNvPicPr>
            <a:picLocks noChangeAspect="1"/>
          </p:cNvPicPr>
          <p:nvPr/>
        </p:nvPicPr>
        <p:blipFill rotWithShape="1">
          <a:blip r:embed="rId2"/>
          <a:srcRect r="49692" b="-5055"/>
          <a:stretch/>
        </p:blipFill>
        <p:spPr>
          <a:xfrm>
            <a:off x="813216" y="2557298"/>
            <a:ext cx="5379080" cy="3692302"/>
          </a:xfrm>
          <a:prstGeom prst="rect">
            <a:avLst/>
          </a:prstGeom>
        </p:spPr>
      </p:pic>
      <p:sp>
        <p:nvSpPr>
          <p:cNvPr id="9" name="文本框 8">
            <a:extLst>
              <a:ext uri="{FF2B5EF4-FFF2-40B4-BE49-F238E27FC236}">
                <a16:creationId xmlns:a16="http://schemas.microsoft.com/office/drawing/2014/main" id="{67C999C8-AF03-7061-D0FE-38913262C905}"/>
              </a:ext>
            </a:extLst>
          </p:cNvPr>
          <p:cNvSpPr txBox="1"/>
          <p:nvPr/>
        </p:nvSpPr>
        <p:spPr>
          <a:xfrm>
            <a:off x="6824273" y="2557297"/>
            <a:ext cx="3743793" cy="3539430"/>
          </a:xfrm>
          <a:prstGeom prst="rect">
            <a:avLst/>
          </a:prstGeom>
          <a:noFill/>
        </p:spPr>
        <p:txBody>
          <a:bodyPr wrap="square">
            <a:spAutoFit/>
          </a:bodyPr>
          <a:lstStyle/>
          <a:p>
            <a:r>
              <a:rPr lang="zh-CN" altLang="en-US" sz="2800" dirty="0"/>
              <a:t>复数后缀</a:t>
            </a:r>
            <a:r>
              <a:rPr lang="en-US" altLang="zh-CN" sz="2800" dirty="0"/>
              <a:t>/s/</a:t>
            </a:r>
            <a:r>
              <a:rPr lang="zh-CN" altLang="en-US" sz="2800" dirty="0"/>
              <a:t>重复出现在</a:t>
            </a:r>
            <a:r>
              <a:rPr lang="en-US" altLang="zh-CN" sz="2800" dirty="0"/>
              <a:t>objects, fountains, fields, waves, mountains, shapes</a:t>
            </a:r>
            <a:r>
              <a:rPr lang="zh-CN" altLang="en-US" sz="2800" dirty="0"/>
              <a:t>中，强调了云雀幸福歌声源泉的广泛性。汉语译文无法体现这种复数形式的重复出现。</a:t>
            </a:r>
          </a:p>
        </p:txBody>
      </p:sp>
    </p:spTree>
    <p:extLst>
      <p:ext uri="{BB962C8B-B14F-4D97-AF65-F5344CB8AC3E}">
        <p14:creationId xmlns:p14="http://schemas.microsoft.com/office/powerpoint/2010/main" val="55511286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61EE98-5EE8-0911-063A-9ADBC168701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585063E-FE7B-51BB-6DAB-798C8A1994D2}"/>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（四）解释定语从句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宋体" panose="02010600030101010101" pitchFamily="2" charset="-122"/>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解释性从句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explanatory clause</a:t>
            </a:r>
            <a:r>
              <a:rPr lang="zh-CN" altLang="zh-CN" sz="1800" kern="100" dirty="0">
                <a:effectLst/>
                <a:latin typeface="Times New Roman" panose="02020603050405020304" pitchFamily="18" charset="0"/>
                <a:ea typeface="宋体" panose="02010600030101010101" pitchFamily="2" charset="-122"/>
              </a:rPr>
              <a:t>）在形式上也是一种定语从句，但是它所修饰的不是一个单独的词，而是整个句子。在意义上，这种从句也接近并列复合句的一个子句。例如：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He likes reading, which I am glad to hear. (</a:t>
            </a:r>
            <a:r>
              <a:rPr lang="en-US" altLang="zh-CN" sz="1800" kern="100" dirty="0" err="1">
                <a:effectLst/>
                <a:latin typeface="Times New Roman" panose="02020603050405020304" pitchFamily="18" charset="0"/>
                <a:ea typeface="楷体" panose="02010609060101010101" pitchFamily="49" charset="-122"/>
              </a:rPr>
              <a:t>Poutsma</a:t>
            </a:r>
            <a:r>
              <a:rPr lang="en-US" altLang="zh-CN" sz="1800" kern="100" dirty="0">
                <a:effectLst/>
                <a:latin typeface="Times New Roman" panose="02020603050405020304" pitchFamily="18" charset="0"/>
                <a:ea typeface="楷体" panose="02010609060101010101" pitchFamily="49" charset="-122"/>
              </a:rPr>
              <a:t>)(=He likes reading, and I am glad to hear that.)</a:t>
            </a:r>
            <a:r>
              <a:rPr lang="zh-CN" altLang="zh-CN" sz="1800" kern="100" dirty="0">
                <a:effectLst/>
                <a:latin typeface="Times New Roman" panose="02020603050405020304" pitchFamily="18" charset="0"/>
                <a:ea typeface="楷体" panose="02010609060101010101" pitchFamily="49" charset="-122"/>
              </a:rPr>
              <a:t>他爱读书，这我倒很高兴听。</a:t>
            </a:r>
            <a:r>
              <a:rPr lang="zh-CN" altLang="zh-CN" sz="1800" kern="100" dirty="0">
                <a:effectLst/>
                <a:latin typeface="Times New Roman" panose="02020603050405020304" pitchFamily="18" charset="0"/>
                <a:ea typeface="宋体" panose="02010600030101010101" pitchFamily="2" charset="-122"/>
              </a:rPr>
              <a:t>（原文与并列句的风格差别在汉语中很难体现。）</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上述几种句型虽然在意义上接近并列句，但是语法上仍然是主从复合句，语义重心还是在主句，从句有补充、解释、伴随或比较的语义成分，但是汉语中没有这种语法表达。虽然用并列复合句按照意义内容把它译出来，但是语义重心的细微差还是存在的，个别句子可以用“倒”这样的字眼表达出来。</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25377102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EF296F-1FE8-FD6E-70E9-13747B4B286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D66DB6A-6011-A871-5C4F-F7DA03CD3CFF}"/>
              </a:ext>
            </a:extLst>
          </p:cNvPr>
          <p:cNvSpPr>
            <a:spLocks noGrp="1"/>
          </p:cNvSpPr>
          <p:nvPr>
            <p:ph idx="1"/>
          </p:nvPr>
        </p:nvSpPr>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三、主从句表达简单句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这里的主从句指</a:t>
            </a:r>
            <a:r>
              <a:rPr lang="en-US" altLang="zh-CN" sz="1800" kern="100" dirty="0">
                <a:effectLst/>
                <a:latin typeface="宋体" panose="02010600030101010101" pitchFamily="2" charset="-122"/>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强调结构</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emphatic construction</a:t>
            </a:r>
            <a:r>
              <a:rPr lang="zh-CN" altLang="zh-CN" sz="1800" kern="100" dirty="0">
                <a:effectLst/>
                <a:latin typeface="Times New Roman" panose="02020603050405020304" pitchFamily="18" charset="0"/>
                <a:ea typeface="宋体" panose="02010600030101010101" pitchFamily="2" charset="-122"/>
              </a:rPr>
              <a:t>）的句型，它的公式是</a:t>
            </a:r>
            <a:r>
              <a:rPr lang="en-US" altLang="zh-CN" sz="1800" kern="100" dirty="0">
                <a:effectLst/>
                <a:latin typeface="Times New Roman" panose="02020603050405020304" pitchFamily="18" charset="0"/>
                <a:ea typeface="宋体" panose="02010600030101010101" pitchFamily="2" charset="-122"/>
              </a:rPr>
              <a:t>It be…that…</a:t>
            </a:r>
            <a:r>
              <a:rPr lang="zh-CN" altLang="zh-CN" sz="1800" kern="100" dirty="0">
                <a:effectLst/>
                <a:latin typeface="Times New Roman" panose="02020603050405020304" pitchFamily="18" charset="0"/>
                <a:ea typeface="宋体" panose="02010600030101010101" pitchFamily="2" charset="-122"/>
              </a:rPr>
              <a:t>的直陈句，除了谓语和定语外，其他任何成分在需要突出或强调指出时，都可以用这种句型来表达。例如，陈述句</a:t>
            </a:r>
            <a:r>
              <a:rPr lang="en-US" altLang="zh-CN" sz="1800" kern="100" dirty="0">
                <a:effectLst/>
                <a:latin typeface="Times New Roman" panose="02020603050405020304" pitchFamily="18" charset="0"/>
                <a:ea typeface="宋体" panose="02010600030101010101" pitchFamily="2" charset="-122"/>
              </a:rPr>
              <a:t>We succeeded in driving out the imperialists from our land </a:t>
            </a:r>
            <a:r>
              <a:rPr lang="en-US" altLang="zh-CN" sz="1800" i="1" kern="100" dirty="0">
                <a:effectLst/>
                <a:latin typeface="Times New Roman" panose="02020603050405020304" pitchFamily="18" charset="0"/>
                <a:ea typeface="宋体" panose="02010600030101010101" pitchFamily="2" charset="-122"/>
              </a:rPr>
              <a:t>only after a long arduous struggle</a:t>
            </a:r>
            <a:r>
              <a:rPr lang="en-US" altLang="zh-CN" sz="1800" kern="100" dirty="0">
                <a:effectLst/>
                <a:latin typeface="Times New Roman" panose="02020603050405020304" pitchFamily="18" charset="0"/>
                <a:ea typeface="宋体" panose="02010600030101010101" pitchFamily="2" charset="-122"/>
              </a:rPr>
              <a:t>. </a:t>
            </a:r>
            <a:r>
              <a:rPr lang="zh-CN" altLang="zh-CN" sz="1800" kern="100" dirty="0">
                <a:effectLst/>
                <a:latin typeface="Times New Roman" panose="02020603050405020304" pitchFamily="18" charset="0"/>
                <a:ea typeface="宋体" panose="02010600030101010101" pitchFamily="2" charset="-122"/>
              </a:rPr>
              <a:t>如果需要强调斜体字部分的状语是，就可以写成：</a:t>
            </a:r>
            <a:r>
              <a:rPr lang="en-US" altLang="zh-CN" sz="1800" kern="100" dirty="0">
                <a:effectLst/>
                <a:latin typeface="Times New Roman" panose="02020603050405020304" pitchFamily="18" charset="0"/>
                <a:ea typeface="宋体" panose="02010600030101010101" pitchFamily="2" charset="-122"/>
              </a:rPr>
              <a:t>It was only after a long arduous struggle that we succeed in driving out the imperialists from our land. </a:t>
            </a:r>
            <a:r>
              <a:rPr lang="zh-CN" altLang="zh-CN" sz="1800" kern="100" dirty="0">
                <a:effectLst/>
                <a:latin typeface="Times New Roman" panose="02020603050405020304" pitchFamily="18" charset="0"/>
                <a:ea typeface="宋体" panose="02010600030101010101" pitchFamily="2" charset="-122"/>
              </a:rPr>
              <a:t>带有疑问代词</a:t>
            </a:r>
            <a:r>
              <a:rPr lang="en-US" altLang="zh-CN" sz="1800" kern="100" dirty="0">
                <a:effectLst/>
                <a:latin typeface="Times New Roman" panose="02020603050405020304" pitchFamily="18" charset="0"/>
                <a:ea typeface="宋体" panose="02010600030101010101" pitchFamily="2" charset="-122"/>
              </a:rPr>
              <a:t>what</a:t>
            </a:r>
            <a:r>
              <a:rPr lang="zh-CN" altLang="zh-CN" sz="1800" kern="100" dirty="0">
                <a:effectLst/>
                <a:latin typeface="Times New Roman" panose="02020603050405020304" pitchFamily="18" charset="0"/>
                <a:ea typeface="宋体" panose="02010600030101010101" pitchFamily="2" charset="-122"/>
              </a:rPr>
              <a:t>和疑问副词</a:t>
            </a:r>
            <a:r>
              <a:rPr lang="en-US" altLang="zh-CN" sz="1800" kern="100" dirty="0">
                <a:effectLst/>
                <a:latin typeface="Times New Roman" panose="02020603050405020304" pitchFamily="18" charset="0"/>
                <a:ea typeface="宋体" panose="02010600030101010101" pitchFamily="2" charset="-122"/>
              </a:rPr>
              <a:t>when</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why</a:t>
            </a:r>
            <a:r>
              <a:rPr lang="zh-CN" altLang="zh-CN" sz="1800" kern="100" dirty="0">
                <a:effectLst/>
                <a:latin typeface="Times New Roman" panose="02020603050405020304" pitchFamily="18" charset="0"/>
                <a:ea typeface="宋体" panose="02010600030101010101" pitchFamily="2" charset="-122"/>
              </a:rPr>
              <a:t>和</a:t>
            </a:r>
            <a:r>
              <a:rPr lang="en-US" altLang="zh-CN" sz="1800" kern="100" dirty="0">
                <a:effectLst/>
                <a:latin typeface="Times New Roman" panose="02020603050405020304" pitchFamily="18" charset="0"/>
                <a:ea typeface="宋体" panose="02010600030101010101" pitchFamily="2" charset="-122"/>
              </a:rPr>
              <a:t>how</a:t>
            </a:r>
            <a:r>
              <a:rPr lang="zh-CN" altLang="zh-CN" sz="1800" kern="100" dirty="0">
                <a:effectLst/>
                <a:latin typeface="Times New Roman" panose="02020603050405020304" pitchFamily="18" charset="0"/>
                <a:ea typeface="宋体" panose="02010600030101010101" pitchFamily="2" charset="-122"/>
              </a:rPr>
              <a:t>的问句中，疑问词在强调后仍放在句首，</a:t>
            </a:r>
            <a:r>
              <a:rPr lang="en-US" altLang="zh-CN" sz="1800" kern="100" dirty="0">
                <a:effectLst/>
                <a:latin typeface="Times New Roman" panose="02020603050405020304" pitchFamily="18" charset="0"/>
                <a:ea typeface="宋体" panose="02010600030101010101" pitchFamily="2" charset="-122"/>
              </a:rPr>
              <a:t>be</a:t>
            </a:r>
            <a:r>
              <a:rPr lang="zh-CN" altLang="zh-CN" sz="1800" kern="100" dirty="0">
                <a:effectLst/>
                <a:latin typeface="Times New Roman" panose="02020603050405020304" pitchFamily="18" charset="0"/>
                <a:ea typeface="宋体" panose="02010600030101010101" pitchFamily="2" charset="-122"/>
              </a:rPr>
              <a:t>和</a:t>
            </a:r>
            <a:r>
              <a:rPr lang="en-US" altLang="zh-CN" sz="1800" kern="100" dirty="0">
                <a:effectLst/>
                <a:latin typeface="Times New Roman" panose="02020603050405020304" pitchFamily="18" charset="0"/>
                <a:ea typeface="宋体" panose="02010600030101010101" pitchFamily="2" charset="-122"/>
              </a:rPr>
              <a:t>it</a:t>
            </a:r>
            <a:r>
              <a:rPr lang="zh-CN" altLang="zh-CN" sz="1800" kern="100" dirty="0">
                <a:effectLst/>
                <a:latin typeface="Times New Roman" panose="02020603050405020304" pitchFamily="18" charset="0"/>
                <a:ea typeface="宋体" panose="02010600030101010101" pitchFamily="2" charset="-122"/>
              </a:rPr>
              <a:t>的位置颠倒，</a:t>
            </a:r>
            <a:r>
              <a:rPr lang="en-US" altLang="zh-CN" sz="1800" kern="100" dirty="0">
                <a:effectLst/>
                <a:latin typeface="Times New Roman" panose="02020603050405020304" pitchFamily="18" charset="0"/>
                <a:ea typeface="宋体" panose="02010600030101010101" pitchFamily="2" charset="-122"/>
              </a:rPr>
              <a:t>that</a:t>
            </a:r>
            <a:r>
              <a:rPr lang="zh-CN" altLang="zh-CN" sz="1800" kern="100" dirty="0">
                <a:effectLst/>
                <a:latin typeface="Times New Roman" panose="02020603050405020304" pitchFamily="18" charset="0"/>
                <a:ea typeface="宋体" panose="02010600030101010101" pitchFamily="2" charset="-122"/>
              </a:rPr>
              <a:t>以下的内容与原句相同，例如：</a:t>
            </a:r>
            <a:r>
              <a:rPr lang="en-US" altLang="zh-CN" sz="1800" kern="100" dirty="0">
                <a:effectLst/>
                <a:latin typeface="Times New Roman" panose="02020603050405020304" pitchFamily="18" charset="0"/>
                <a:ea typeface="宋体" panose="02010600030101010101" pitchFamily="2" charset="-122"/>
              </a:rPr>
              <a:t>What was it that he said?(=What did he say?)</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05484456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6B90CB-024A-7F43-2CB5-DB370EB3A2D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114F458-EC7B-E158-A441-423D8AA59860}"/>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为什么说这种主从句表示简单句呢？因为后面的</a:t>
            </a:r>
            <a:r>
              <a:rPr lang="en-US" altLang="zh-CN" sz="1800" kern="100" dirty="0">
                <a:effectLst/>
                <a:latin typeface="Times New Roman" panose="02020603050405020304" pitchFamily="18" charset="0"/>
                <a:ea typeface="宋体" panose="02010600030101010101" pitchFamily="2" charset="-122"/>
              </a:rPr>
              <a:t>that-clause</a:t>
            </a:r>
            <a:r>
              <a:rPr lang="zh-CN" altLang="zh-CN" sz="1800" kern="100" dirty="0">
                <a:effectLst/>
                <a:latin typeface="Times New Roman" panose="02020603050405020304" pitchFamily="18" charset="0"/>
                <a:ea typeface="宋体" panose="02010600030101010101" pitchFamily="2" charset="-122"/>
              </a:rPr>
              <a:t>不是主语从句，如不能说</a:t>
            </a:r>
            <a:r>
              <a:rPr lang="en-US" altLang="zh-CN" sz="1800" kern="100" dirty="0">
                <a:effectLst/>
                <a:latin typeface="Times New Roman" panose="02020603050405020304" pitchFamily="18" charset="0"/>
                <a:ea typeface="宋体" panose="02010600030101010101" pitchFamily="2" charset="-122"/>
              </a:rPr>
              <a:t>That we succeeded in driving out the imperialists was only after along arduous struggle. </a:t>
            </a:r>
            <a:r>
              <a:rPr lang="zh-CN" altLang="zh-CN" sz="1800" kern="100" dirty="0">
                <a:effectLst/>
                <a:latin typeface="Times New Roman" panose="02020603050405020304" pitchFamily="18" charset="0"/>
                <a:ea typeface="宋体" panose="02010600030101010101" pitchFamily="2" charset="-122"/>
              </a:rPr>
              <a:t>也不是定语从句，因为它究竟定什么很难回答。实质上，整个句子是一种主从复合句的形式和简单句的内容相互结合的一个统一体，主句本身没有独立完整的意义，主句中的表语可以指从句中的主语（</a:t>
            </a:r>
            <a:r>
              <a:rPr lang="en-US" altLang="zh-CN" sz="1800" kern="100" dirty="0">
                <a:effectLst/>
                <a:latin typeface="Times New Roman" panose="02020603050405020304" pitchFamily="18" charset="0"/>
                <a:ea typeface="宋体" panose="02010600030101010101" pitchFamily="2" charset="-122"/>
              </a:rPr>
              <a:t>a</a:t>
            </a:r>
            <a:r>
              <a:rPr lang="zh-CN" altLang="zh-CN" sz="1800" kern="100" dirty="0">
                <a:effectLst/>
                <a:latin typeface="Times New Roman" panose="02020603050405020304" pitchFamily="18" charset="0"/>
                <a:ea typeface="宋体" panose="02010600030101010101" pitchFamily="2" charset="-122"/>
              </a:rPr>
              <a:t>）、宾语（</a:t>
            </a:r>
            <a:r>
              <a:rPr lang="en-US" altLang="zh-CN" sz="1800" kern="100" dirty="0">
                <a:effectLst/>
                <a:latin typeface="Times New Roman" panose="02020603050405020304" pitchFamily="18" charset="0"/>
                <a:ea typeface="宋体" panose="02010600030101010101" pitchFamily="2" charset="-122"/>
              </a:rPr>
              <a:t>b</a:t>
            </a:r>
            <a:r>
              <a:rPr lang="zh-CN" altLang="zh-CN" sz="1800" kern="100" dirty="0">
                <a:effectLst/>
                <a:latin typeface="Times New Roman" panose="02020603050405020304" pitchFamily="18" charset="0"/>
                <a:ea typeface="宋体" panose="02010600030101010101" pitchFamily="2" charset="-122"/>
              </a:rPr>
              <a:t>）或状语（</a:t>
            </a:r>
            <a:r>
              <a:rPr lang="en-US" altLang="zh-CN" sz="1800" kern="100" dirty="0">
                <a:effectLst/>
                <a:latin typeface="Times New Roman" panose="02020603050405020304" pitchFamily="18" charset="0"/>
                <a:ea typeface="宋体" panose="02010600030101010101" pitchFamily="2" charset="-122"/>
              </a:rPr>
              <a:t>c</a:t>
            </a:r>
            <a:r>
              <a:rPr lang="zh-CN" altLang="zh-CN" sz="1800" kern="100" dirty="0">
                <a:effectLst/>
                <a:latin typeface="Times New Roman" panose="02020603050405020304" pitchFamily="18" charset="0"/>
                <a:ea typeface="宋体" panose="02010600030101010101" pitchFamily="2" charset="-122"/>
              </a:rPr>
              <a:t>）。这种结构的特色之一是它可以使得状语充当表语，主句的句子重音落在表语上，如：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a. </a:t>
            </a:r>
            <a:r>
              <a:rPr lang="en-US" altLang="zh-CN" sz="1800" kern="100" dirty="0">
                <a:effectLst/>
                <a:latin typeface="Times New Roman" panose="02020603050405020304" pitchFamily="18" charset="0"/>
                <a:ea typeface="楷体" panose="02010609060101010101" pitchFamily="49" charset="-122"/>
              </a:rPr>
              <a:t>It is he that has completed the task.(=He has completed the task.)</a:t>
            </a:r>
            <a:r>
              <a:rPr lang="zh-CN" altLang="zh-CN" sz="1800" kern="100" dirty="0">
                <a:effectLst/>
                <a:latin typeface="Times New Roman" panose="02020603050405020304" pitchFamily="18" charset="0"/>
                <a:ea typeface="楷体" panose="02010609060101010101" pitchFamily="49" charset="-122"/>
              </a:rPr>
              <a:t>是他完成了这项任务。</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b. </a:t>
            </a:r>
            <a:r>
              <a:rPr lang="en-US" altLang="zh-CN" sz="1800" kern="100" dirty="0">
                <a:effectLst/>
                <a:latin typeface="Times New Roman" panose="02020603050405020304" pitchFamily="18" charset="0"/>
                <a:ea typeface="楷体" panose="02010609060101010101" pitchFamily="49" charset="-122"/>
              </a:rPr>
              <a:t>It is aggressive wars that we oppose. (=We oppose aggressive wars. ) </a:t>
            </a:r>
            <a:r>
              <a:rPr lang="zh-CN" altLang="zh-CN" sz="1800" kern="100" dirty="0">
                <a:effectLst/>
                <a:latin typeface="Times New Roman" panose="02020603050405020304" pitchFamily="18" charset="0"/>
                <a:ea typeface="楷体" panose="02010609060101010101" pitchFamily="49" charset="-122"/>
              </a:rPr>
              <a:t>我们反对的是侵略战争。</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c. </a:t>
            </a:r>
            <a:r>
              <a:rPr lang="en-US" altLang="zh-CN" sz="1800" kern="100" dirty="0">
                <a:effectLst/>
                <a:latin typeface="Times New Roman" panose="02020603050405020304" pitchFamily="18" charset="0"/>
                <a:ea typeface="楷体" panose="02010609060101010101" pitchFamily="49" charset="-122"/>
              </a:rPr>
              <a:t>It was a year ago that he came here.(=He came here a year ago.) </a:t>
            </a:r>
            <a:r>
              <a:rPr lang="zh-CN" altLang="zh-CN" sz="1800" kern="100" dirty="0">
                <a:effectLst/>
                <a:latin typeface="Times New Roman" panose="02020603050405020304" pitchFamily="18" charset="0"/>
                <a:ea typeface="楷体" panose="02010609060101010101" pitchFamily="49" charset="-122"/>
              </a:rPr>
              <a:t>他是一年前来这里的。</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8971450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7A0068-662C-2AC0-07C8-1A9C50A0D9A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156774A-85F2-5626-E397-95486C21983E}"/>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汉语用“是”字句表示强调。</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宋体" panose="02010600030101010101" pitchFamily="2" charset="-122"/>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强调结构</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有一个变体，有时后面从句中的关系代词省略掉，结果是主句中的表词同时兼了两个句法功能：既是主句中的表语，又是从句中的主语，可能是因为人们嫌这种结构不够谨严、意义容易含混，所以在近代英语中已经不多见了，但在稍早的文学作品中还是可以遇到的。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It is ill wind blows nobody good. (=It is an ill wind that blows nobody good.) </a:t>
            </a:r>
            <a:r>
              <a:rPr lang="zh-CN" altLang="zh-CN" sz="1800" kern="100" dirty="0">
                <a:effectLst/>
                <a:latin typeface="Times New Roman" panose="02020603050405020304" pitchFamily="18" charset="0"/>
                <a:ea typeface="楷体" panose="02010609060101010101" pitchFamily="49" charset="-122"/>
              </a:rPr>
              <a:t>对无论何人都不利的风是恶劣的风，有损者必有得者，甲损则乙得，不会对任何人都有损的。</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但是这种时代风格无法在汉语中体现。</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07805027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3C7C55-E243-997F-3F73-D9D87396282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4F5C2EE-ACFF-B881-FD90-01B77941CC03}"/>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另外还有一些个别句子的主语，表示强烈的时间意味，而从句则表达主要的内容，这种句子在形式上是主从复合句，在意念上却等于简单句。例如：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It won’t be long before he returns. (=He will return very soon.)</a:t>
            </a:r>
            <a:r>
              <a:rPr lang="zh-CN" altLang="zh-CN" sz="1800" kern="100" dirty="0">
                <a:effectLst/>
                <a:latin typeface="Times New Roman" panose="02020603050405020304" pitchFamily="18" charset="0"/>
                <a:ea typeface="楷体" panose="02010609060101010101" pitchFamily="49" charset="-122"/>
              </a:rPr>
              <a:t>无须多久他就回来。（</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他很快就会回来。）</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72450391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45B2EA-B8B9-4C63-9BF2-356C2214F1B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9E7EC5C-2B76-88A6-D865-D0025FB63A93}"/>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在强调的否定句中，</a:t>
            </a:r>
            <a:r>
              <a:rPr lang="en-US" altLang="zh-CN" sz="1800" kern="100" dirty="0">
                <a:effectLst/>
                <a:latin typeface="Times New Roman" panose="02020603050405020304" pitchFamily="18" charset="0"/>
                <a:ea typeface="宋体" panose="02010600030101010101" pitchFamily="2" charset="-122"/>
              </a:rPr>
              <a:t>if </a:t>
            </a:r>
            <a:r>
              <a:rPr lang="zh-CN" altLang="zh-CN" sz="1800" kern="100" dirty="0">
                <a:effectLst/>
                <a:latin typeface="Times New Roman" panose="02020603050405020304" pitchFamily="18" charset="0"/>
                <a:ea typeface="宋体" panose="02010600030101010101" pitchFamily="2" charset="-122"/>
              </a:rPr>
              <a:t>从句表示主要的内容，主句只起否定语气的作用。例如：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If ever that boy returns to this house, sir, I’ll eat my head. (= That boy will never return to this house, sir.) </a:t>
            </a:r>
            <a:r>
              <a:rPr lang="zh-CN" altLang="zh-CN" sz="1800" kern="100" dirty="0">
                <a:effectLst/>
                <a:latin typeface="Times New Roman" panose="02020603050405020304" pitchFamily="18" charset="0"/>
                <a:ea typeface="楷体" panose="02010609060101010101" pitchFamily="49" charset="-122"/>
              </a:rPr>
              <a:t>他若是再回到这个家里来，先生，我就不是人。（</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先生，他绝不会再回到这个家里来的。）</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这种主从句与简单句虽然同义，但是主从句起到了强调作用，句法结构也显得严谨，逻辑性强，翻译时要考虑这种风格区别，尽量表达出来。</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29081457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81FCBA-C2EA-F593-F143-8EF24E3A829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B708707-EF56-184D-E29C-DBF51EBBC16A}"/>
              </a:ext>
            </a:extLst>
          </p:cNvPr>
          <p:cNvSpPr>
            <a:spLocks noGrp="1"/>
          </p:cNvSpPr>
          <p:nvPr>
            <p:ph idx="1"/>
          </p:nvPr>
        </p:nvSpPr>
        <p:spPr/>
        <p:txBody>
          <a:bodyPr/>
          <a:lstStyle/>
          <a:p>
            <a:pPr algn="just"/>
            <a:r>
              <a:rPr lang="zh-CN" altLang="zh-CN" sz="2400" kern="100" dirty="0">
                <a:solidFill>
                  <a:srgbClr val="000000"/>
                </a:solidFill>
                <a:effectLst/>
                <a:latin typeface="Times New Roman" panose="02020603050405020304" pitchFamily="18" charset="0"/>
                <a:ea typeface="黑体" panose="02010609060101010101" pitchFamily="49" charset="-122"/>
              </a:rPr>
              <a:t>四、简单句表达主从句</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由</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非人称动词</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verbal</a:t>
            </a:r>
            <a:r>
              <a:rPr lang="zh-CN" altLang="zh-CN" sz="1800" kern="100" dirty="0">
                <a:effectLst/>
                <a:latin typeface="Times New Roman" panose="02020603050405020304" pitchFamily="18" charset="0"/>
                <a:ea typeface="宋体" panose="02010600030101010101" pitchFamily="2" charset="-122"/>
              </a:rPr>
              <a:t>）构成的短语和其他类型的短语经常用来表达各种从句的意义内容，寇姆（</a:t>
            </a:r>
            <a:r>
              <a:rPr lang="en-US" altLang="zh-CN" sz="1800" kern="100" dirty="0">
                <a:effectLst/>
                <a:latin typeface="Times New Roman" panose="02020603050405020304" pitchFamily="18" charset="0"/>
                <a:ea typeface="宋体" panose="02010600030101010101" pitchFamily="2" charset="-122"/>
              </a:rPr>
              <a:t>George O. </a:t>
            </a:r>
            <a:r>
              <a:rPr lang="en-US" altLang="zh-CN" sz="1800" kern="100" dirty="0" err="1">
                <a:effectLst/>
                <a:latin typeface="Times New Roman" panose="02020603050405020304" pitchFamily="18" charset="0"/>
                <a:ea typeface="宋体" panose="02010600030101010101" pitchFamily="2" charset="-122"/>
              </a:rPr>
              <a:t>Curme</a:t>
            </a:r>
            <a:r>
              <a:rPr lang="zh-CN" altLang="zh-CN" sz="1800" kern="100" dirty="0">
                <a:effectLst/>
                <a:latin typeface="Times New Roman" panose="02020603050405020304" pitchFamily="18" charset="0"/>
                <a:ea typeface="宋体" panose="02010600030101010101" pitchFamily="2" charset="-122"/>
              </a:rPr>
              <a:t>）从英语发展的历史角度来看，称这种短语为从句的</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缩短</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abridgment</a:t>
            </a:r>
            <a:r>
              <a:rPr lang="zh-CN" altLang="zh-CN" sz="1800" kern="100" dirty="0">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97754663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601C1C-7E67-2A32-DE6B-669E7DFD9C0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849481E-E87D-2ACB-6616-0E97A1DFE35E}"/>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（一）表达主语从句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动词不定式和动名词构成的短语表达主语从句的内容：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It is stupid to get so conceited. (= It is stupid that one should get so conceited.) </a:t>
            </a:r>
            <a:r>
              <a:rPr lang="zh-CN" altLang="zh-CN" sz="1800" kern="100" dirty="0">
                <a:effectLst/>
                <a:latin typeface="Times New Roman" panose="02020603050405020304" pitchFamily="18" charset="0"/>
                <a:ea typeface="楷体" panose="02010609060101010101" pitchFamily="49" charset="-122"/>
              </a:rPr>
              <a:t>这样骄傲自大是愚蠢的。（</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一个人骄傲自大是愚蠢的。）</a:t>
            </a:r>
            <a:r>
              <a:rPr lang="zh-CN" altLang="zh-CN" sz="1800" kern="100" dirty="0">
                <a:effectLst/>
                <a:latin typeface="Times New Roman" panose="02020603050405020304" pitchFamily="18" charset="0"/>
                <a:ea typeface="宋体" panose="02010600030101010101" pitchFamily="2" charset="-122"/>
              </a:rPr>
              <a:t>（汉语没有不定式，无法体现两种表达的区别。）</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revisionists’ attacking us caused us no surprise. (= It caused us no surprise that the revisionists should attack us.) </a:t>
            </a:r>
            <a:r>
              <a:rPr lang="zh-CN" altLang="zh-CN" sz="1800" kern="100" dirty="0">
                <a:effectLst/>
                <a:latin typeface="Times New Roman" panose="02020603050405020304" pitchFamily="18" charset="0"/>
                <a:ea typeface="楷体" panose="02010609060101010101" pitchFamily="49" charset="-122"/>
              </a:rPr>
              <a:t>修正主义者会向我们进攻，这是我们意料到的。</a:t>
            </a:r>
            <a:r>
              <a:rPr lang="zh-CN" altLang="zh-CN" sz="1800" kern="100" dirty="0">
                <a:effectLst/>
                <a:latin typeface="Times New Roman" panose="02020603050405020304" pitchFamily="18" charset="0"/>
                <a:ea typeface="宋体" panose="02010600030101010101" pitchFamily="2" charset="-122"/>
              </a:rPr>
              <a:t>（汉语没有动名词，也没有先行词</a:t>
            </a:r>
            <a:r>
              <a:rPr lang="en-US" altLang="zh-CN" sz="1800" kern="100" dirty="0">
                <a:effectLst/>
                <a:latin typeface="Times New Roman" panose="02020603050405020304" pitchFamily="18" charset="0"/>
                <a:ea typeface="宋体" panose="02010600030101010101" pitchFamily="2" charset="-122"/>
              </a:rPr>
              <a:t>it</a:t>
            </a:r>
            <a:r>
              <a:rPr lang="zh-CN" altLang="zh-CN" sz="1800" kern="100" dirty="0">
                <a:effectLst/>
                <a:latin typeface="Times New Roman" panose="02020603050405020304" pitchFamily="18" charset="0"/>
                <a:ea typeface="宋体" panose="02010600030101010101" pitchFamily="2" charset="-122"/>
              </a:rPr>
              <a:t>，无法体现两种表达的区别。）</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70855055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CA5330-6D07-FDCA-A822-78EFB049C4A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EFBB83F-1F37-F676-0B5E-FEFEF1157D5E}"/>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（二）表达表语从句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动词不定式短语表达表语从句的内容：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Our aim is to build a strong and prosperous China. (= Our aim is that we shall build a strong and prosperous China.) </a:t>
            </a:r>
            <a:r>
              <a:rPr lang="zh-CN" altLang="zh-CN" sz="1800" kern="100" dirty="0">
                <a:effectLst/>
                <a:latin typeface="Times New Roman" panose="02020603050405020304" pitchFamily="18" charset="0"/>
                <a:ea typeface="楷体" panose="02010609060101010101" pitchFamily="49" charset="-122"/>
              </a:rPr>
              <a:t>我们的目标是建设一个繁荣富强的中国。（</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我们的目标是我们建设一个繁荣富强的中国。）</a:t>
            </a:r>
            <a:r>
              <a:rPr lang="zh-CN" altLang="zh-CN" sz="1800" kern="100" dirty="0">
                <a:effectLst/>
                <a:latin typeface="Times New Roman" panose="02020603050405020304" pitchFamily="18" charset="0"/>
                <a:ea typeface="宋体" panose="02010600030101010101" pitchFamily="2" charset="-122"/>
              </a:rPr>
              <a:t>（翻译为从句是不是显得主语是多余的？）</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4786871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D2DA83-0190-64C7-66FF-7E64C33D8A1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2ED95CC-41B4-6F62-9BBD-D7C0F9BA1F48}"/>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（三）表达宾语从句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动词不定式短语和动名词短语表达宾语从句的内容：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We hope to mechanize our agriculture in a short period. (= We hope that we can mechanize our agriculture in a short period.) </a:t>
            </a:r>
            <a:r>
              <a:rPr lang="zh-CN" altLang="zh-CN" sz="1800" kern="100" dirty="0">
                <a:effectLst/>
                <a:latin typeface="Times New Roman" panose="02020603050405020304" pitchFamily="18" charset="0"/>
                <a:ea typeface="楷体" panose="02010609060101010101" pitchFamily="49" charset="-122"/>
              </a:rPr>
              <a:t>我们希望在一个不长的时期内使我们的农业机械化。</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名词构成的短语也可以表达宾语从句的内容：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We announced our intention to postpone our trip. ( = We announced that we intended to postpone our trip.) </a:t>
            </a:r>
            <a:r>
              <a:rPr lang="zh-CN" altLang="zh-CN" sz="1800" kern="100" dirty="0">
                <a:effectLst/>
                <a:latin typeface="Times New Roman" panose="02020603050405020304" pitchFamily="18" charset="0"/>
                <a:ea typeface="楷体" panose="02010609060101010101" pitchFamily="49" charset="-122"/>
              </a:rPr>
              <a:t>我们宣布我们打算推迟我们的旅行。</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动名词短语在前置词后面表达宾语从句的内容：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We are quite sure of their being able to achieve their national liberation. (=We are quite sure that they can achieve their national liberation.) </a:t>
            </a:r>
            <a:r>
              <a:rPr lang="zh-CN" altLang="zh-CN" sz="1800" kern="100" dirty="0">
                <a:effectLst/>
                <a:latin typeface="Times New Roman" panose="02020603050405020304" pitchFamily="18" charset="0"/>
                <a:ea typeface="楷体" panose="02010609060101010101" pitchFamily="49" charset="-122"/>
              </a:rPr>
              <a:t>我们深信他们能够获得民族解放。</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698166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891C44-CE66-B39C-55C6-5B8674C50BF7}"/>
              </a:ext>
            </a:extLst>
          </p:cNvPr>
          <p:cNvSpPr>
            <a:spLocks noGrp="1"/>
          </p:cNvSpPr>
          <p:nvPr>
            <p:ph type="title"/>
          </p:nvPr>
        </p:nvSpPr>
        <p:spPr/>
        <p:txBody>
          <a:bodyPr/>
          <a:lstStyle/>
          <a:p>
            <a:r>
              <a:rPr lang="zh-CN" altLang="en-US" dirty="0"/>
              <a:t>汉语中也有这种“恒素法”：</a:t>
            </a:r>
          </a:p>
        </p:txBody>
      </p:sp>
      <p:pic>
        <p:nvPicPr>
          <p:cNvPr id="5" name="内容占位符 4">
            <a:extLst>
              <a:ext uri="{FF2B5EF4-FFF2-40B4-BE49-F238E27FC236}">
                <a16:creationId xmlns:a16="http://schemas.microsoft.com/office/drawing/2014/main" id="{2E47D7DC-EB7C-2A12-9807-E5EBF7B025A8}"/>
              </a:ext>
            </a:extLst>
          </p:cNvPr>
          <p:cNvPicPr>
            <a:picLocks noGrp="1" noChangeAspect="1"/>
          </p:cNvPicPr>
          <p:nvPr>
            <p:ph idx="1"/>
          </p:nvPr>
        </p:nvPicPr>
        <p:blipFill rotWithShape="1">
          <a:blip r:embed="rId2"/>
          <a:srcRect r="50105" b="-8401"/>
          <a:stretch/>
        </p:blipFill>
        <p:spPr>
          <a:xfrm>
            <a:off x="2237441" y="1542288"/>
            <a:ext cx="7095791" cy="3773423"/>
          </a:xfrm>
        </p:spPr>
      </p:pic>
      <p:sp>
        <p:nvSpPr>
          <p:cNvPr id="7" name="文本框 6">
            <a:extLst>
              <a:ext uri="{FF2B5EF4-FFF2-40B4-BE49-F238E27FC236}">
                <a16:creationId xmlns:a16="http://schemas.microsoft.com/office/drawing/2014/main" id="{BFFDB5D5-198A-DCFC-EA1B-134889E57325}"/>
              </a:ext>
            </a:extLst>
          </p:cNvPr>
          <p:cNvSpPr txBox="1"/>
          <p:nvPr/>
        </p:nvSpPr>
        <p:spPr>
          <a:xfrm>
            <a:off x="1499016" y="5645533"/>
            <a:ext cx="9623686" cy="461665"/>
          </a:xfrm>
          <a:prstGeom prst="rect">
            <a:avLst/>
          </a:prstGeom>
          <a:noFill/>
        </p:spPr>
        <p:txBody>
          <a:bodyPr wrap="square">
            <a:spAutoFit/>
          </a:bodyPr>
          <a:lstStyle/>
          <a:p>
            <a:r>
              <a:rPr lang="zh-CN" altLang="en-US" sz="2400" dirty="0"/>
              <a:t>这里的词素“王”“鬼”“子”“度”的重复是无法在英语中体现的。</a:t>
            </a:r>
          </a:p>
        </p:txBody>
      </p:sp>
    </p:spTree>
    <p:extLst>
      <p:ext uri="{BB962C8B-B14F-4D97-AF65-F5344CB8AC3E}">
        <p14:creationId xmlns:p14="http://schemas.microsoft.com/office/powerpoint/2010/main" val="319048441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2FF65F-00E4-79C5-450C-0C0D6AA7BAE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67E6E77-41C3-67F6-35DB-A37E52A4372D}"/>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动词不定式短语在前置词后面表达宾语从句的内容：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He was thinking about what to write on. ( = He was thinking about what he should write on.) </a:t>
            </a:r>
            <a:r>
              <a:rPr lang="zh-CN" altLang="zh-CN" sz="1800" kern="100" dirty="0">
                <a:effectLst/>
                <a:latin typeface="Times New Roman" panose="02020603050405020304" pitchFamily="18" charset="0"/>
                <a:ea typeface="楷体" panose="02010609060101010101" pitchFamily="49" charset="-122"/>
              </a:rPr>
              <a:t>他在思考他应该写些什么。</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我们可以看到，不定式、动名词显然比从句简洁、活泼，从句显得正式、庄重，不过也因此需要添加主语，句子长度增加。汉语没有不定式、动名词的表达法，无法在翻译中体现。</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95667700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A0F173-CDC4-0A85-AE60-BD37639DCC5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D1FF2B8-11F5-72AB-B7D5-1264F943ACC8}"/>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（四）表达定语从句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分词短语表达定语从句的内容：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army led by the Party and Chairman Mao has a high degree of political consciousness. (=The army which is led by the Party and Chairman Mao has a high degree of political consciousness.) </a:t>
            </a:r>
            <a:r>
              <a:rPr lang="zh-CN" altLang="zh-CN" sz="1800" kern="100" dirty="0">
                <a:effectLst/>
                <a:latin typeface="Times New Roman" panose="02020603050405020304" pitchFamily="18" charset="0"/>
                <a:ea typeface="楷体" panose="02010609060101010101" pitchFamily="49" charset="-122"/>
              </a:rPr>
              <a:t>党和毛主席领导的军队有高度的政治觉悟。</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动词不定式短语表达定语从句的内容，具有情态力量：</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We have done something to be proud of. (=We have done something which we might be proud of.) </a:t>
            </a:r>
            <a:r>
              <a:rPr lang="zh-CN" altLang="zh-CN" sz="1800" kern="100" dirty="0">
                <a:effectLst/>
                <a:latin typeface="Times New Roman" panose="02020603050405020304" pitchFamily="18" charset="0"/>
                <a:ea typeface="楷体" panose="02010609060101010101" pitchFamily="49" charset="-122"/>
              </a:rPr>
              <a:t>我们做了些值得引以自豪的事。</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53664321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9EB328-D662-2EC4-B89A-0EA01C510DD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2877704-3F30-CCCB-516F-5077252A9DD2}"/>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前置词短语和用作同位语的名词短语也具有定语从句的意义内容：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Our machines, now much in demand in many parts of the world, are being exported in increasing quantities. (=Our machines, which are much in demand in many parts of the world, are being exported in increasing quantities.) </a:t>
            </a:r>
            <a:r>
              <a:rPr lang="zh-CN" altLang="zh-CN" sz="1800" kern="100" dirty="0">
                <a:effectLst/>
                <a:latin typeface="Times New Roman" panose="02020603050405020304" pitchFamily="18" charset="0"/>
                <a:ea typeface="楷体" panose="02010609060101010101" pitchFamily="49" charset="-122"/>
              </a:rPr>
              <a:t>我们的机器在世界许多地方销路都很好，现在出口越来越多了。</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同样，动词不定式、分词短语、前置词短语和用作同位语的名词短语表达定语，比定语从句简洁、活泼，从句显得正式、庄重，因需要添加主语，句子长度也有所增加。汉语表达比较灵活，大多为定语，因为有表达习惯的限制，无法、或也没有必要体现原文的细微差别。</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08730735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322376-DB50-96E0-D203-FCB50A5467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ECDF8A5-7FD4-C084-968C-E146EDADA978}"/>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（五）表达状语从句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许多简单句中的分词短语、动词不定式短语、前置词短语或形容词短语都可以用来表达某种状语从句的内容。</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楷体_GB2312"/>
              </a:rPr>
              <a:t>1. </a:t>
            </a:r>
            <a:r>
              <a:rPr lang="zh-CN" altLang="zh-CN" sz="1800" b="1" kern="100" dirty="0">
                <a:solidFill>
                  <a:srgbClr val="FF0000"/>
                </a:solidFill>
                <a:effectLst/>
                <a:latin typeface="Times New Roman" panose="02020603050405020304" pitchFamily="18" charset="0"/>
                <a:ea typeface="楷体_GB2312"/>
              </a:rPr>
              <a:t>表时间</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非人称动词短语表达时间从句的内容，最常见的是分词短语：</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Seeing a bear coming, the man deserted his friend and climbed up a tree. (=When the man saw a bear coming, the man deserted his friend and climbed up a tree.) </a:t>
            </a:r>
            <a:r>
              <a:rPr lang="zh-CN" altLang="zh-CN" sz="1800" kern="100" dirty="0">
                <a:effectLst/>
                <a:latin typeface="Times New Roman" panose="02020603050405020304" pitchFamily="18" charset="0"/>
                <a:ea typeface="楷体" panose="02010609060101010101" pitchFamily="49" charset="-122"/>
              </a:rPr>
              <a:t>当这个人看见一只熊过来的时候，他抛下她的朋友，爬到树上去了。</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87780582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B0ED02-FAB4-62C0-E3A8-839DE5AD9EF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13E43DB-A9AE-2BEF-E865-F1C277209C8A}"/>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还有一种比较罕见的分词短语，由</a:t>
            </a:r>
            <a:r>
              <a:rPr lang="en-US" altLang="zh-CN" sz="1800" kern="100" dirty="0">
                <a:effectLst/>
                <a:latin typeface="宋体" panose="02010600030101010101" pitchFamily="2" charset="-122"/>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前置词</a:t>
            </a:r>
            <a:r>
              <a:rPr lang="en-US" altLang="zh-CN" sz="1800" kern="100" dirty="0">
                <a:effectLst/>
                <a:latin typeface="Times New Roman" panose="02020603050405020304" pitchFamily="18" charset="0"/>
                <a:ea typeface="宋体" panose="02010600030101010101" pitchFamily="2" charset="-122"/>
              </a:rPr>
              <a:t>in+</a:t>
            </a:r>
            <a:r>
              <a:rPr lang="zh-CN" altLang="zh-CN" sz="1800" kern="100" dirty="0">
                <a:effectLst/>
                <a:latin typeface="Times New Roman" panose="02020603050405020304" pitchFamily="18" charset="0"/>
                <a:ea typeface="宋体" panose="02010600030101010101" pitchFamily="2" charset="-122"/>
              </a:rPr>
              <a:t>动名词</a:t>
            </a:r>
            <a:r>
              <a:rPr lang="en-US" altLang="zh-CN" sz="1800" kern="100" dirty="0">
                <a:effectLst/>
                <a:latin typeface="宋体" panose="02010600030101010101" pitchFamily="2" charset="-122"/>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演变而来，由于前置词</a:t>
            </a:r>
            <a:r>
              <a:rPr lang="en-US" altLang="zh-CN" sz="1800" kern="100" dirty="0">
                <a:effectLst/>
                <a:latin typeface="Times New Roman" panose="02020603050405020304" pitchFamily="18" charset="0"/>
                <a:ea typeface="宋体" panose="02010600030101010101" pitchFamily="2" charset="-122"/>
              </a:rPr>
              <a:t>in</a:t>
            </a:r>
            <a:r>
              <a:rPr lang="zh-CN" altLang="zh-CN" sz="1800" kern="100" dirty="0">
                <a:effectLst/>
                <a:latin typeface="Times New Roman" panose="02020603050405020304" pitchFamily="18" charset="0"/>
                <a:ea typeface="宋体" panose="02010600030101010101" pitchFamily="2" charset="-122"/>
              </a:rPr>
              <a:t>消失了，原来的动名词变成了分词。这种句子的主语一般指人，谓语是</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名词性谓语</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，而且表语一般指时间。由于分词短语表达时间从句的意义，所以发生了一种简单句形式与主从句内容之间的交替。例如：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She was a long time coming to the point. (Trollope)(=It was a long time before she came to the point.) </a:t>
            </a:r>
            <a:r>
              <a:rPr lang="zh-CN" altLang="zh-CN" sz="1800" kern="100" dirty="0">
                <a:effectLst/>
                <a:latin typeface="Times New Roman" panose="02020603050405020304" pitchFamily="18" charset="0"/>
                <a:ea typeface="楷体" panose="02010609060101010101" pitchFamily="49" charset="-122"/>
              </a:rPr>
              <a:t>她讲了半天才说到要点。</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09509855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009A4D-0AC3-12F3-F9FF-AF8CE19B52F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9862A00-4276-BA9F-E30C-A6770370111F}"/>
              </a:ext>
            </a:extLst>
          </p:cNvPr>
          <p:cNvSpPr>
            <a:spLocks noGrp="1"/>
          </p:cNvSpPr>
          <p:nvPr>
            <p:ph idx="1"/>
          </p:nvPr>
        </p:nvSpPr>
        <p:spPr/>
        <p:txBody>
          <a:bodyPr>
            <a:normAutofit fontScale="92500" lnSpcReduction="20000"/>
          </a:bodyPr>
          <a:lstStyle/>
          <a:p>
            <a:pPr indent="228600" algn="just"/>
            <a:r>
              <a:rPr lang="zh-CN" altLang="zh-CN" sz="1800" kern="100" dirty="0">
                <a:effectLst/>
                <a:latin typeface="Times New Roman" panose="02020603050405020304" pitchFamily="18" charset="0"/>
                <a:ea typeface="宋体" panose="02010600030101010101" pitchFamily="2" charset="-122"/>
              </a:rPr>
              <a:t>分词构成的</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独立主格</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nominative absolute</a:t>
            </a:r>
            <a:r>
              <a:rPr lang="zh-CN" altLang="zh-CN" sz="1800" kern="100" dirty="0">
                <a:effectLst/>
                <a:latin typeface="Times New Roman" panose="02020603050405020304" pitchFamily="18" charset="0"/>
                <a:ea typeface="宋体" panose="02010600030101010101" pitchFamily="2" charset="-122"/>
              </a:rPr>
              <a:t>）表达时间从句的内容：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This disposed of, we turned at once to something else. (=When this was disposed of, we turned at once to something else.) </a:t>
            </a:r>
            <a:r>
              <a:rPr lang="zh-CN" altLang="zh-CN" sz="1800" kern="100" dirty="0">
                <a:effectLst/>
                <a:latin typeface="Times New Roman" panose="02020603050405020304" pitchFamily="18" charset="0"/>
                <a:ea typeface="楷体" panose="02010609060101010101" pitchFamily="49" charset="-122"/>
              </a:rPr>
              <a:t>这件事做完了以后，我们立即转向其他工作。</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动名词短语表达时间从句的内容，在动名词前面带有前置词：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Before making another attack, we must consolidate our positions. (=Before we make another attack, we must consolidate our positions.) </a:t>
            </a:r>
            <a:r>
              <a:rPr lang="zh-CN" altLang="zh-CN" sz="1800" kern="100" dirty="0">
                <a:effectLst/>
                <a:latin typeface="Times New Roman" panose="02020603050405020304" pitchFamily="18" charset="0"/>
                <a:ea typeface="楷体" panose="02010609060101010101" pitchFamily="49" charset="-122"/>
              </a:rPr>
              <a:t>在这次进攻以前，我们必须巩固我们的阵地。</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动词不定式短语表达时间从句的内容，动词不定式的主语同时是谓语动词的主语：</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We were not surprised to hear that. (=When we heard that, we were not surprised.) </a:t>
            </a:r>
            <a:r>
              <a:rPr lang="zh-CN" altLang="zh-CN" sz="1800" kern="100" dirty="0">
                <a:effectLst/>
                <a:latin typeface="Times New Roman" panose="02020603050405020304" pitchFamily="18" charset="0"/>
                <a:ea typeface="楷体" panose="02010609060101010101" pitchFamily="49" charset="-122"/>
              </a:rPr>
              <a:t>我们听到这话，并不感到惊奇。</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前置词短语表达时间从句的内容：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enemy gave way immediately upon our arrival. (=The enemy gave way immediately after we arrived.)</a:t>
            </a:r>
            <a:r>
              <a:rPr lang="zh-CN" altLang="zh-CN" sz="1800" kern="100" dirty="0">
                <a:effectLst/>
                <a:latin typeface="Times New Roman" panose="02020603050405020304" pitchFamily="18" charset="0"/>
                <a:ea typeface="楷体" panose="02010609060101010101" pitchFamily="49" charset="-122"/>
              </a:rPr>
              <a:t>我们一到敌人就垮了。</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55702119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D56C94-6168-F358-B5B6-EEE90E7113B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A6CE20D-8300-CB2D-F260-D41790FCDC95}"/>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这种由分词短语表示的时间，比从句简洁、活泼，有文绉绉的色彩，用于书面语文学作品，口语中少见。不定式表达时间从句同样比从句简洁，前置词短语中由于动词变为名词，书面化色彩增加。汉语没有分词短语、不定式和词性变化，所以一般都要翻译为句子，无法体现这些表达方式的风格差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92152897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EF438A-3C17-1667-9A70-306C744E30D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46A5070-B1FE-FDAA-B064-E5F88548A038}"/>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2. </a:t>
            </a:r>
            <a:r>
              <a:rPr lang="zh-CN" altLang="zh-CN" sz="1800" b="1" kern="100" dirty="0">
                <a:solidFill>
                  <a:srgbClr val="FF0000"/>
                </a:solidFill>
                <a:effectLst/>
                <a:latin typeface="Times New Roman" panose="02020603050405020304" pitchFamily="18" charset="0"/>
                <a:ea typeface="楷体_GB2312"/>
              </a:rPr>
              <a:t>表目的</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动词不定式短语表达目的从句的内容：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We must struggle (in order) to safeguard peace. (=We must struggle so that we may safeguard peace.) </a:t>
            </a:r>
            <a:r>
              <a:rPr lang="zh-CN" altLang="zh-CN" sz="1800" kern="100" dirty="0">
                <a:effectLst/>
                <a:latin typeface="Times New Roman" panose="02020603050405020304" pitchFamily="18" charset="0"/>
                <a:ea typeface="楷体" panose="02010609060101010101" pitchFamily="49" charset="-122"/>
              </a:rPr>
              <a:t>为了保卫和平，我们必须进行斗争。</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由前置词</a:t>
            </a:r>
            <a:r>
              <a:rPr lang="en-US" altLang="zh-CN" sz="1800" kern="100" dirty="0">
                <a:effectLst/>
                <a:latin typeface="Times New Roman" panose="02020603050405020304" pitchFamily="18" charset="0"/>
                <a:ea typeface="宋体" panose="02010600030101010101" pitchFamily="2" charset="-122"/>
              </a:rPr>
              <a:t>for</a:t>
            </a:r>
            <a:r>
              <a:rPr lang="zh-CN" altLang="zh-CN" sz="1800" kern="100" dirty="0">
                <a:effectLst/>
                <a:latin typeface="Times New Roman" panose="02020603050405020304" pitchFamily="18" charset="0"/>
                <a:ea typeface="宋体" panose="02010600030101010101" pitchFamily="2" charset="-122"/>
              </a:rPr>
              <a:t>或者前置词短语</a:t>
            </a:r>
            <a:r>
              <a:rPr lang="en-US" altLang="zh-CN" sz="1800" kern="100" dirty="0">
                <a:effectLst/>
                <a:latin typeface="Times New Roman" panose="02020603050405020304" pitchFamily="18" charset="0"/>
                <a:ea typeface="宋体" panose="02010600030101010101" pitchFamily="2" charset="-122"/>
              </a:rPr>
              <a:t>for the purpose of, with the object of, with the intention of</a:t>
            </a:r>
            <a:r>
              <a:rPr lang="zh-CN" altLang="zh-CN" sz="1800" kern="100" dirty="0">
                <a:effectLst/>
                <a:latin typeface="Times New Roman" panose="02020603050405020304" pitchFamily="18" charset="0"/>
                <a:ea typeface="宋体" panose="02010600030101010101" pitchFamily="2" charset="-122"/>
              </a:rPr>
              <a:t>和动名词构成的动名词短语也可以用来表达目的从句的内容。例如：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Extensive building of reservoirs is needed for preventing heavy rainfalls from causing calamities.</a:t>
            </a:r>
            <a:r>
              <a:rPr lang="zh-CN" altLang="zh-CN" sz="1800" kern="100" dirty="0">
                <a:effectLst/>
                <a:latin typeface="Times New Roman" panose="02020603050405020304" pitchFamily="18" charset="0"/>
                <a:ea typeface="楷体" panose="02010609060101010101" pitchFamily="49" charset="-122"/>
              </a:rPr>
              <a:t>（</a:t>
            </a:r>
            <a:r>
              <a:rPr lang="en-US" altLang="zh-CN" sz="1800" kern="100" dirty="0">
                <a:effectLst/>
                <a:latin typeface="Times New Roman" panose="02020603050405020304" pitchFamily="18" charset="0"/>
                <a:ea typeface="楷体" panose="02010609060101010101" pitchFamily="49" charset="-122"/>
              </a:rPr>
              <a:t>= Extensive building of reservoirs is needed so that heavy rainfalls may not cause calamities.</a:t>
            </a:r>
            <a:r>
              <a:rPr lang="zh-CN" altLang="zh-CN" sz="1800" kern="100" dirty="0">
                <a:effectLst/>
                <a:latin typeface="Times New Roman" panose="02020603050405020304" pitchFamily="18" charset="0"/>
                <a:ea typeface="楷体" panose="02010609060101010101" pitchFamily="49" charset="-122"/>
              </a:rPr>
              <a:t>）需要广泛修建水库来防止暴雨造成灾害。</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44182996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A53979-2F63-7A76-7440-98F1AED00E9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05DE022-F96C-79AD-88AB-2EEC9633403B}"/>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在某些句子里分词也可以用来表达目的从句的内容。例如：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We set out camping. (=We set out so that we might camp.) </a:t>
            </a:r>
            <a:r>
              <a:rPr lang="zh-CN" altLang="zh-CN" sz="1800" kern="100" dirty="0">
                <a:effectLst/>
                <a:latin typeface="Times New Roman" panose="02020603050405020304" pitchFamily="18" charset="0"/>
                <a:ea typeface="楷体" panose="02010609060101010101" pitchFamily="49" charset="-122"/>
              </a:rPr>
              <a:t>我们出发去露营。</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上述短语除</a:t>
            </a:r>
            <a:r>
              <a:rPr lang="en-US" altLang="zh-CN" sz="1800" kern="100" dirty="0">
                <a:effectLst/>
                <a:latin typeface="Times New Roman" panose="02020603050405020304" pitchFamily="18" charset="0"/>
                <a:ea typeface="宋体" panose="02010600030101010101" pitchFamily="2" charset="-122"/>
              </a:rPr>
              <a:t>for the purpose of</a:t>
            </a:r>
            <a:r>
              <a:rPr lang="zh-CN" altLang="zh-CN" sz="1800" kern="100" dirty="0">
                <a:effectLst/>
                <a:latin typeface="Times New Roman" panose="02020603050405020304" pitchFamily="18" charset="0"/>
                <a:ea typeface="宋体" panose="02010600030101010101" pitchFamily="2" charset="-122"/>
              </a:rPr>
              <a:t>之类含有名词显得正式外，与从句的区别也是短语活泼、简洁，从句正式、庄重，汉语没有这些短语形式表达，如一定要翻译出来，反而显得啰嗦多余，如：</a:t>
            </a:r>
            <a:r>
              <a:rPr lang="zh-CN" altLang="zh-CN" sz="1800" kern="100" dirty="0">
                <a:effectLst/>
                <a:latin typeface="Times New Roman" panose="02020603050405020304" pitchFamily="18" charset="0"/>
                <a:ea typeface="楷体" panose="02010609060101010101" pitchFamily="49" charset="-122"/>
              </a:rPr>
              <a:t>我们到这里来时为了求同存异的目的。</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82569221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A70659C-AB05-9C63-4CC6-EECBC2438594}"/>
              </a:ext>
            </a:extLst>
          </p:cNvPr>
          <p:cNvSpPr>
            <a:spLocks noGrp="1"/>
          </p:cNvSpPr>
          <p:nvPr>
            <p:ph idx="1"/>
          </p:nvPr>
        </p:nvSpPr>
        <p:spPr>
          <a:xfrm>
            <a:off x="608400" y="524656"/>
            <a:ext cx="11083928" cy="5724944"/>
          </a:xfrm>
        </p:spPr>
        <p:txBody>
          <a:bodyPr>
            <a:normAutofit fontScale="92500" lnSpcReduction="20000"/>
          </a:bodyPr>
          <a:lstStyle/>
          <a:p>
            <a:pPr algn="just"/>
            <a:r>
              <a:rPr lang="en-US" altLang="zh-CN" sz="1800" b="1" kern="100" dirty="0">
                <a:solidFill>
                  <a:srgbClr val="FF0000"/>
                </a:solidFill>
                <a:effectLst/>
                <a:latin typeface="Times New Roman" panose="02020603050405020304" pitchFamily="18" charset="0"/>
                <a:ea typeface="楷体_GB2312"/>
              </a:rPr>
              <a:t>3. </a:t>
            </a:r>
            <a:r>
              <a:rPr lang="zh-CN" altLang="zh-CN" sz="1800" b="1" kern="100" dirty="0">
                <a:solidFill>
                  <a:srgbClr val="FF0000"/>
                </a:solidFill>
                <a:effectLst/>
                <a:latin typeface="Times New Roman" panose="02020603050405020304" pitchFamily="18" charset="0"/>
                <a:ea typeface="楷体_GB2312"/>
              </a:rPr>
              <a:t>表结果</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动词不定式短语表达结果从句的内容：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Most of them will live to see a new society. (=Most of them will live to such an age that they shall see a new society.) </a:t>
            </a:r>
            <a:r>
              <a:rPr lang="zh-CN" altLang="zh-CN" sz="1800" kern="100" dirty="0">
                <a:effectLst/>
                <a:latin typeface="Times New Roman" panose="02020603050405020304" pitchFamily="18" charset="0"/>
                <a:ea typeface="楷体" panose="02010609060101010101" pitchFamily="49" charset="-122"/>
              </a:rPr>
              <a:t>他们中间大多数人都能够亲眼看到一个新的社会。</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分词短语也可以表达结果从句的内容：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Capitalist countries can never cooperate with each other long without getting into conflicts. (= Capitalist countries can never cooperate with each other long that they do not get into conflicts.) </a:t>
            </a:r>
            <a:r>
              <a:rPr lang="zh-CN" altLang="zh-CN" sz="1800" kern="100" dirty="0">
                <a:effectLst/>
                <a:latin typeface="Times New Roman" panose="02020603050405020304" pitchFamily="18" charset="0"/>
                <a:ea typeface="楷体" panose="02010609060101010101" pitchFamily="49" charset="-122"/>
              </a:rPr>
              <a:t>资本主义国家不能长期合作而不发生倾轧。</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复合宾语中的宾补成分（</a:t>
            </a:r>
            <a:r>
              <a:rPr lang="en-US" altLang="zh-CN" sz="1800" kern="100" dirty="0">
                <a:effectLst/>
                <a:latin typeface="Times New Roman" panose="02020603050405020304" pitchFamily="18" charset="0"/>
                <a:ea typeface="宋体" panose="02010600030101010101" pitchFamily="2" charset="-122"/>
              </a:rPr>
              <a:t>predicative to the object</a:t>
            </a:r>
            <a:r>
              <a:rPr lang="zh-CN" altLang="zh-CN" sz="1800" kern="100" dirty="0">
                <a:effectLst/>
                <a:latin typeface="Times New Roman" panose="02020603050405020304" pitchFamily="18" charset="0"/>
                <a:ea typeface="宋体" panose="02010600030101010101" pitchFamily="2" charset="-122"/>
              </a:rPr>
              <a:t>）有时也用来表达结果从句的内容。例如：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He got the machine running. (= He got the machine into such a state that it began to run.) </a:t>
            </a:r>
            <a:r>
              <a:rPr lang="zh-CN" altLang="zh-CN" sz="1800" kern="100" dirty="0">
                <a:effectLst/>
                <a:latin typeface="Times New Roman" panose="02020603050405020304" pitchFamily="18" charset="0"/>
                <a:ea typeface="楷体" panose="02010609060101010101" pitchFamily="49" charset="-122"/>
              </a:rPr>
              <a:t>他把机器开动了。</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前置词宾语间或也用来表达结果从句的内容。例如：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enemy was starved into surrender. (= The enemy was starved so that it surrendered.) </a:t>
            </a:r>
            <a:r>
              <a:rPr lang="zh-CN" altLang="zh-CN" sz="1800" kern="100" dirty="0">
                <a:effectLst/>
                <a:latin typeface="Times New Roman" panose="02020603050405020304" pitchFamily="18" charset="0"/>
                <a:ea typeface="楷体" panose="02010609060101010101" pitchFamily="49" charset="-122"/>
              </a:rPr>
              <a:t>敌人为饥饿所迫，结果投降了。</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这些表达结果的情况与上面表达目的是相类似的，不赘述。</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71235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C1D6D0-F160-42AA-78BB-C914A459449A}"/>
              </a:ext>
            </a:extLst>
          </p:cNvPr>
          <p:cNvSpPr>
            <a:spLocks noGrp="1"/>
          </p:cNvSpPr>
          <p:nvPr>
            <p:ph type="title"/>
          </p:nvPr>
        </p:nvSpPr>
        <p:spPr>
          <a:xfrm>
            <a:off x="611400" y="1807613"/>
            <a:ext cx="10969200" cy="705600"/>
          </a:xfrm>
        </p:spPr>
        <p:txBody>
          <a:bodyPr>
            <a:normAutofit fontScale="90000"/>
          </a:bodyPr>
          <a:lstStyle/>
          <a:p>
            <a:pPr algn="ctr"/>
            <a:r>
              <a:rPr lang="zh-CN" altLang="en-US" dirty="0">
                <a:solidFill>
                  <a:srgbClr val="FF0000"/>
                </a:solidFill>
              </a:rPr>
              <a:t>第二节 英语语句风格</a:t>
            </a:r>
            <a:br>
              <a:rPr lang="en-US" altLang="zh-CN" dirty="0">
                <a:solidFill>
                  <a:srgbClr val="FF0000"/>
                </a:solidFill>
              </a:rPr>
            </a:br>
            <a:br>
              <a:rPr lang="en-US" altLang="zh-CN" dirty="0">
                <a:solidFill>
                  <a:srgbClr val="FF0000"/>
                </a:solidFill>
              </a:rPr>
            </a:br>
            <a:r>
              <a:rPr lang="zh-CN" altLang="en-US" dirty="0">
                <a:solidFill>
                  <a:srgbClr val="FF0000"/>
                </a:solidFill>
              </a:rPr>
              <a:t>一、英语词组与句子的意义风格</a:t>
            </a:r>
            <a:br>
              <a:rPr lang="en-US" altLang="zh-CN" dirty="0">
                <a:solidFill>
                  <a:srgbClr val="FF0000"/>
                </a:solidFill>
              </a:rPr>
            </a:br>
            <a:br>
              <a:rPr lang="en-US" altLang="zh-CN" dirty="0">
                <a:solidFill>
                  <a:srgbClr val="FF0000"/>
                </a:solidFill>
              </a:rPr>
            </a:br>
            <a:endParaRPr lang="zh-CN" altLang="en-US" dirty="0">
              <a:solidFill>
                <a:srgbClr val="FF0000"/>
              </a:solidFill>
            </a:endParaRPr>
          </a:p>
        </p:txBody>
      </p:sp>
      <p:sp>
        <p:nvSpPr>
          <p:cNvPr id="3" name="内容占位符 2">
            <a:extLst>
              <a:ext uri="{FF2B5EF4-FFF2-40B4-BE49-F238E27FC236}">
                <a16:creationId xmlns:a16="http://schemas.microsoft.com/office/drawing/2014/main" id="{4AC5F8E7-7628-7FB7-A90F-966CA4D3879A}"/>
              </a:ext>
            </a:extLst>
          </p:cNvPr>
          <p:cNvSpPr>
            <a:spLocks noGrp="1"/>
          </p:cNvSpPr>
          <p:nvPr>
            <p:ph idx="1"/>
          </p:nvPr>
        </p:nvSpPr>
        <p:spPr>
          <a:xfrm>
            <a:off x="617193" y="2674623"/>
            <a:ext cx="10969200" cy="2347082"/>
          </a:xfrm>
        </p:spPr>
        <p:txBody>
          <a:bodyPr/>
          <a:lstStyle/>
          <a:p>
            <a:r>
              <a:rPr lang="zh-CN" altLang="en-US" dirty="0">
                <a:solidFill>
                  <a:schemeClr val="tx1"/>
                </a:solidFill>
              </a:rPr>
              <a:t>从意义上讲，英语词组与句子的失协突出表现为对句法逻辑结构与语义之间的非规则性对应，即异</a:t>
            </a:r>
            <a:r>
              <a:rPr lang="en-US" altLang="zh-CN" dirty="0">
                <a:solidFill>
                  <a:schemeClr val="tx1"/>
                </a:solidFill>
              </a:rPr>
              <a:t>/</a:t>
            </a:r>
            <a:r>
              <a:rPr lang="zh-CN" altLang="en-US" dirty="0">
                <a:solidFill>
                  <a:schemeClr val="tx1"/>
                </a:solidFill>
              </a:rPr>
              <a:t>矛盾和逻辑空位。此外，涉及意义的还有语气结构、情态结构与及物性结构。</a:t>
            </a:r>
            <a:endParaRPr lang="en-US" altLang="zh-CN" dirty="0">
              <a:solidFill>
                <a:schemeClr val="tx1"/>
              </a:solidFill>
            </a:endParaRPr>
          </a:p>
          <a:p>
            <a:r>
              <a:rPr lang="zh-CN" altLang="en-US" dirty="0">
                <a:solidFill>
                  <a:srgbClr val="FF0000"/>
                </a:solidFill>
              </a:rPr>
              <a:t>（一）词组与句子的失协突出</a:t>
            </a:r>
            <a:r>
              <a:rPr lang="en-US" altLang="zh-CN" dirty="0">
                <a:solidFill>
                  <a:srgbClr val="FF0000"/>
                </a:solidFill>
              </a:rPr>
              <a:t>:</a:t>
            </a:r>
            <a:r>
              <a:rPr lang="zh-CN" altLang="en-US" dirty="0">
                <a:solidFill>
                  <a:srgbClr val="FF0000"/>
                </a:solidFill>
              </a:rPr>
              <a:t>异常</a:t>
            </a:r>
            <a:r>
              <a:rPr lang="en-US" altLang="zh-CN" dirty="0">
                <a:solidFill>
                  <a:srgbClr val="FF0000"/>
                </a:solidFill>
              </a:rPr>
              <a:t>/</a:t>
            </a:r>
            <a:r>
              <a:rPr lang="zh-CN" altLang="en-US" dirty="0">
                <a:solidFill>
                  <a:srgbClr val="FF0000"/>
                </a:solidFill>
              </a:rPr>
              <a:t>矛盾</a:t>
            </a:r>
            <a:endParaRPr lang="en-US" altLang="zh-CN" dirty="0">
              <a:solidFill>
                <a:srgbClr val="FF0000"/>
              </a:solidFill>
            </a:endParaRPr>
          </a:p>
          <a:p>
            <a:r>
              <a:rPr lang="zh-CN" altLang="en-US" dirty="0">
                <a:solidFill>
                  <a:schemeClr val="tx1"/>
                </a:solidFill>
              </a:rPr>
              <a:t>语言中的异常（</a:t>
            </a:r>
            <a:r>
              <a:rPr lang="en-US" altLang="zh-CN" dirty="0">
                <a:solidFill>
                  <a:schemeClr val="tx1"/>
                </a:solidFill>
              </a:rPr>
              <a:t>anomaly</a:t>
            </a:r>
            <a:r>
              <a:rPr lang="zh-CN" altLang="en-US" dirty="0">
                <a:solidFill>
                  <a:schemeClr val="tx1"/>
                </a:solidFill>
              </a:rPr>
              <a:t>）和矛盾（</a:t>
            </a:r>
            <a:r>
              <a:rPr lang="en-US" altLang="zh-CN" dirty="0">
                <a:solidFill>
                  <a:schemeClr val="tx1"/>
                </a:solidFill>
              </a:rPr>
              <a:t>contradiction</a:t>
            </a:r>
            <a:r>
              <a:rPr lang="zh-CN" altLang="en-US" dirty="0">
                <a:solidFill>
                  <a:schemeClr val="tx1"/>
                </a:solidFill>
              </a:rPr>
              <a:t>）现象包括两种情况：（</a:t>
            </a:r>
            <a:r>
              <a:rPr lang="en-US" altLang="zh-CN" dirty="0">
                <a:solidFill>
                  <a:schemeClr val="tx1"/>
                </a:solidFill>
              </a:rPr>
              <a:t>1</a:t>
            </a:r>
            <a:r>
              <a:rPr lang="zh-CN" altLang="en-US" dirty="0">
                <a:solidFill>
                  <a:schemeClr val="tx1"/>
                </a:solidFill>
              </a:rPr>
              <a:t>）修饰关系上的 “矛盾修辞法”；（</a:t>
            </a:r>
            <a:r>
              <a:rPr lang="en-US" altLang="zh-CN" dirty="0">
                <a:solidFill>
                  <a:schemeClr val="tx1"/>
                </a:solidFill>
              </a:rPr>
              <a:t>2</a:t>
            </a:r>
            <a:r>
              <a:rPr lang="zh-CN" altLang="en-US" dirty="0">
                <a:solidFill>
                  <a:schemeClr val="tx1"/>
                </a:solidFill>
              </a:rPr>
              <a:t>）语法形式上的 “悖论”。（参考张德禄，</a:t>
            </a:r>
            <a:r>
              <a:rPr lang="en-US" altLang="zh-CN" dirty="0">
                <a:solidFill>
                  <a:schemeClr val="tx1"/>
                </a:solidFill>
              </a:rPr>
              <a:t>2005</a:t>
            </a:r>
            <a:r>
              <a:rPr lang="zh-CN" altLang="en-US" dirty="0">
                <a:solidFill>
                  <a:schemeClr val="tx1"/>
                </a:solidFill>
              </a:rPr>
              <a:t>：</a:t>
            </a:r>
            <a:r>
              <a:rPr lang="en-US" altLang="zh-CN" dirty="0">
                <a:solidFill>
                  <a:schemeClr val="tx1"/>
                </a:solidFill>
              </a:rPr>
              <a:t>141—142</a:t>
            </a:r>
            <a:r>
              <a:rPr lang="zh-CN" altLang="en-US" dirty="0">
                <a:solidFill>
                  <a:schemeClr val="tx1"/>
                </a:solidFill>
              </a:rPr>
              <a:t>）</a:t>
            </a:r>
            <a:endParaRPr lang="en-US" altLang="zh-CN" dirty="0">
              <a:solidFill>
                <a:schemeClr val="tx1"/>
              </a:solidFill>
            </a:endParaRPr>
          </a:p>
        </p:txBody>
      </p:sp>
    </p:spTree>
    <p:extLst>
      <p:ext uri="{BB962C8B-B14F-4D97-AF65-F5344CB8AC3E}">
        <p14:creationId xmlns:p14="http://schemas.microsoft.com/office/powerpoint/2010/main" val="360507461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A56EB19-F0E4-3E58-EEAF-07E7AB7F944D}"/>
              </a:ext>
            </a:extLst>
          </p:cNvPr>
          <p:cNvSpPr>
            <a:spLocks noGrp="1"/>
          </p:cNvSpPr>
          <p:nvPr>
            <p:ph idx="1"/>
          </p:nvPr>
        </p:nvSpPr>
        <p:spPr>
          <a:xfrm>
            <a:off x="608400" y="524656"/>
            <a:ext cx="11068938" cy="5724944"/>
          </a:xfrm>
        </p:spPr>
        <p:txBody>
          <a:bodyPr>
            <a:normAutofit fontScale="85000" lnSpcReduction="10000"/>
          </a:bodyPr>
          <a:lstStyle/>
          <a:p>
            <a:pPr algn="just"/>
            <a:r>
              <a:rPr lang="en-US" altLang="zh-CN" sz="1800" b="1" kern="100" dirty="0">
                <a:solidFill>
                  <a:srgbClr val="FF0000"/>
                </a:solidFill>
                <a:effectLst/>
                <a:latin typeface="Times New Roman" panose="02020603050405020304" pitchFamily="18" charset="0"/>
                <a:ea typeface="楷体_GB2312"/>
              </a:rPr>
              <a:t>4. </a:t>
            </a:r>
            <a:r>
              <a:rPr lang="zh-CN" altLang="zh-CN" sz="1800" b="1" kern="100" dirty="0">
                <a:solidFill>
                  <a:srgbClr val="FF0000"/>
                </a:solidFill>
                <a:effectLst/>
                <a:latin typeface="Times New Roman" panose="02020603050405020304" pitchFamily="18" charset="0"/>
                <a:ea typeface="楷体_GB2312"/>
              </a:rPr>
              <a:t>表原因</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分词短语表达原因从句的内容：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Being an elder brother, he tries to set up a good example. (= As he is an elder brother, he tries to set up a good example.) </a:t>
            </a:r>
            <a:r>
              <a:rPr lang="zh-CN" altLang="zh-CN" sz="1800" kern="100" dirty="0">
                <a:effectLst/>
                <a:latin typeface="Times New Roman" panose="02020603050405020304" pitchFamily="18" charset="0"/>
                <a:ea typeface="楷体" panose="02010609060101010101" pitchFamily="49" charset="-122"/>
              </a:rPr>
              <a:t>他是大哥哥，他想树立一个良好的榜样。</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分词构成的</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独立主格</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结构表达原因从句的内容：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It being a rainy day, we postponed our excursion trip. (= Because it was a rainy day, we postponed our excursion trip.) </a:t>
            </a:r>
            <a:r>
              <a:rPr lang="zh-CN" altLang="zh-CN" sz="1800" kern="100" dirty="0">
                <a:effectLst/>
                <a:latin typeface="Times New Roman" panose="02020603050405020304" pitchFamily="18" charset="0"/>
                <a:ea typeface="楷体" panose="02010609060101010101" pitchFamily="49" charset="-122"/>
              </a:rPr>
              <a:t>我们的郊游因天雨而延期。</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动名词短语表达原因从句的内容：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Today no country can hope to go unpunished for having started an aggressive war. (=Today a country will surely be punished because it has started an aggressive war.) </a:t>
            </a:r>
            <a:r>
              <a:rPr lang="zh-CN" altLang="zh-CN" sz="1800" kern="100" dirty="0">
                <a:effectLst/>
                <a:latin typeface="Times New Roman" panose="02020603050405020304" pitchFamily="18" charset="0"/>
                <a:ea typeface="楷体" panose="02010609060101010101" pitchFamily="49" charset="-122"/>
              </a:rPr>
              <a:t>今天没有一个国家可以希望发动侵略战争而不受惩罚。</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形容词短语也可以用来表达原因从句的内容：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Happy and contented, they worked with enthusiasm. (=As they were happy and contented, they worked with enthusiasm.) </a:t>
            </a:r>
            <a:r>
              <a:rPr lang="zh-CN" altLang="zh-CN" sz="1800" kern="100" dirty="0">
                <a:effectLst/>
                <a:latin typeface="Times New Roman" panose="02020603050405020304" pitchFamily="18" charset="0"/>
                <a:ea typeface="楷体" panose="02010609060101010101" pitchFamily="49" charset="-122"/>
              </a:rPr>
              <a:t>因为他们心里快乐满足，所以工作很起劲。</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这些表达原因的情况与表达时间从句的一样，比从句简洁、活泼但有文绉绉的色彩。汉语没有分词短语、不定式和动名词，就是形容词短语也都要翻译为句子。</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14114899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FAF6E9-8C10-6169-91F1-1B75A29B9405}"/>
              </a:ext>
            </a:extLst>
          </p:cNvPr>
          <p:cNvSpPr>
            <a:spLocks noGrp="1"/>
          </p:cNvSpPr>
          <p:nvPr>
            <p:ph idx="1"/>
          </p:nvPr>
        </p:nvSpPr>
        <p:spPr>
          <a:xfrm>
            <a:off x="608400" y="419725"/>
            <a:ext cx="11098918" cy="5829875"/>
          </a:xfrm>
        </p:spPr>
        <p:txBody>
          <a:bodyPr>
            <a:normAutofit fontScale="85000" lnSpcReduction="20000"/>
          </a:bodyPr>
          <a:lstStyle/>
          <a:p>
            <a:pPr algn="just"/>
            <a:r>
              <a:rPr lang="en-US" altLang="zh-CN" sz="1800" b="1" kern="100" dirty="0">
                <a:solidFill>
                  <a:srgbClr val="FF0000"/>
                </a:solidFill>
                <a:effectLst/>
                <a:latin typeface="Times New Roman" panose="02020603050405020304" pitchFamily="18" charset="0"/>
                <a:ea typeface="楷体_GB2312"/>
              </a:rPr>
              <a:t>5. </a:t>
            </a:r>
            <a:r>
              <a:rPr lang="zh-CN" altLang="zh-CN" sz="1800" b="1" kern="100" dirty="0">
                <a:solidFill>
                  <a:srgbClr val="FF0000"/>
                </a:solidFill>
                <a:effectLst/>
                <a:latin typeface="Times New Roman" panose="02020603050405020304" pitchFamily="18" charset="0"/>
                <a:ea typeface="楷体_GB2312"/>
              </a:rPr>
              <a:t>表条件</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分词短语表达条件从句的内容：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Divided, we are weak and at the mercy of the employers. (=If we are divided, we are weak and at the mercy of the enemy.) </a:t>
            </a:r>
            <a:r>
              <a:rPr lang="zh-CN" altLang="zh-CN" sz="1800" kern="100" dirty="0">
                <a:effectLst/>
                <a:latin typeface="Times New Roman" panose="02020603050405020304" pitchFamily="18" charset="0"/>
                <a:ea typeface="楷体" panose="02010609060101010101" pitchFamily="49" charset="-122"/>
              </a:rPr>
              <a:t>我们要是分裂了，就没有力量，就要受敌人的摆布。</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分词构成的独立主格表达条件从句的内容：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Everything taken into consideration, the task will be completed very soon. (= if everything is taken into consideration, the task will be completed very soon.) </a:t>
            </a:r>
            <a:r>
              <a:rPr lang="zh-CN" altLang="zh-CN" sz="1800" kern="100" dirty="0">
                <a:effectLst/>
                <a:latin typeface="Times New Roman" panose="02020603050405020304" pitchFamily="18" charset="0"/>
                <a:ea typeface="楷体" panose="02010609060101010101" pitchFamily="49" charset="-122"/>
              </a:rPr>
              <a:t>倘经深思熟虑，任务将很快完成。</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动词不定式短语表达条件从句的内容：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One would be a brute not to feel for the sufferings of the Negroes in America. (=One would be a brute if he did not feel for the sufferings of the Negroes in America.</a:t>
            </a:r>
            <a:r>
              <a:rPr lang="zh-CN" altLang="zh-CN" sz="1800" kern="100" dirty="0">
                <a:effectLst/>
                <a:latin typeface="Times New Roman" panose="02020603050405020304" pitchFamily="18" charset="0"/>
                <a:ea typeface="楷体" panose="02010609060101010101" pitchFamily="49" charset="-122"/>
              </a:rPr>
              <a:t>只有毫无心肝的人才能看到美国黑人的痛苦遭遇而无动于衷。</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前置词短语表达条件从句的内容：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We should have failed but for his timely assistance.(=If we had not had his timely assistance, we should have failed.)</a:t>
            </a:r>
            <a:r>
              <a:rPr lang="zh-CN" altLang="zh-CN" sz="1800" kern="100" dirty="0">
                <a:effectLst/>
                <a:latin typeface="Times New Roman" panose="02020603050405020304" pitchFamily="18" charset="0"/>
                <a:ea typeface="楷体" panose="02010609060101010101" pitchFamily="49" charset="-122"/>
              </a:rPr>
              <a:t>没有他的及时帮助，我们早就失败了。</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动名词短词表达条件从句的内容：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In case of his coming, ask him to wait. (=If he comes, ask him to wait.) </a:t>
            </a:r>
            <a:r>
              <a:rPr lang="zh-CN" altLang="zh-CN" sz="1800" kern="100" dirty="0">
                <a:effectLst/>
                <a:latin typeface="Times New Roman" panose="02020603050405020304" pitchFamily="18" charset="0"/>
                <a:ea typeface="楷体" panose="02010609060101010101" pitchFamily="49" charset="-122"/>
              </a:rPr>
              <a:t>他来叫他等一下。</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这些短语表达条件与表原因一样，比从句简洁、活泼，多用于文学书面语。</a:t>
            </a:r>
            <a:endParaRPr lang="zh-CN" altLang="en-US" dirty="0"/>
          </a:p>
        </p:txBody>
      </p:sp>
    </p:spTree>
    <p:extLst>
      <p:ext uri="{BB962C8B-B14F-4D97-AF65-F5344CB8AC3E}">
        <p14:creationId xmlns:p14="http://schemas.microsoft.com/office/powerpoint/2010/main" val="126549531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ED1A5D-89E9-8500-D24B-0200C73738E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F80D1F2-068A-D84B-04CB-5805784E6235}"/>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6. </a:t>
            </a:r>
            <a:r>
              <a:rPr lang="zh-CN" altLang="zh-CN" sz="1800" b="1" kern="100" dirty="0">
                <a:solidFill>
                  <a:srgbClr val="FF0000"/>
                </a:solidFill>
                <a:effectLst/>
                <a:latin typeface="Times New Roman" panose="02020603050405020304" pitchFamily="18" charset="0"/>
                <a:ea typeface="楷体_GB2312"/>
              </a:rPr>
              <a:t>表让步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由连词</a:t>
            </a:r>
            <a:r>
              <a:rPr lang="en-US" altLang="zh-CN" sz="1800" kern="100" dirty="0">
                <a:effectLst/>
                <a:latin typeface="Times New Roman" panose="02020603050405020304" pitchFamily="18" charset="0"/>
                <a:ea typeface="宋体" panose="02010600030101010101" pitchFamily="2" charset="-122"/>
              </a:rPr>
              <a:t> or </a:t>
            </a:r>
            <a:r>
              <a:rPr lang="zh-CN" altLang="zh-CN" sz="1800" kern="100" dirty="0">
                <a:effectLst/>
                <a:latin typeface="Times New Roman" panose="02020603050405020304" pitchFamily="18" charset="0"/>
                <a:ea typeface="宋体" panose="02010600030101010101" pitchFamily="2" charset="-122"/>
              </a:rPr>
              <a:t>连结的两个意义相反的分词或形容词表达让步从句的内容：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Waking or sleeping, the plan is always in his mind. (=Whether he is in his waking hours or in his sleep, the plan is always in his mind.) </a:t>
            </a:r>
            <a:r>
              <a:rPr lang="zh-CN" altLang="zh-CN" sz="1800" kern="100" dirty="0">
                <a:effectLst/>
                <a:latin typeface="Times New Roman" panose="02020603050405020304" pitchFamily="18" charset="0"/>
                <a:ea typeface="楷体" panose="02010609060101010101" pitchFamily="49" charset="-122"/>
              </a:rPr>
              <a:t>无论醒着或是睡着，这个计划总是在他头脑中。</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由连词</a:t>
            </a:r>
            <a:r>
              <a:rPr lang="en-US" altLang="zh-CN" sz="1800" kern="100" dirty="0">
                <a:effectLst/>
                <a:latin typeface="Times New Roman" panose="02020603050405020304" pitchFamily="18" charset="0"/>
                <a:ea typeface="宋体" panose="02010600030101010101" pitchFamily="2" charset="-122"/>
              </a:rPr>
              <a:t>or</a:t>
            </a:r>
            <a:r>
              <a:rPr lang="zh-CN" altLang="zh-CN" sz="1800" kern="100" dirty="0">
                <a:effectLst/>
                <a:latin typeface="Times New Roman" panose="02020603050405020304" pitchFamily="18" charset="0"/>
                <a:ea typeface="宋体" panose="02010600030101010101" pitchFamily="2" charset="-122"/>
              </a:rPr>
              <a:t>连接的两个意义相反的名词表达让步从句的内容：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War or no war, we must be prepared for the worst.(=Whether there will be war or no war, we must be prepared for the worst)</a:t>
            </a:r>
            <a:r>
              <a:rPr lang="zh-CN" altLang="zh-CN" sz="1800" kern="100" dirty="0">
                <a:effectLst/>
                <a:latin typeface="Times New Roman" panose="02020603050405020304" pitchFamily="18" charset="0"/>
                <a:ea typeface="楷体" panose="02010609060101010101" pitchFamily="49" charset="-122"/>
              </a:rPr>
              <a:t>无论战争或是和平，我们必须作万一的准备。</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42276745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596A6D-09A3-94AB-52AF-30BD6C8A4AA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670B04D-7336-EA2F-1378-1C640B15F2F3}"/>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前置词短语也常用来表达让步从句的内容：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For all his great contributions, he remains humble in spirit. (=Though he has made great contributions, he remains humble in spirit)</a:t>
            </a:r>
            <a:r>
              <a:rPr lang="zh-CN" altLang="zh-CN" sz="1800" kern="100" dirty="0">
                <a:effectLst/>
                <a:latin typeface="Times New Roman" panose="02020603050405020304" pitchFamily="18" charset="0"/>
                <a:ea typeface="楷体" panose="02010609060101010101" pitchFamily="49" charset="-122"/>
              </a:rPr>
              <a:t>尽管他有丰功伟绩，他还是很谦虚。</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动词不定式短语表达让步从句的内容：</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They could not do what we have done to save their lives. (=Even if it were to save their lives, they could not do what we have done)</a:t>
            </a:r>
            <a:r>
              <a:rPr lang="zh-CN" altLang="zh-CN" sz="1800" kern="100" dirty="0">
                <a:effectLst/>
                <a:latin typeface="Times New Roman" panose="02020603050405020304" pitchFamily="18" charset="0"/>
                <a:ea typeface="楷体" panose="02010609060101010101" pitchFamily="49" charset="-122"/>
              </a:rPr>
              <a:t>他们无论怎样也不能做到像我们这样。</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这些短语表达让步与上面表原因、条件一样，汉语无法用这些短语表达，均翻译为句子或添加连接词。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上述“非人称动词”等短语表达主从句的内容，在风格上的区别是：短语简洁、活泼，适合书面文学类文体，主从句严谨、庄重，适合公文类、法律类和科技类等相对严肃的文体。</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9775668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8B70A5-C96D-714B-A57E-BC94A189E0C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9ABFD76-2837-D764-CA20-75DAA2DAF871}"/>
              </a:ext>
            </a:extLst>
          </p:cNvPr>
          <p:cNvSpPr>
            <a:spLocks noGrp="1"/>
          </p:cNvSpPr>
          <p:nvPr>
            <p:ph idx="1"/>
          </p:nvPr>
        </p:nvSpPr>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五、主句从句间的交替</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某些</a:t>
            </a:r>
            <a:r>
              <a:rPr lang="en-US" altLang="zh-CN" sz="1800" kern="100" dirty="0">
                <a:effectLst/>
                <a:latin typeface="Times New Roman" panose="02020603050405020304" pitchFamily="18" charset="0"/>
                <a:ea typeface="宋体" panose="02010600030101010101" pitchFamily="2" charset="-122"/>
              </a:rPr>
              <a:t>when </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引导的时间状语从句谓语动词发生的时间是在主句的谓语动词的时间之后，主句中有限制时间的强义词，如</a:t>
            </a:r>
            <a:r>
              <a:rPr lang="en-US" altLang="zh-CN" sz="1800" kern="100" dirty="0">
                <a:effectLst/>
                <a:latin typeface="Times New Roman" panose="02020603050405020304" pitchFamily="18" charset="0"/>
                <a:ea typeface="宋体" panose="02010600030101010101" pitchFamily="2" charset="-122"/>
              </a:rPr>
              <a:t>hardly, barely</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等，或者谓语的时态形式本身具有强烈的时间意味，这时从句实际上成为全句的逻辑中心，主句则仅仅起时间状语的作用，发生了主句和从句的交替。如：</a:t>
            </a:r>
            <a:r>
              <a:rPr lang="en-US" altLang="zh-CN" sz="1800" kern="100" dirty="0">
                <a:effectLst/>
                <a:latin typeface="Times New Roman" panose="02020603050405020304" pitchFamily="18" charset="0"/>
                <a:ea typeface="宋体" panose="02010600030101010101" pitchFamily="2" charset="-122"/>
              </a:rPr>
              <a:t>Hardly did he see me when he ran out of the room. </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意义上主句是</a:t>
            </a:r>
            <a:r>
              <a:rPr lang="en-US" altLang="zh-CN" sz="1800" kern="100" dirty="0">
                <a:effectLst/>
                <a:latin typeface="Times New Roman" panose="02020603050405020304" pitchFamily="18" charset="0"/>
                <a:ea typeface="宋体" panose="02010600030101010101" pitchFamily="2" charset="-122"/>
              </a:rPr>
              <a:t>he ran out of the room</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，而</a:t>
            </a:r>
            <a:r>
              <a:rPr lang="en-US" altLang="zh-CN" sz="1800" kern="100" dirty="0">
                <a:effectLst/>
                <a:latin typeface="Times New Roman" panose="02020603050405020304" pitchFamily="18" charset="0"/>
                <a:ea typeface="宋体" panose="02010600030101010101" pitchFamily="2" charset="-122"/>
              </a:rPr>
              <a:t>he did see me </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是它的时间从句，但形式上主句是</a:t>
            </a:r>
            <a:r>
              <a:rPr lang="en-US" altLang="zh-CN" sz="1800" kern="100" dirty="0">
                <a:effectLst/>
                <a:latin typeface="Times New Roman" panose="02020603050405020304" pitchFamily="18" charset="0"/>
                <a:ea typeface="宋体" panose="02010600030101010101" pitchFamily="2" charset="-122"/>
              </a:rPr>
              <a:t>he did see me</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，从句是</a:t>
            </a:r>
            <a:r>
              <a:rPr lang="en-US" altLang="zh-CN" sz="1800" kern="100" dirty="0">
                <a:effectLst/>
                <a:latin typeface="Times New Roman" panose="02020603050405020304" pitchFamily="18" charset="0"/>
                <a:ea typeface="宋体" panose="02010600030101010101" pitchFamily="2" charset="-122"/>
              </a:rPr>
              <a:t> he ran out of the room</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p:txBody>
      </p:sp>
    </p:spTree>
    <p:extLst>
      <p:ext uri="{BB962C8B-B14F-4D97-AF65-F5344CB8AC3E}">
        <p14:creationId xmlns:p14="http://schemas.microsoft.com/office/powerpoint/2010/main" val="26936394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12F25C4-9D4B-3C11-6831-0AB9128A5FAE}"/>
              </a:ext>
            </a:extLst>
          </p:cNvPr>
          <p:cNvSpPr>
            <a:spLocks noGrp="1"/>
          </p:cNvSpPr>
          <p:nvPr>
            <p:ph idx="1"/>
          </p:nvPr>
        </p:nvSpPr>
        <p:spPr>
          <a:xfrm>
            <a:off x="576521" y="719528"/>
            <a:ext cx="11038957" cy="5889836"/>
          </a:xfrm>
        </p:spPr>
        <p:txBody>
          <a:bodyPr>
            <a:normAutofit fontScale="92500" lnSpcReduction="10000"/>
          </a:bodyPr>
          <a:lstStyle/>
          <a:p>
            <a:pPr indent="228600" algn="just"/>
            <a:r>
              <a:rPr lang="zh-CN" altLang="zh-CN" sz="1800" kern="100" dirty="0">
                <a:effectLst/>
                <a:latin typeface="Times New Roman" panose="02020603050405020304" pitchFamily="18" charset="0"/>
                <a:ea typeface="宋体" panose="02010600030101010101" pitchFamily="2" charset="-122"/>
              </a:rPr>
              <a:t>其他例子如下：</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hardly...when:</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Hardly had I got aboard when the train started. (=The train started immediately after I got aboard.) </a:t>
            </a:r>
            <a:r>
              <a:rPr lang="zh-CN" altLang="zh-CN" sz="1800" kern="100" dirty="0">
                <a:effectLst/>
                <a:latin typeface="Times New Roman" panose="02020603050405020304" pitchFamily="18" charset="0"/>
                <a:ea typeface="楷体" panose="02010609060101010101" pitchFamily="49" charset="-122"/>
              </a:rPr>
              <a:t>我刚上车火车就开了。</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Scarcely...when(than):</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Scarcely had I opened the door when a gust of wind blew the candle out. (=A gust of wind blew the candle out when I opened the door.) </a:t>
            </a:r>
            <a:r>
              <a:rPr lang="zh-CN" altLang="zh-CN" sz="1800" kern="100" dirty="0">
                <a:effectLst/>
                <a:latin typeface="Times New Roman" panose="02020603050405020304" pitchFamily="18" charset="0"/>
                <a:ea typeface="楷体" panose="02010609060101010101" pitchFamily="49" charset="-122"/>
              </a:rPr>
              <a:t>我刚把门打开，一阵风吹灭了蜡烛。</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no sooner...than:</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No sooner had he faltered than he fell down. (=He fell down immediately after he had faltered.) </a:t>
            </a:r>
            <a:r>
              <a:rPr lang="zh-CN" altLang="zh-CN" sz="1800" kern="100" dirty="0">
                <a:effectLst/>
                <a:latin typeface="Times New Roman" panose="02020603050405020304" pitchFamily="18" charset="0"/>
                <a:ea typeface="楷体" panose="02010609060101010101" pitchFamily="49" charset="-122"/>
              </a:rPr>
              <a:t>他一摇晃就倒下了。</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When:</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He was about to give up (</a:t>
            </a:r>
            <a:r>
              <a:rPr lang="zh-CN" altLang="zh-CN" sz="1800" kern="100" dirty="0">
                <a:effectLst/>
                <a:latin typeface="Times New Roman" panose="02020603050405020304" pitchFamily="18" charset="0"/>
                <a:ea typeface="楷体" panose="02010609060101010101" pitchFamily="49" charset="-122"/>
              </a:rPr>
              <a:t>或</a:t>
            </a:r>
            <a:r>
              <a:rPr lang="en-US" altLang="zh-CN" sz="1800" kern="100" dirty="0">
                <a:effectLst/>
                <a:latin typeface="Times New Roman" panose="02020603050405020304" pitchFamily="18" charset="0"/>
                <a:ea typeface="楷体" panose="02010609060101010101" pitchFamily="49" charset="-122"/>
              </a:rPr>
              <a:t>on the point [the brink] of giving up) the question, when suddenly he found the answer. (= When he was about to give up the question he suddenly found the answer.) </a:t>
            </a:r>
            <a:r>
              <a:rPr lang="zh-CN" altLang="zh-CN" sz="1800" kern="100" dirty="0">
                <a:effectLst/>
                <a:latin typeface="Times New Roman" panose="02020603050405020304" pitchFamily="18" charset="0"/>
                <a:ea typeface="楷体" panose="02010609060101010101" pitchFamily="49" charset="-122"/>
              </a:rPr>
              <a:t>这个问题，他正打算停止做的时候，突然找到了答案。</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59491857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51DA7C-7F43-57A8-FE9A-4283BB83D94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9E9C558-5F1E-2ADF-783A-4F6C7267AD89}"/>
              </a:ext>
            </a:extLst>
          </p:cNvPr>
          <p:cNvSpPr>
            <a:spLocks noGrp="1"/>
          </p:cNvSpPr>
          <p:nvPr>
            <p:ph idx="1"/>
          </p:nvPr>
        </p:nvSpPr>
        <p:spPr/>
        <p:txBody>
          <a:bodyPr/>
          <a:lstStyle/>
          <a:p>
            <a:pPr indent="228600" algn="just"/>
            <a:r>
              <a:rPr lang="en-US" altLang="zh-CN" sz="1800" kern="100" dirty="0">
                <a:effectLst/>
                <a:latin typeface="Times New Roman" panose="02020603050405020304" pitchFamily="18" charset="0"/>
                <a:ea typeface="宋体" panose="02010600030101010101" pitchFamily="2" charset="-122"/>
              </a:rPr>
              <a:t>before</a:t>
            </a:r>
            <a:r>
              <a:rPr lang="zh-CN" altLang="zh-CN" sz="1800" kern="100" dirty="0">
                <a:effectLst/>
                <a:latin typeface="Times New Roman" panose="02020603050405020304" pitchFamily="18" charset="0"/>
                <a:ea typeface="宋体" panose="02010600030101010101" pitchFamily="2" charset="-122"/>
              </a:rPr>
              <a:t>引导的时间状语从句也有主句和从句的交替现象。例如：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Our men had gone quite a distance off, before (</a:t>
            </a:r>
            <a:r>
              <a:rPr lang="zh-CN" altLang="zh-CN" sz="1800" kern="100" dirty="0">
                <a:effectLst/>
                <a:latin typeface="Times New Roman" panose="02020603050405020304" pitchFamily="18" charset="0"/>
                <a:ea typeface="楷体" panose="02010609060101010101" pitchFamily="49" charset="-122"/>
              </a:rPr>
              <a:t>或</a:t>
            </a:r>
            <a:r>
              <a:rPr lang="en-US" altLang="zh-CN" sz="1800" kern="100" dirty="0">
                <a:effectLst/>
                <a:latin typeface="Times New Roman" panose="02020603050405020304" pitchFamily="18" charset="0"/>
                <a:ea typeface="楷体" panose="02010609060101010101" pitchFamily="49" charset="-122"/>
              </a:rPr>
              <a:t>when ) the enemy’s reinforcement troops came up. (= After our men had gone quite a distance, the enemy’s reinforcement troops came up.) </a:t>
            </a:r>
            <a:r>
              <a:rPr lang="zh-CN" altLang="zh-CN" sz="1800" kern="100" dirty="0">
                <a:effectLst/>
                <a:latin typeface="Times New Roman" panose="02020603050405020304" pitchFamily="18" charset="0"/>
                <a:ea typeface="楷体" panose="02010609060101010101" pitchFamily="49" charset="-122"/>
              </a:rPr>
              <a:t>我们的队伍已经走得很远了，敌人的增援部队才赶了上来。</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这种交替的主从句与非交替的主从句相比，显然前者强调了它从句的谓语动词，给读者留下的印象深刻，只能按照交替后的意思翻译为汉语。</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80329173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55D219-97B7-0170-F0E9-EAA2E2ACF9B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5A737DA-807B-27F7-6772-A313D400EFC1}"/>
              </a:ext>
            </a:extLst>
          </p:cNvPr>
          <p:cNvSpPr>
            <a:spLocks noGrp="1"/>
          </p:cNvSpPr>
          <p:nvPr>
            <p:ph idx="1"/>
          </p:nvPr>
        </p:nvSpPr>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六、从句间混合和交替</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（一）名词从句表达限制状语从句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宋体" panose="02010600030101010101" pitchFamily="2" charset="-122"/>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名词从句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substantive clause</a:t>
            </a:r>
            <a:r>
              <a:rPr lang="zh-CN" altLang="zh-CN" sz="1800" kern="100" dirty="0">
                <a:effectLst/>
                <a:latin typeface="Times New Roman" panose="02020603050405020304" pitchFamily="18" charset="0"/>
                <a:ea typeface="宋体" panose="02010600030101010101" pitchFamily="2" charset="-122"/>
              </a:rPr>
              <a:t>）有时可以用来表达</a:t>
            </a:r>
            <a:r>
              <a:rPr lang="en-US" altLang="zh-CN" sz="1800" kern="100" dirty="0">
                <a:effectLst/>
                <a:latin typeface="宋体" panose="02010600030101010101" pitchFamily="2" charset="-122"/>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限制状语从句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adverbial clause of restriction</a:t>
            </a:r>
            <a:r>
              <a:rPr lang="zh-CN" altLang="zh-CN" sz="1800" kern="100" dirty="0">
                <a:effectLst/>
                <a:latin typeface="Times New Roman" panose="02020603050405020304" pitchFamily="18" charset="0"/>
                <a:ea typeface="宋体" panose="02010600030101010101" pitchFamily="2" charset="-122"/>
              </a:rPr>
              <a:t>）的内容。例如：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It has never been done before that I ever heard of. (= It has never been done before so far as I know.) </a:t>
            </a:r>
            <a:r>
              <a:rPr lang="zh-CN" altLang="zh-CN" sz="1800" kern="100" dirty="0">
                <a:effectLst/>
                <a:latin typeface="Times New Roman" panose="02020603050405020304" pitchFamily="18" charset="0"/>
                <a:ea typeface="楷体" panose="02010609060101010101" pitchFamily="49" charset="-122"/>
              </a:rPr>
              <a:t>据我所知，这件事从未有人做过。</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That</a:t>
            </a:r>
            <a:r>
              <a:rPr lang="zh-CN" altLang="zh-CN" sz="1800" kern="100" dirty="0">
                <a:solidFill>
                  <a:srgbClr val="000000"/>
                </a:solidFill>
                <a:effectLst/>
                <a:latin typeface="Times New Roman" panose="02020603050405020304" pitchFamily="18" charset="0"/>
                <a:ea typeface="宋体" panose="02010600030101010101" pitchFamily="2" charset="-122"/>
              </a:rPr>
              <a:t>从句并不是定语从句，出现在十九世纪及以前文学作品中，现代英语中很少使用，与</a:t>
            </a:r>
            <a:r>
              <a:rPr lang="en-US" altLang="zh-CN" sz="1800" kern="100" dirty="0">
                <a:solidFill>
                  <a:srgbClr val="000000"/>
                </a:solidFill>
                <a:effectLst/>
                <a:latin typeface="Times New Roman" panose="02020603050405020304" pitchFamily="18" charset="0"/>
                <a:ea typeface="宋体" panose="02010600030101010101" pitchFamily="2" charset="-122"/>
              </a:rPr>
              <a:t>so fa as</a:t>
            </a:r>
            <a:r>
              <a:rPr lang="zh-CN" altLang="zh-CN" sz="1800" kern="100" dirty="0">
                <a:solidFill>
                  <a:srgbClr val="000000"/>
                </a:solidFill>
                <a:effectLst/>
                <a:latin typeface="Times New Roman" panose="02020603050405020304" pitchFamily="18" charset="0"/>
                <a:ea typeface="宋体" panose="02010600030101010101" pitchFamily="2" charset="-122"/>
              </a:rPr>
              <a:t>引导的从句相比，具有古色古香的时代色彩和文学色彩。</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02322153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160B84-4A7D-1A3B-D13A-42F0A70284C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38EC16F-D931-760F-74D3-65D64B98D7DA}"/>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（二）表语从句和状语从句的混合</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表语位次上的用</a:t>
            </a:r>
            <a:r>
              <a:rPr lang="en-US" altLang="zh-CN" sz="1800" kern="100" dirty="0">
                <a:effectLst/>
                <a:latin typeface="Times New Roman" panose="02020603050405020304" pitchFamily="18" charset="0"/>
                <a:ea typeface="宋体" panose="02010600030101010101" pitchFamily="2" charset="-122"/>
              </a:rPr>
              <a:t>as </a:t>
            </a:r>
            <a:r>
              <a:rPr lang="zh-CN" altLang="zh-CN" sz="1800" kern="100" dirty="0">
                <a:effectLst/>
                <a:latin typeface="Times New Roman" panose="02020603050405020304" pitchFamily="18" charset="0"/>
                <a:ea typeface="宋体" panose="02010600030101010101" pitchFamily="2" charset="-122"/>
              </a:rPr>
              <a:t>开始的从句，形式上是表语从句，但在意义内容上却靠近状语从句。例如：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This is not as I imaged it would be. </a:t>
            </a:r>
            <a:r>
              <a:rPr lang="zh-CN" altLang="zh-CN" sz="1800" kern="100" dirty="0">
                <a:effectLst/>
                <a:latin typeface="Times New Roman" panose="02020603050405020304" pitchFamily="18" charset="0"/>
                <a:ea typeface="楷体" panose="02010609060101010101" pitchFamily="49" charset="-122"/>
              </a:rPr>
              <a:t>这事并不像我想象那样。</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这种句子也可以写为：</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This is not the same as I imaged what it would be.</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这样，</a:t>
            </a:r>
            <a:r>
              <a:rPr lang="en-US" altLang="zh-CN" sz="1800" kern="100" dirty="0">
                <a:effectLst/>
                <a:latin typeface="Times New Roman" panose="02020603050405020304" pitchFamily="18" charset="0"/>
                <a:ea typeface="宋体" panose="02010600030101010101" pitchFamily="2" charset="-122"/>
              </a:rPr>
              <a:t>as</a:t>
            </a:r>
            <a:r>
              <a:rPr lang="zh-CN" altLang="zh-CN" sz="1800" kern="100" dirty="0">
                <a:effectLst/>
                <a:latin typeface="Times New Roman" panose="02020603050405020304" pitchFamily="18" charset="0"/>
                <a:ea typeface="宋体" panose="02010600030101010101" pitchFamily="2" charset="-122"/>
              </a:rPr>
              <a:t>引导的方式状语从句中又含有</a:t>
            </a:r>
            <a:r>
              <a:rPr lang="en-US" altLang="zh-CN" sz="1800" kern="100" dirty="0">
                <a:effectLst/>
                <a:latin typeface="Times New Roman" panose="02020603050405020304" pitchFamily="18" charset="0"/>
                <a:ea typeface="宋体" panose="02010600030101010101" pitchFamily="2" charset="-122"/>
              </a:rPr>
              <a:t>what</a:t>
            </a:r>
            <a:r>
              <a:rPr lang="zh-CN" altLang="zh-CN" sz="1800" kern="100" dirty="0">
                <a:effectLst/>
                <a:latin typeface="Times New Roman" panose="02020603050405020304" pitchFamily="18" charset="0"/>
                <a:ea typeface="宋体" panose="02010600030101010101" pitchFamily="2" charset="-122"/>
              </a:rPr>
              <a:t>引导的名词从句了。它们的区别也是风格上的不同，改写前简洁、活泼，改写后虽然表达清晰分明，但没有原来简洁了。</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1571018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F00818C-C41A-F598-3CF3-412C40836376}"/>
              </a:ext>
            </a:extLst>
          </p:cNvPr>
          <p:cNvSpPr>
            <a:spLocks noGrp="1"/>
          </p:cNvSpPr>
          <p:nvPr>
            <p:ph idx="1"/>
          </p:nvPr>
        </p:nvSpPr>
        <p:spPr>
          <a:xfrm>
            <a:off x="608400" y="509666"/>
            <a:ext cx="11068938" cy="5739934"/>
          </a:xfrm>
        </p:spPr>
        <p:txBody>
          <a:bodyPr>
            <a:normAutofit/>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（三）定语从句表达各种状语从句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定语从句的形式有时可以用来表达各种各样状语从句的内容，常见的有下列几种情况。</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楷体_GB2312"/>
              </a:rPr>
              <a:t>1. </a:t>
            </a:r>
            <a:r>
              <a:rPr lang="zh-CN" altLang="zh-CN" sz="1800" b="1" kern="100" dirty="0">
                <a:solidFill>
                  <a:srgbClr val="FF0000"/>
                </a:solidFill>
                <a:effectLst/>
                <a:latin typeface="Times New Roman" panose="02020603050405020304" pitchFamily="18" charset="0"/>
                <a:ea typeface="楷体_GB2312"/>
              </a:rPr>
              <a:t>表让步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关系代词一般是</a:t>
            </a:r>
            <a:r>
              <a:rPr lang="en-US" altLang="zh-CN" sz="1800" kern="100" dirty="0">
                <a:effectLst/>
                <a:latin typeface="Times New Roman" panose="02020603050405020304" pitchFamily="18" charset="0"/>
                <a:ea typeface="宋体" panose="02010600030101010101" pitchFamily="2" charset="-122"/>
              </a:rPr>
              <a:t>who</a:t>
            </a:r>
            <a:r>
              <a:rPr lang="zh-CN" altLang="zh-CN" sz="1800" kern="100" dirty="0">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He, who all his days had looked on naked life, had never seen so much of life’s nakedness before. (Jack London) (=Although he all his days had looked on naked life, he had never seen so much of life’s nakedness before.) </a:t>
            </a:r>
            <a:r>
              <a:rPr lang="zh-CN" altLang="zh-CN" sz="1800" kern="100" dirty="0">
                <a:effectLst/>
                <a:latin typeface="Times New Roman" panose="02020603050405020304" pitchFamily="18" charset="0"/>
                <a:ea typeface="楷体" panose="02010609060101010101" pitchFamily="49" charset="-122"/>
              </a:rPr>
              <a:t>虽然他一生习惯于艰苦的生活，但在这以前他从没有见过人世间有这样的艰苦生活。</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另外一种常见的定语从句，也具有让步从句的意义，它的组成部分是：名词</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定语从句。例如：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Strong man that he is, he has been severely put to test during the past few weeks. (=Though he is a strong man, he has been severely put to test during the past few weeks. ) </a:t>
            </a:r>
            <a:r>
              <a:rPr lang="zh-CN" altLang="zh-CN" sz="1800" kern="100" dirty="0">
                <a:effectLst/>
                <a:latin typeface="Times New Roman" panose="02020603050405020304" pitchFamily="18" charset="0"/>
                <a:ea typeface="楷体" panose="02010609060101010101" pitchFamily="49" charset="-122"/>
              </a:rPr>
              <a:t>虽然他体格健壮，在过去几周内他感到很吃力。</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525994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A6D1B7-F330-A075-1A56-B2338BF6644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583DC1A-E32B-2FDB-A6E9-B1930AC3859F}"/>
              </a:ext>
            </a:extLst>
          </p:cNvPr>
          <p:cNvSpPr>
            <a:spLocks noGrp="1"/>
          </p:cNvSpPr>
          <p:nvPr>
            <p:ph idx="1"/>
          </p:nvPr>
        </p:nvSpPr>
        <p:spPr/>
        <p:txBody>
          <a:bodyPr/>
          <a:lstStyle/>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en-US" altLang="zh-CN" sz="1800" b="0" i="0" u="none" strike="noStrike" kern="1200" cap="none" spc="15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1. </a:t>
            </a:r>
            <a:r>
              <a:rPr kumimoji="0" lang="zh-CN" altLang="en-US" sz="1800" b="0" i="0" u="none" strike="noStrike" kern="1200" cap="none" spc="15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矛盾修辞法</a:t>
            </a:r>
            <a:endParaRPr kumimoji="0" lang="en-US" altLang="zh-CN" sz="1800" b="0" i="0" u="none" strike="noStrike" kern="1200" cap="none" spc="15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en-US" sz="1800" b="0" i="0" u="none" strike="noStrike" kern="1200" cap="none" spc="150" normalizeH="0" baseline="0" noProof="0" dirty="0">
                <a:ln>
                  <a:noFill/>
                </a:ln>
                <a:solidFill>
                  <a:srgbClr val="000000"/>
                </a:solidFill>
                <a:effectLst/>
                <a:uLnTx/>
                <a:uFillTx/>
                <a:latin typeface="Arial"/>
                <a:ea typeface="微软雅黑"/>
                <a:cs typeface="+mn-cs"/>
              </a:rPr>
              <a:t>矛盾修辞法（</a:t>
            </a:r>
            <a:r>
              <a:rPr kumimoji="0" lang="en-US" altLang="zh-CN" sz="1800" b="0" i="0" u="none" strike="noStrike" kern="1200" cap="none" spc="150" normalizeH="0" baseline="0" noProof="0" dirty="0">
                <a:ln>
                  <a:noFill/>
                </a:ln>
                <a:solidFill>
                  <a:srgbClr val="000000"/>
                </a:solidFill>
                <a:effectLst/>
                <a:uLnTx/>
                <a:uFillTx/>
                <a:latin typeface="Arial"/>
                <a:ea typeface="微软雅黑"/>
                <a:cs typeface="+mn-cs"/>
              </a:rPr>
              <a:t>oxymoron</a:t>
            </a:r>
            <a:r>
              <a:rPr kumimoji="0" lang="zh-CN" altLang="en-US" sz="1800" b="0" i="0" u="none" strike="noStrike" kern="1200" cap="none" spc="150" normalizeH="0" baseline="0" noProof="0" dirty="0">
                <a:ln>
                  <a:noFill/>
                </a:ln>
                <a:solidFill>
                  <a:srgbClr val="000000"/>
                </a:solidFill>
                <a:effectLst/>
                <a:uLnTx/>
                <a:uFillTx/>
                <a:latin typeface="Arial"/>
                <a:ea typeface="微软雅黑"/>
                <a:cs typeface="+mn-cs"/>
              </a:rPr>
              <a:t>）指两个逻辑上不相容的项目以修辞与被修辞的关系同现的现象，表达某些哲理、复杂的概念、深奥的道理、不确定性或迷惑不解的现象。例如：</a:t>
            </a:r>
            <a:endParaRPr kumimoji="0" lang="en-US" altLang="zh-CN" sz="1800" b="0" i="0" u="none" strike="noStrike" kern="1200" cap="none" spc="150" normalizeH="0" baseline="0" noProof="0" dirty="0">
              <a:ln>
                <a:noFill/>
              </a:ln>
              <a:solidFill>
                <a:srgbClr val="000000"/>
              </a:solidFill>
              <a:effectLst/>
              <a:uLnTx/>
              <a:uFillTx/>
              <a:latin typeface="Arial"/>
              <a:ea typeface="微软雅黑"/>
              <a:cs typeface="+mn-cs"/>
            </a:endParaRPr>
          </a:p>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endParaRPr kumimoji="0" lang="zh-CN" altLang="en-US" sz="1800" b="0" i="0" u="none" strike="noStrike" kern="1200" cap="none" spc="150" normalizeH="0" baseline="0" noProof="0" dirty="0">
              <a:ln>
                <a:noFill/>
              </a:ln>
              <a:solidFill>
                <a:srgbClr val="000000"/>
              </a:solidFill>
              <a:effectLst/>
              <a:uLnTx/>
              <a:uFillTx/>
              <a:latin typeface="Arial"/>
              <a:ea typeface="微软雅黑"/>
              <a:cs typeface="+mn-cs"/>
            </a:endParaRPr>
          </a:p>
          <a:p>
            <a:endParaRPr lang="zh-CN" altLang="en-US" dirty="0"/>
          </a:p>
        </p:txBody>
      </p:sp>
      <p:pic>
        <p:nvPicPr>
          <p:cNvPr id="5" name="图片 4">
            <a:extLst>
              <a:ext uri="{FF2B5EF4-FFF2-40B4-BE49-F238E27FC236}">
                <a16:creationId xmlns:a16="http://schemas.microsoft.com/office/drawing/2014/main" id="{0A265570-D9EA-6DBD-706A-40223E78405F}"/>
              </a:ext>
            </a:extLst>
          </p:cNvPr>
          <p:cNvPicPr>
            <a:picLocks noChangeAspect="1"/>
          </p:cNvPicPr>
          <p:nvPr/>
        </p:nvPicPr>
        <p:blipFill rotWithShape="1">
          <a:blip r:embed="rId2"/>
          <a:srcRect r="50643" b="-3922"/>
          <a:stretch/>
        </p:blipFill>
        <p:spPr>
          <a:xfrm>
            <a:off x="608400" y="2829869"/>
            <a:ext cx="5572616" cy="3765803"/>
          </a:xfrm>
          <a:prstGeom prst="rect">
            <a:avLst/>
          </a:prstGeom>
        </p:spPr>
      </p:pic>
      <p:sp>
        <p:nvSpPr>
          <p:cNvPr id="7" name="文本框 6">
            <a:extLst>
              <a:ext uri="{FF2B5EF4-FFF2-40B4-BE49-F238E27FC236}">
                <a16:creationId xmlns:a16="http://schemas.microsoft.com/office/drawing/2014/main" id="{DA243641-F292-BD8C-D0D6-E0E5C96CC1F7}"/>
              </a:ext>
            </a:extLst>
          </p:cNvPr>
          <p:cNvSpPr txBox="1"/>
          <p:nvPr/>
        </p:nvSpPr>
        <p:spPr>
          <a:xfrm>
            <a:off x="6509478" y="2967334"/>
            <a:ext cx="3938666" cy="3046988"/>
          </a:xfrm>
          <a:prstGeom prst="rect">
            <a:avLst/>
          </a:prstGeom>
          <a:noFill/>
        </p:spPr>
        <p:txBody>
          <a:bodyPr wrap="square">
            <a:spAutoFit/>
          </a:bodyPr>
          <a:lstStyle/>
          <a:p>
            <a:r>
              <a:rPr lang="zh-CN" altLang="en-US" sz="3200" dirty="0"/>
              <a:t>忒修斯被世间这些</a:t>
            </a:r>
            <a:r>
              <a:rPr lang="zh-CN" altLang="en-US" sz="3200" dirty="0">
                <a:solidFill>
                  <a:srgbClr val="FF0000"/>
                </a:solidFill>
              </a:rPr>
              <a:t>相互矛盾的现象</a:t>
            </a:r>
            <a:r>
              <a:rPr lang="zh-CN" altLang="en-US" sz="3200" dirty="0"/>
              <a:t>所迷惑，从而发出迷惘的感叹。汉语译文一样可以反映这种矛盾，所以照原文翻译。</a:t>
            </a:r>
          </a:p>
        </p:txBody>
      </p:sp>
    </p:spTree>
    <p:extLst>
      <p:ext uri="{BB962C8B-B14F-4D97-AF65-F5344CB8AC3E}">
        <p14:creationId xmlns:p14="http://schemas.microsoft.com/office/powerpoint/2010/main" val="169069024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C5F10E-595D-15F4-9FC3-AE8DEB09430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E84C994-A81A-1C99-86E6-38A9AC706529}"/>
              </a:ext>
            </a:extLst>
          </p:cNvPr>
          <p:cNvSpPr>
            <a:spLocks noGrp="1"/>
          </p:cNvSpPr>
          <p:nvPr>
            <p:ph idx="1"/>
          </p:nvPr>
        </p:nvSpPr>
        <p:spPr/>
        <p:txBody>
          <a:bodyPr/>
          <a:lstStyle/>
          <a:p>
            <a:pPr algn="just"/>
            <a:r>
              <a:rPr lang="en-US" altLang="zh-CN" sz="1800" b="1" kern="100" dirty="0">
                <a:solidFill>
                  <a:srgbClr val="000000"/>
                </a:solidFill>
                <a:effectLst/>
                <a:latin typeface="Times New Roman" panose="02020603050405020304" pitchFamily="18" charset="0"/>
                <a:ea typeface="楷体_GB2312"/>
              </a:rPr>
              <a:t>2. </a:t>
            </a:r>
            <a:r>
              <a:rPr lang="zh-CN" altLang="zh-CN" sz="1800" b="1" kern="100" dirty="0">
                <a:solidFill>
                  <a:srgbClr val="000000"/>
                </a:solidFill>
                <a:effectLst/>
                <a:latin typeface="Times New Roman" panose="02020603050405020304" pitchFamily="18" charset="0"/>
                <a:ea typeface="楷体_GB2312"/>
              </a:rPr>
              <a:t>表目的</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有时候定语从句在意义上可以接近目的状语从句。例如：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Envoys were sent who should promote friendly relations with other countries. (=Envoys were sent so that friendly relations with other countries might be promoted.) </a:t>
            </a:r>
            <a:r>
              <a:rPr lang="zh-CN" altLang="zh-CN" sz="1800" kern="100" dirty="0">
                <a:effectLst/>
                <a:latin typeface="Times New Roman" panose="02020603050405020304" pitchFamily="18" charset="0"/>
                <a:ea typeface="楷体" panose="02010609060101010101" pitchFamily="49" charset="-122"/>
              </a:rPr>
              <a:t>派了使节去增进和其他国家的友好关系。</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50064385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0F7022-1BC9-DDE2-40E0-8EC9519ACE2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4274D6D-0D2F-B02A-92E5-EBB1ADBC27E0}"/>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3. </a:t>
            </a:r>
            <a:r>
              <a:rPr lang="zh-CN" altLang="zh-CN" sz="1800" b="1" kern="100" dirty="0">
                <a:solidFill>
                  <a:srgbClr val="FF0000"/>
                </a:solidFill>
                <a:effectLst/>
                <a:latin typeface="Times New Roman" panose="02020603050405020304" pitchFamily="18" charset="0"/>
                <a:ea typeface="楷体_GB2312"/>
              </a:rPr>
              <a:t>表原因</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组成部分是：带定语的名词</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定语从句。例如：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Dora did not reply, gentle creature that she was. (=Dora did not reply, as gentle creature that she was.) </a:t>
            </a:r>
            <a:r>
              <a:rPr lang="zh-CN" altLang="zh-CN" sz="1800" kern="100" dirty="0">
                <a:effectLst/>
                <a:latin typeface="Times New Roman" panose="02020603050405020304" pitchFamily="18" charset="0"/>
                <a:ea typeface="楷体" panose="02010609060101010101" pitchFamily="49" charset="-122"/>
              </a:rPr>
              <a:t>多拉没有回答，因为她生性温和。</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41397656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EF1E51-F4AC-9963-1766-298BDFD65A6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F50FFD6-3772-249E-E4BA-3B94A4CC8D80}"/>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此外，</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描写性定语从句</a:t>
            </a:r>
            <a:r>
              <a:rPr lang="en-US" altLang="zh-CN" sz="1800" kern="100" dirty="0">
                <a:effectLst/>
                <a:latin typeface="Times New Roman" panose="02020603050405020304" pitchFamily="18" charset="0"/>
                <a:ea typeface="宋体" panose="02010600030101010101" pitchFamily="2" charset="-122"/>
              </a:rPr>
              <a:t>”(descriptive attributive clause) </a:t>
            </a:r>
            <a:r>
              <a:rPr lang="zh-CN" altLang="zh-CN" sz="1800" kern="100" dirty="0">
                <a:effectLst/>
                <a:latin typeface="Times New Roman" panose="02020603050405020304" pitchFamily="18" charset="0"/>
                <a:ea typeface="宋体" panose="02010600030101010101" pitchFamily="2" charset="-122"/>
              </a:rPr>
              <a:t>有时或多或少也具有原因从句的意义，例如：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关系代词是</a:t>
            </a:r>
            <a:r>
              <a:rPr lang="en-US" altLang="zh-CN" sz="1800" kern="100" dirty="0">
                <a:effectLst/>
                <a:latin typeface="Times New Roman" panose="02020603050405020304" pitchFamily="18" charset="0"/>
                <a:ea typeface="宋体" panose="02010600030101010101" pitchFamily="2" charset="-122"/>
              </a:rPr>
              <a:t>who</a:t>
            </a:r>
            <a:r>
              <a:rPr lang="zh-CN" altLang="zh-CN" sz="1800" kern="100" dirty="0">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It is strange that he should have been unkind to you, who did so much for him. (=It is strange that he should have been unkind to you, as you did so much for him.) </a:t>
            </a:r>
            <a:r>
              <a:rPr lang="zh-CN" altLang="zh-CN" sz="1800" kern="100" dirty="0">
                <a:effectLst/>
                <a:latin typeface="Times New Roman" panose="02020603050405020304" pitchFamily="18" charset="0"/>
                <a:ea typeface="楷体" panose="02010609060101010101" pitchFamily="49" charset="-122"/>
              </a:rPr>
              <a:t>真奇怪，他竟会对你这样好无情义，因为你曾经帮过他多少忙！</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16369039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DCB93F-028E-AE5A-20FB-E1739D51C25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AD592EE-55C2-4EF6-FA71-F6EB5363FB94}"/>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关系代词也可以是</a:t>
            </a:r>
            <a:r>
              <a:rPr lang="en-US" altLang="zh-CN" sz="1800" kern="100" dirty="0">
                <a:effectLst/>
                <a:latin typeface="Times New Roman" panose="02020603050405020304" pitchFamily="18" charset="0"/>
                <a:ea typeface="宋体" panose="02010600030101010101" pitchFamily="2" charset="-122"/>
              </a:rPr>
              <a:t>which</a:t>
            </a:r>
            <a:r>
              <a:rPr lang="zh-CN" altLang="zh-CN" sz="1800" kern="100" dirty="0">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Architecture could not exist without engineering, which tells the architect what he may venture to do and what he may not. (=…</a:t>
            </a:r>
            <a:r>
              <a:rPr lang="en-US" altLang="zh-CN" sz="1800" kern="100" dirty="0">
                <a:effectLst/>
                <a:latin typeface="Times New Roman" panose="02020603050405020304" pitchFamily="18" charset="0"/>
                <a:ea typeface="楷体" panose="02010609060101010101" pitchFamily="49" charset="-122"/>
              </a:rPr>
              <a:t>as it tells the architect what he may venture to do and what he may not.) </a:t>
            </a:r>
            <a:r>
              <a:rPr lang="zh-CN" altLang="zh-CN" sz="1800" kern="100" dirty="0">
                <a:effectLst/>
                <a:latin typeface="Times New Roman" panose="02020603050405020304" pitchFamily="18" charset="0"/>
                <a:ea typeface="楷体" panose="02010609060101010101" pitchFamily="49" charset="-122"/>
              </a:rPr>
              <a:t>没有土木工程，就不可能有建筑学，因为土木工程告诉建筑师什么事情他可以冒险去试试看，什么事情是他不能冒险的。</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9998425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2DFCFA-0077-1AAF-C647-4CF1FC189EF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230B8CD-E920-DE7C-2581-0302630C0F70}"/>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关系代词也可以是</a:t>
            </a:r>
            <a:r>
              <a:rPr lang="en-US" altLang="zh-CN" sz="1800" kern="100" dirty="0">
                <a:effectLst/>
                <a:latin typeface="Times New Roman" panose="02020603050405020304" pitchFamily="18" charset="0"/>
                <a:ea typeface="宋体" panose="02010600030101010101" pitchFamily="2" charset="-122"/>
              </a:rPr>
              <a:t>where</a:t>
            </a:r>
            <a:r>
              <a:rPr lang="zh-CN" altLang="zh-CN" sz="1800" kern="100" dirty="0">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Many of our Welsh people are going to settle in North Carolina, where land is cheap. (Benjamin Franklin) (=…as land is cheap there.) </a:t>
            </a:r>
            <a:r>
              <a:rPr lang="zh-CN" altLang="zh-CN" sz="1800" kern="100" dirty="0">
                <a:effectLst/>
                <a:latin typeface="Times New Roman" panose="02020603050405020304" pitchFamily="18" charset="0"/>
                <a:ea typeface="楷体" panose="02010609060101010101" pitchFamily="49" charset="-122"/>
              </a:rPr>
              <a:t>我们中间许多威尔士人将要到北卡罗利纳去定居，因为那里土地便宜。</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64348189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2192D1-C20E-441A-441A-B2944ABA5B4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E074744-6299-C848-850E-EA57E0500EEC}"/>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4. </a:t>
            </a:r>
            <a:r>
              <a:rPr lang="zh-CN" altLang="zh-CN" sz="1800" b="1" kern="100" dirty="0">
                <a:solidFill>
                  <a:srgbClr val="FF0000"/>
                </a:solidFill>
                <a:effectLst/>
                <a:latin typeface="Times New Roman" panose="02020603050405020304" pitchFamily="18" charset="0"/>
                <a:ea typeface="楷体_GB2312"/>
              </a:rPr>
              <a:t>表程度</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关系代词是</a:t>
            </a:r>
            <a:r>
              <a:rPr lang="en-US" altLang="zh-CN" sz="1800" kern="100" dirty="0">
                <a:effectLst/>
                <a:latin typeface="Times New Roman" panose="02020603050405020304" pitchFamily="18" charset="0"/>
                <a:ea typeface="宋体" panose="02010600030101010101" pitchFamily="2" charset="-122"/>
              </a:rPr>
              <a:t>such…as</a:t>
            </a:r>
            <a:r>
              <a:rPr lang="zh-CN" altLang="zh-CN" sz="1800" kern="100" dirty="0">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That night such a frost ensued as we had never dreamed of. (=That night such a frost ensued that we had never dreamed of.) </a:t>
            </a:r>
            <a:r>
              <a:rPr lang="zh-CN" altLang="zh-CN" sz="1800" kern="100" dirty="0">
                <a:effectLst/>
                <a:latin typeface="Times New Roman" panose="02020603050405020304" pitchFamily="18" charset="0"/>
                <a:ea typeface="楷体" panose="02010609060101010101" pitchFamily="49" charset="-122"/>
              </a:rPr>
              <a:t>那天夜里霜这么大，是从来没有梦想到的。</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楷体_GB2312"/>
              </a:rPr>
              <a:t>5. </a:t>
            </a:r>
            <a:r>
              <a:rPr lang="zh-CN" altLang="zh-CN" sz="1800" b="1" kern="100" dirty="0">
                <a:solidFill>
                  <a:srgbClr val="FF0000"/>
                </a:solidFill>
                <a:effectLst/>
                <a:latin typeface="Times New Roman" panose="02020603050405020304" pitchFamily="18" charset="0"/>
                <a:ea typeface="楷体_GB2312"/>
              </a:rPr>
              <a:t>表条件</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有时定语从句具有条件状语从句的意义。例如：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Anybody who should do that would be laughed at. (=Anybody would be laughed at if he should do that.) </a:t>
            </a:r>
            <a:r>
              <a:rPr lang="zh-CN" altLang="zh-CN" sz="1800" kern="100" dirty="0">
                <a:effectLst/>
                <a:latin typeface="Times New Roman" panose="02020603050405020304" pitchFamily="18" charset="0"/>
                <a:ea typeface="楷体" panose="02010609060101010101" pitchFamily="49" charset="-122"/>
              </a:rPr>
              <a:t>有人做这种事，别人就会笑他。</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93480454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95649D-2364-1713-3345-3277659F27A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567CDDD-CE03-59D9-86B5-05F81A64FFAE}"/>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6. </a:t>
            </a:r>
            <a:r>
              <a:rPr lang="zh-CN" altLang="zh-CN" sz="1800" b="1" kern="100" dirty="0">
                <a:solidFill>
                  <a:srgbClr val="FF0000"/>
                </a:solidFill>
                <a:effectLst/>
                <a:latin typeface="Times New Roman" panose="02020603050405020304" pitchFamily="18" charset="0"/>
                <a:ea typeface="楷体_GB2312"/>
              </a:rPr>
              <a:t>表方式</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定语从句和</a:t>
            </a:r>
            <a:r>
              <a:rPr lang="en-US" altLang="zh-CN" sz="1800" kern="100" dirty="0">
                <a:effectLst/>
                <a:latin typeface="Times New Roman" panose="02020603050405020304" pitchFamily="18" charset="0"/>
                <a:ea typeface="宋体" panose="02010600030101010101" pitchFamily="2" charset="-122"/>
              </a:rPr>
              <a:t>the way</a:t>
            </a:r>
            <a:r>
              <a:rPr lang="zh-CN" altLang="zh-CN" sz="1800" kern="100" dirty="0">
                <a:effectLst/>
                <a:latin typeface="Times New Roman" panose="02020603050405020304" pitchFamily="18" charset="0"/>
                <a:ea typeface="宋体" panose="02010600030101010101" pitchFamily="2" charset="-122"/>
              </a:rPr>
              <a:t>结合在一起具有行为方式从句的意义。例如：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They are doing it the way they never did it before.(=They are doing it in the way they never did it before.) </a:t>
            </a:r>
            <a:r>
              <a:rPr lang="zh-CN" altLang="zh-CN" sz="1800" kern="100" dirty="0">
                <a:effectLst/>
                <a:latin typeface="Times New Roman" panose="02020603050405020304" pitchFamily="18" charset="0"/>
                <a:ea typeface="楷体" panose="02010609060101010101" pitchFamily="49" charset="-122"/>
              </a:rPr>
              <a:t>他们过去从来没有这样做过。</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84255229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524E62-016E-BED2-EF33-535F8F0C2E7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0516D1C-B67A-B990-77DC-275C8A66CF21}"/>
              </a:ext>
            </a:extLst>
          </p:cNvPr>
          <p:cNvSpPr>
            <a:spLocks noGrp="1"/>
          </p:cNvSpPr>
          <p:nvPr>
            <p:ph idx="1"/>
          </p:nvPr>
        </p:nvSpPr>
        <p:spPr/>
        <p:txBody>
          <a:bodyPr>
            <a:normAutofit fontScale="92500" lnSpcReduction="20000"/>
          </a:bodyPr>
          <a:lstStyle/>
          <a:p>
            <a:pPr algn="just"/>
            <a:r>
              <a:rPr lang="en-US" altLang="zh-CN" sz="1800" b="1" kern="100" dirty="0">
                <a:solidFill>
                  <a:srgbClr val="FF0000"/>
                </a:solidFill>
                <a:effectLst/>
                <a:latin typeface="Times New Roman" panose="02020603050405020304" pitchFamily="18" charset="0"/>
                <a:ea typeface="楷体_GB2312"/>
              </a:rPr>
              <a:t>7. </a:t>
            </a:r>
            <a:r>
              <a:rPr lang="zh-CN" altLang="zh-CN" sz="1800" b="1" kern="100" dirty="0">
                <a:solidFill>
                  <a:srgbClr val="FF0000"/>
                </a:solidFill>
                <a:effectLst/>
                <a:latin typeface="Times New Roman" panose="02020603050405020304" pitchFamily="18" charset="0"/>
                <a:ea typeface="楷体_GB2312"/>
              </a:rPr>
              <a:t>表时间</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定语从句和表示时间的名词结合在一起可以用来表达时间状语从句的意义。放在定语从句前的可以是：</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前置词</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定冠词</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名词：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By the time he reached the door, he was almost running. (=When he reached the door, he was almost running.) </a:t>
            </a:r>
            <a:r>
              <a:rPr lang="zh-CN" altLang="zh-CN" sz="1800" kern="100" dirty="0">
                <a:effectLst/>
                <a:latin typeface="Times New Roman" panose="02020603050405020304" pitchFamily="18" charset="0"/>
                <a:ea typeface="楷体" panose="02010609060101010101" pitchFamily="49" charset="-122"/>
              </a:rPr>
              <a:t>他走到门边，简直是在跑步了。</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定冠词</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名词：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 was out of town the day when it happened. (=I was out of town when it happened.) </a:t>
            </a:r>
            <a:r>
              <a:rPr lang="zh-CN" altLang="zh-CN" sz="1800" kern="100" dirty="0">
                <a:effectLst/>
                <a:latin typeface="Times New Roman" panose="02020603050405020304" pitchFamily="18" charset="0"/>
                <a:ea typeface="楷体" panose="02010609060101010101" pitchFamily="49" charset="-122"/>
              </a:rPr>
              <a:t>这件事发生时，我不在城里。</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定语</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名词：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Last time I took it [i.e. medicine] I went to bed and slept it off. (Wells) (=When I took it last time, I went…) </a:t>
            </a:r>
            <a:r>
              <a:rPr lang="zh-CN" altLang="zh-CN" sz="1800" kern="100" dirty="0">
                <a:effectLst/>
                <a:latin typeface="Times New Roman" panose="02020603050405020304" pitchFamily="18" charset="0"/>
                <a:ea typeface="楷体" panose="02010609060101010101" pitchFamily="49" charset="-122"/>
              </a:rPr>
              <a:t>上次我吃药后，上床睡了一觉把药性睡掉。</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15174488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249379-DC34-A1D1-FAD4-36F99BAD940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339F7EC-D539-7086-A7C3-29B0A2BF746F}"/>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上述各种定语从句与表示的状语从句有相同内容，构成同义句，区别仍然是风格上的不同，定语从句有修辞色彩，或表示强调，或加强文学意味，或降低逻辑性，表示附带补充说明，多用于文学性强的文体，而状语从句则逻辑分明，符合现代英语表达清晰的形式化趋势，这与现代英语文体发展有关。</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9792688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663070-4CD9-7C32-EC86-65895795BB1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4F7473E-ABE1-A110-B203-5D2B36C8A1D8}"/>
              </a:ext>
            </a:extLst>
          </p:cNvPr>
          <p:cNvSpPr>
            <a:spLocks noGrp="1"/>
          </p:cNvSpPr>
          <p:nvPr>
            <p:ph idx="1"/>
          </p:nvPr>
        </p:nvSpPr>
        <p:spPr/>
        <p:txBody>
          <a:bodyPr/>
          <a:lstStyle/>
          <a:p>
            <a:pPr algn="just"/>
            <a:r>
              <a:rPr lang="zh-CN" altLang="zh-CN" sz="1800" kern="100" dirty="0">
                <a:solidFill>
                  <a:srgbClr val="000000"/>
                </a:solidFill>
                <a:effectLst/>
                <a:latin typeface="Times New Roman" panose="02020603050405020304" pitchFamily="18" charset="0"/>
                <a:ea typeface="黑体" panose="02010609060101010101" pitchFamily="49" charset="-122"/>
              </a:rPr>
              <a:t>（四）状语从句用来表达定语从句</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用</a:t>
            </a:r>
            <a:r>
              <a:rPr lang="en-US" altLang="zh-CN" sz="1800" kern="100" dirty="0">
                <a:effectLst/>
                <a:latin typeface="Times New Roman" panose="02020603050405020304" pitchFamily="18" charset="0"/>
                <a:ea typeface="宋体" panose="02010600030101010101" pitchFamily="2" charset="-122"/>
              </a:rPr>
              <a:t>(same)</a:t>
            </a:r>
            <a:r>
              <a:rPr lang="en-US" altLang="zh-CN" sz="1800" kern="100" dirty="0">
                <a:effectLst/>
                <a:latin typeface="宋体" panose="02010600030101010101" pitchFamily="2" charset="-122"/>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as</a:t>
            </a:r>
            <a:r>
              <a:rPr lang="zh-CN" altLang="zh-CN" sz="1800" kern="100" dirty="0">
                <a:effectLst/>
                <a:latin typeface="Times New Roman" panose="02020603050405020304" pitchFamily="18" charset="0"/>
                <a:ea typeface="宋体" panose="02010600030101010101" pitchFamily="2" charset="-122"/>
              </a:rPr>
              <a:t>和</a:t>
            </a:r>
            <a:r>
              <a:rPr lang="en-US" altLang="zh-CN" sz="1800" kern="100" dirty="0">
                <a:effectLst/>
                <a:latin typeface="Times New Roman" panose="02020603050405020304" pitchFamily="18" charset="0"/>
                <a:ea typeface="宋体" panose="02010600030101010101" pitchFamily="2" charset="-122"/>
              </a:rPr>
              <a:t>(such)</a:t>
            </a:r>
            <a:r>
              <a:rPr lang="en-US" altLang="zh-CN" sz="1800" kern="100" dirty="0">
                <a:effectLst/>
                <a:latin typeface="宋体" panose="02010600030101010101" pitchFamily="2" charset="-122"/>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that</a:t>
            </a:r>
            <a:r>
              <a:rPr lang="zh-CN" altLang="zh-CN" sz="1800" kern="100" dirty="0">
                <a:effectLst/>
                <a:latin typeface="Times New Roman" panose="02020603050405020304" pitchFamily="18" charset="0"/>
                <a:ea typeface="宋体" panose="02010600030101010101" pitchFamily="2" charset="-122"/>
              </a:rPr>
              <a:t>引导的从句形式上是状语从句，因为这种从句修饰</a:t>
            </a:r>
            <a:r>
              <a:rPr lang="en-US" altLang="zh-CN" sz="1800" kern="100" dirty="0">
                <a:effectLst/>
                <a:latin typeface="Times New Roman" panose="02020603050405020304" pitchFamily="18" charset="0"/>
                <a:ea typeface="宋体" panose="02010600030101010101" pitchFamily="2" charset="-122"/>
              </a:rPr>
              <a:t>same</a:t>
            </a:r>
            <a:r>
              <a:rPr lang="zh-CN" altLang="zh-CN" sz="1800" kern="100" dirty="0">
                <a:effectLst/>
                <a:latin typeface="Times New Roman" panose="02020603050405020304" pitchFamily="18" charset="0"/>
                <a:ea typeface="宋体" panose="02010600030101010101" pitchFamily="2" charset="-122"/>
              </a:rPr>
              <a:t>或</a:t>
            </a:r>
            <a:r>
              <a:rPr lang="en-US" altLang="zh-CN" sz="1800" kern="100" dirty="0">
                <a:effectLst/>
                <a:latin typeface="Times New Roman" panose="02020603050405020304" pitchFamily="18" charset="0"/>
                <a:ea typeface="宋体" panose="02010600030101010101" pitchFamily="2" charset="-122"/>
              </a:rPr>
              <a:t>such</a:t>
            </a:r>
            <a:r>
              <a:rPr lang="zh-CN" altLang="zh-CN" sz="1800" kern="100" dirty="0">
                <a:effectLst/>
                <a:latin typeface="Times New Roman" panose="02020603050405020304" pitchFamily="18" charset="0"/>
                <a:ea typeface="宋体" panose="02010600030101010101" pitchFamily="2" charset="-122"/>
              </a:rPr>
              <a:t>，但在意义上却接近定语从句，一般语法书把</a:t>
            </a:r>
            <a:r>
              <a:rPr lang="en-US" altLang="zh-CN" sz="1800" kern="100" dirty="0">
                <a:effectLst/>
                <a:latin typeface="Times New Roman" panose="02020603050405020304" pitchFamily="18" charset="0"/>
                <a:ea typeface="宋体" panose="02010600030101010101" pitchFamily="2" charset="-122"/>
              </a:rPr>
              <a:t>same</a:t>
            </a:r>
            <a:r>
              <a:rPr lang="en-US" altLang="zh-CN" sz="1800" kern="100" dirty="0">
                <a:effectLst/>
                <a:latin typeface="宋体" panose="02010600030101010101" pitchFamily="2" charset="-122"/>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as</a:t>
            </a:r>
            <a:r>
              <a:rPr lang="zh-CN" altLang="zh-CN" sz="1800" kern="100" dirty="0">
                <a:effectLst/>
                <a:latin typeface="Times New Roman" panose="02020603050405020304" pitchFamily="18" charset="0"/>
                <a:ea typeface="宋体" panose="02010600030101010101" pitchFamily="2" charset="-122"/>
              </a:rPr>
              <a:t>当作关系代词，等于</a:t>
            </a:r>
            <a:r>
              <a:rPr lang="en-US" altLang="zh-CN" sz="1800" kern="100" dirty="0">
                <a:effectLst/>
                <a:latin typeface="Times New Roman" panose="02020603050405020304" pitchFamily="18" charset="0"/>
                <a:ea typeface="宋体" panose="02010600030101010101" pitchFamily="2" charset="-122"/>
              </a:rPr>
              <a:t>which</a:t>
            </a:r>
            <a:r>
              <a:rPr lang="zh-CN" altLang="zh-CN" sz="1800" kern="100" dirty="0">
                <a:effectLst/>
                <a:latin typeface="Times New Roman" panose="02020603050405020304" pitchFamily="18" charset="0"/>
                <a:ea typeface="宋体" panose="02010600030101010101" pitchFamily="2" charset="-122"/>
              </a:rPr>
              <a:t>，就是这个缘故。</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(same)</a:t>
            </a:r>
            <a:r>
              <a:rPr lang="en-US" altLang="zh-CN" sz="1800" kern="100" dirty="0">
                <a:effectLst/>
                <a:latin typeface="宋体" panose="02010600030101010101" pitchFamily="2" charset="-122"/>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as</a:t>
            </a:r>
            <a:r>
              <a:rPr lang="zh-CN" altLang="zh-CN" sz="1800" kern="100" dirty="0">
                <a:effectLst/>
                <a:latin typeface="Times New Roman" panose="02020603050405020304" pitchFamily="18" charset="0"/>
                <a:ea typeface="宋体" panose="02010600030101010101" pitchFamily="2" charset="-122"/>
              </a:rPr>
              <a:t>和</a:t>
            </a:r>
            <a:r>
              <a:rPr lang="en-US" altLang="zh-CN" sz="1800" kern="100" dirty="0">
                <a:effectLst/>
                <a:latin typeface="Times New Roman" panose="02020603050405020304" pitchFamily="18" charset="0"/>
                <a:ea typeface="宋体" panose="02010600030101010101" pitchFamily="2" charset="-122"/>
              </a:rPr>
              <a:t>(such)</a:t>
            </a:r>
            <a:r>
              <a:rPr lang="en-US" altLang="zh-CN" sz="1800" kern="100" dirty="0">
                <a:effectLst/>
                <a:latin typeface="宋体" panose="02010600030101010101" pitchFamily="2" charset="-122"/>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that</a:t>
            </a:r>
            <a:r>
              <a:rPr lang="zh-CN" altLang="zh-CN" sz="1800" kern="100" dirty="0">
                <a:effectLst/>
                <a:latin typeface="Times New Roman" panose="02020603050405020304" pitchFamily="18" charset="0"/>
                <a:ea typeface="宋体" panose="02010600030101010101" pitchFamily="2" charset="-122"/>
              </a:rPr>
              <a:t>的用法是有些细微区别的：用</a:t>
            </a:r>
            <a:r>
              <a:rPr lang="en-US" altLang="zh-CN" sz="1800" kern="100" dirty="0">
                <a:effectLst/>
                <a:latin typeface="Times New Roman" panose="02020603050405020304" pitchFamily="18" charset="0"/>
                <a:ea typeface="宋体" panose="02010600030101010101" pitchFamily="2" charset="-122"/>
              </a:rPr>
              <a:t>(same)</a:t>
            </a:r>
            <a:r>
              <a:rPr lang="en-US" altLang="zh-CN" sz="1800" kern="100" dirty="0">
                <a:effectLst/>
                <a:latin typeface="宋体" panose="02010600030101010101" pitchFamily="2" charset="-122"/>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as</a:t>
            </a:r>
            <a:r>
              <a:rPr lang="zh-CN" altLang="zh-CN" sz="1800" kern="100" dirty="0">
                <a:effectLst/>
                <a:latin typeface="Times New Roman" panose="02020603050405020304" pitchFamily="18" charset="0"/>
                <a:ea typeface="宋体" panose="02010600030101010101" pitchFamily="2" charset="-122"/>
              </a:rPr>
              <a:t>导引的从句的意义是说明名词的身分（</a:t>
            </a:r>
            <a:r>
              <a:rPr lang="en-US" altLang="zh-CN" sz="1800" kern="100" dirty="0">
                <a:effectLst/>
                <a:latin typeface="Times New Roman" panose="02020603050405020304" pitchFamily="18" charset="0"/>
                <a:ea typeface="宋体" panose="02010600030101010101" pitchFamily="2" charset="-122"/>
              </a:rPr>
              <a:t>identity</a:t>
            </a:r>
            <a:r>
              <a:rPr lang="zh-CN" altLang="zh-CN" sz="1800" kern="100" dirty="0">
                <a:effectLst/>
                <a:latin typeface="Times New Roman" panose="02020603050405020304" pitchFamily="18" charset="0"/>
                <a:ea typeface="宋体" panose="02010600030101010101" pitchFamily="2" charset="-122"/>
              </a:rPr>
              <a:t>）的成分较多一些。例如：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 had the same trouble as you. (=I had the same kind of trouble that you had.) </a:t>
            </a:r>
            <a:r>
              <a:rPr lang="zh-CN" altLang="zh-CN" sz="1800" kern="100" dirty="0">
                <a:effectLst/>
                <a:latin typeface="Times New Roman" panose="02020603050405020304" pitchFamily="18" charset="0"/>
                <a:ea typeface="楷体" panose="02010609060101010101" pitchFamily="49" charset="-122"/>
              </a:rPr>
              <a:t>我跟你有同样的困难。</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296664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22CD0F-0F56-300D-B372-9F970BF4BBB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5626C26-A22E-2F47-8F31-CC4A1359F352}"/>
              </a:ext>
            </a:extLst>
          </p:cNvPr>
          <p:cNvSpPr>
            <a:spLocks noGrp="1"/>
          </p:cNvSpPr>
          <p:nvPr>
            <p:ph idx="1"/>
          </p:nvPr>
        </p:nvSpPr>
        <p:spPr/>
        <p:txBody>
          <a:bodyPr/>
          <a:lstStyle/>
          <a:p>
            <a:r>
              <a:rPr lang="zh-CN" altLang="en-US" dirty="0">
                <a:solidFill>
                  <a:srgbClr val="000000"/>
                </a:solidFill>
                <a:latin typeface="Arial"/>
                <a:ea typeface="微软雅黑"/>
              </a:rPr>
              <a:t>同样，汉语中也有这种矛盾修辞：</a:t>
            </a:r>
            <a:endParaRPr lang="en-US" altLang="zh-CN" dirty="0">
              <a:solidFill>
                <a:srgbClr val="000000"/>
              </a:solidFill>
              <a:latin typeface="Arial"/>
              <a:ea typeface="微软雅黑"/>
            </a:endParaRPr>
          </a:p>
          <a:p>
            <a:endParaRPr lang="zh-CN" altLang="en-US" dirty="0"/>
          </a:p>
        </p:txBody>
      </p:sp>
      <p:pic>
        <p:nvPicPr>
          <p:cNvPr id="5" name="图片 4">
            <a:extLst>
              <a:ext uri="{FF2B5EF4-FFF2-40B4-BE49-F238E27FC236}">
                <a16:creationId xmlns:a16="http://schemas.microsoft.com/office/drawing/2014/main" id="{3B838ED6-B5B8-2BB7-5595-C6E5EF063018}"/>
              </a:ext>
            </a:extLst>
          </p:cNvPr>
          <p:cNvPicPr>
            <a:picLocks noChangeAspect="1"/>
          </p:cNvPicPr>
          <p:nvPr/>
        </p:nvPicPr>
        <p:blipFill rotWithShape="1">
          <a:blip r:embed="rId2"/>
          <a:srcRect r="50000" b="128"/>
          <a:stretch/>
        </p:blipFill>
        <p:spPr>
          <a:xfrm>
            <a:off x="608400" y="2087405"/>
            <a:ext cx="5057882" cy="4556154"/>
          </a:xfrm>
          <a:prstGeom prst="rect">
            <a:avLst/>
          </a:prstGeom>
        </p:spPr>
      </p:pic>
      <p:sp>
        <p:nvSpPr>
          <p:cNvPr id="7" name="文本框 6">
            <a:extLst>
              <a:ext uri="{FF2B5EF4-FFF2-40B4-BE49-F238E27FC236}">
                <a16:creationId xmlns:a16="http://schemas.microsoft.com/office/drawing/2014/main" id="{E1EC4169-9B2B-4AAE-48A0-E107E2C31E0E}"/>
              </a:ext>
            </a:extLst>
          </p:cNvPr>
          <p:cNvSpPr txBox="1"/>
          <p:nvPr/>
        </p:nvSpPr>
        <p:spPr>
          <a:xfrm>
            <a:off x="6098500" y="1685836"/>
            <a:ext cx="4454575" cy="4524315"/>
          </a:xfrm>
          <a:prstGeom prst="rect">
            <a:avLst/>
          </a:prstGeom>
          <a:noFill/>
        </p:spPr>
        <p:txBody>
          <a:bodyPr wrap="square">
            <a:spAutoFit/>
          </a:bodyPr>
          <a:lstStyle/>
          <a:p>
            <a:r>
              <a:rPr lang="zh-CN" altLang="en-US" sz="3200" dirty="0"/>
              <a:t>这首玲珑之作表现了浪漫诗人的灵动与风流情怀，诗中末尾的“蜜甜的忧愁”作为全诗的诗眼，运用了</a:t>
            </a:r>
            <a:r>
              <a:rPr lang="zh-CN" altLang="en-US" sz="3200" dirty="0">
                <a:solidFill>
                  <a:srgbClr val="FF0000"/>
                </a:solidFill>
              </a:rPr>
              <a:t>矛盾修辞法</a:t>
            </a:r>
            <a:r>
              <a:rPr lang="zh-CN" altLang="en-US" sz="3200" dirty="0"/>
              <a:t>，诗人采用矛盾心理产生的情绪效果，浪漫地表达了自己的情感。英语照原文翻译。</a:t>
            </a:r>
          </a:p>
        </p:txBody>
      </p:sp>
    </p:spTree>
    <p:extLst>
      <p:ext uri="{BB962C8B-B14F-4D97-AF65-F5344CB8AC3E}">
        <p14:creationId xmlns:p14="http://schemas.microsoft.com/office/powerpoint/2010/main" val="186236735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8765F8-C2BF-BEA5-8D7A-AFC22A1534F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2D82272-1E7E-68E6-6F8B-0133DCF61658}"/>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用（</a:t>
            </a:r>
            <a:r>
              <a:rPr lang="en-US" altLang="zh-CN" sz="1800" kern="100" dirty="0">
                <a:effectLst/>
                <a:latin typeface="Times New Roman" panose="02020603050405020304" pitchFamily="18" charset="0"/>
                <a:ea typeface="宋体" panose="02010600030101010101" pitchFamily="2" charset="-122"/>
              </a:rPr>
              <a:t>such</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…that </a:t>
            </a:r>
            <a:r>
              <a:rPr lang="zh-CN" altLang="zh-CN" sz="1800" kern="100" dirty="0">
                <a:effectLst/>
                <a:latin typeface="Times New Roman" panose="02020603050405020304" pitchFamily="18" charset="0"/>
                <a:ea typeface="宋体" panose="02010600030101010101" pitchFamily="2" charset="-122"/>
              </a:rPr>
              <a:t>导引的从句的意义是描述（</a:t>
            </a:r>
            <a:r>
              <a:rPr lang="en-US" altLang="zh-CN" sz="1800" kern="100" dirty="0">
                <a:effectLst/>
                <a:latin typeface="Times New Roman" panose="02020603050405020304" pitchFamily="18" charset="0"/>
                <a:ea typeface="宋体" panose="02010600030101010101" pitchFamily="2" charset="-122"/>
              </a:rPr>
              <a:t>classify</a:t>
            </a:r>
            <a:r>
              <a:rPr lang="zh-CN" altLang="zh-CN" sz="1800" kern="100" dirty="0">
                <a:effectLst/>
                <a:latin typeface="Times New Roman" panose="02020603050405020304" pitchFamily="18" charset="0"/>
                <a:ea typeface="宋体" panose="02010600030101010101" pitchFamily="2" charset="-122"/>
              </a:rPr>
              <a:t>）的成分多一些。例如：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It is really such a wonderful book that nobody wants to miss it.(=It is a wonderful book that nobody wants to miss it.)</a:t>
            </a:r>
            <a:r>
              <a:rPr lang="zh-CN" altLang="zh-CN" sz="1800" kern="100" dirty="0">
                <a:effectLst/>
                <a:latin typeface="Times New Roman" panose="02020603050405020304" pitchFamily="18" charset="0"/>
                <a:ea typeface="楷体" panose="02010609060101010101" pitchFamily="49" charset="-122"/>
              </a:rPr>
              <a:t>这真正是一本人人爱看的好书。</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此外，行为方式从句的形式也可以用来表达定语从句的内容，在多数情况下，这种状语从句用来表达一种特殊性质的</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描写性定语从句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as=which</a:t>
            </a:r>
            <a:r>
              <a:rPr lang="zh-CN" altLang="zh-CN" sz="1800" kern="100" dirty="0">
                <a:effectLst/>
                <a:latin typeface="Times New Roman" panose="02020603050405020304" pitchFamily="18" charset="0"/>
                <a:ea typeface="宋体" panose="02010600030101010101" pitchFamily="2" charset="-122"/>
              </a:rPr>
              <a:t>，关系代词的先行词往往是主句当中的名词表语或形容词表语。例如：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ships were frozen in, as not unfrequently happens in those regions.( Bain) (=The ships were frozen in , which not unfrequently happens in those regions.) </a:t>
            </a:r>
            <a:r>
              <a:rPr lang="zh-CN" altLang="zh-CN" sz="1800" kern="100" dirty="0">
                <a:effectLst/>
                <a:latin typeface="Times New Roman" panose="02020603050405020304" pitchFamily="18" charset="0"/>
                <a:ea typeface="楷体" panose="02010609060101010101" pitchFamily="49" charset="-122"/>
              </a:rPr>
              <a:t>船只给冰封住了，这在这一带是常有的事。</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84945320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D6A80F-C566-B228-6425-A612125142A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EDF0BF5-40AC-C7CC-9D20-F09CFDEB8D8E}"/>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间或行为方式从句的形式也有用来表达</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限制性定语从句</a:t>
            </a:r>
            <a:r>
              <a:rPr lang="en-US" altLang="zh-CN" sz="1800" kern="100" dirty="0">
                <a:effectLst/>
                <a:latin typeface="Times New Roman" panose="02020603050405020304" pitchFamily="18" charset="0"/>
                <a:ea typeface="宋体" panose="02010600030101010101" pitchFamily="2" charset="-122"/>
              </a:rPr>
              <a:t>” </a:t>
            </a:r>
            <a:r>
              <a:rPr lang="zh-CN" altLang="zh-CN" sz="1800" kern="100" dirty="0">
                <a:effectLst/>
                <a:latin typeface="Times New Roman" panose="02020603050405020304" pitchFamily="18" charset="0"/>
                <a:ea typeface="宋体" panose="02010600030101010101" pitchFamily="2" charset="-122"/>
              </a:rPr>
              <a:t>的内容的。例如：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This is the </a:t>
            </a:r>
            <a:r>
              <a:rPr lang="en-US" altLang="zh-CN" sz="1800" kern="100" dirty="0" err="1">
                <a:effectLst/>
                <a:latin typeface="Times New Roman" panose="02020603050405020304" pitchFamily="18" charset="0"/>
                <a:ea typeface="楷体" panose="02010609060101010101" pitchFamily="49" charset="-122"/>
              </a:rPr>
              <a:t>Nelstrom</a:t>
            </a:r>
            <a:r>
              <a:rPr lang="en-US" altLang="zh-CN" sz="1800" kern="100" dirty="0">
                <a:effectLst/>
                <a:latin typeface="Times New Roman" panose="02020603050405020304" pitchFamily="18" charset="0"/>
                <a:ea typeface="楷体" panose="02010609060101010101" pitchFamily="49" charset="-122"/>
              </a:rPr>
              <a:t> as the passing traveler sees it.(Harry Bloom) (=This is the </a:t>
            </a:r>
            <a:r>
              <a:rPr lang="en-US" altLang="zh-CN" sz="1800" kern="100" dirty="0" err="1">
                <a:effectLst/>
                <a:latin typeface="Times New Roman" panose="02020603050405020304" pitchFamily="18" charset="0"/>
                <a:ea typeface="楷体" panose="02010609060101010101" pitchFamily="49" charset="-122"/>
              </a:rPr>
              <a:t>Nelstrom</a:t>
            </a:r>
            <a:r>
              <a:rPr lang="en-US" altLang="zh-CN" sz="1800" kern="100" dirty="0">
                <a:effectLst/>
                <a:latin typeface="Times New Roman" panose="02020603050405020304" pitchFamily="18" charset="0"/>
                <a:ea typeface="楷体" panose="02010609060101010101" pitchFamily="49" charset="-122"/>
              </a:rPr>
              <a:t> that the passing traveler sees.) </a:t>
            </a:r>
            <a:r>
              <a:rPr lang="zh-CN" altLang="zh-CN" sz="1800" kern="100" dirty="0">
                <a:effectLst/>
                <a:latin typeface="Times New Roman" panose="02020603050405020304" pitchFamily="18" charset="0"/>
                <a:ea typeface="楷体" panose="02010609060101010101" pitchFamily="49" charset="-122"/>
              </a:rPr>
              <a:t>这是过路旅客所看到的奈施特罗镇。</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与定语从句相比，这种</a:t>
            </a:r>
            <a:r>
              <a:rPr lang="en-US" altLang="zh-CN" sz="1800" kern="100" dirty="0">
                <a:effectLst/>
                <a:latin typeface="Times New Roman" panose="02020603050405020304" pitchFamily="18" charset="0"/>
                <a:ea typeface="宋体" panose="02010600030101010101" pitchFamily="2" charset="-122"/>
              </a:rPr>
              <a:t>(same)…as</a:t>
            </a:r>
            <a:r>
              <a:rPr lang="zh-CN" altLang="zh-CN" sz="1800" kern="100" dirty="0">
                <a:effectLst/>
                <a:latin typeface="Times New Roman" panose="02020603050405020304" pitchFamily="18" charset="0"/>
                <a:ea typeface="宋体" panose="02010600030101010101" pitchFamily="2" charset="-122"/>
              </a:rPr>
              <a:t>和</a:t>
            </a:r>
            <a:r>
              <a:rPr lang="en-US" altLang="zh-CN" sz="1800" kern="100" dirty="0">
                <a:effectLst/>
                <a:latin typeface="Times New Roman" panose="02020603050405020304" pitchFamily="18" charset="0"/>
                <a:ea typeface="宋体" panose="02010600030101010101" pitchFamily="2" charset="-122"/>
              </a:rPr>
              <a:t>(such)…that</a:t>
            </a:r>
            <a:r>
              <a:rPr lang="zh-CN" altLang="zh-CN" sz="1800" kern="100" dirty="0">
                <a:effectLst/>
                <a:latin typeface="Times New Roman" panose="02020603050405020304" pitchFamily="18" charset="0"/>
                <a:ea typeface="宋体" panose="02010600030101010101" pitchFamily="2" charset="-122"/>
              </a:rPr>
              <a:t>引导的状语从句显得简洁、文学色彩浓，语气活泼，而定语从句则逻辑分明，比较严肃庄重。</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52804514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3BC8E3-6C43-5900-BA20-E598717803D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34E4C79-92E6-C5A1-C177-C4323D73780C}"/>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（五）各种状语之间意义发生混合</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各种状语之间意义常发生混合现象，意义和形式之间更经常有交替情况。最常见的有下列几种：</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楷体_GB2312"/>
              </a:rPr>
              <a:t>1. </a:t>
            </a:r>
            <a:r>
              <a:rPr lang="zh-CN" altLang="zh-CN" sz="1800" b="1" kern="100" dirty="0">
                <a:solidFill>
                  <a:srgbClr val="FF0000"/>
                </a:solidFill>
                <a:effectLst/>
                <a:latin typeface="Times New Roman" panose="02020603050405020304" pitchFamily="18" charset="0"/>
                <a:ea typeface="楷体_GB2312"/>
              </a:rPr>
              <a:t>时间从句表达其他状语从句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en-US" altLang="zh-CN" sz="1800" kern="100" dirty="0">
                <a:effectLst/>
                <a:latin typeface="Times New Roman" panose="02020603050405020304" pitchFamily="18" charset="0"/>
                <a:ea typeface="宋体" panose="02010600030101010101" pitchFamily="2" charset="-122"/>
              </a:rPr>
              <a:t>1</a:t>
            </a:r>
            <a:r>
              <a:rPr lang="zh-CN" altLang="zh-CN" sz="1800" kern="100" dirty="0">
                <a:effectLst/>
                <a:latin typeface="Times New Roman" panose="02020603050405020304" pitchFamily="18" charset="0"/>
                <a:ea typeface="宋体" panose="02010600030101010101" pitchFamily="2" charset="-122"/>
              </a:rPr>
              <a:t>） 时间从句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处所从句，连词一般是</a:t>
            </a:r>
            <a:r>
              <a:rPr lang="en-US" altLang="zh-CN" sz="1800" kern="100" dirty="0">
                <a:effectLst/>
                <a:latin typeface="Times New Roman" panose="02020603050405020304" pitchFamily="18" charset="0"/>
                <a:ea typeface="宋体" panose="02010600030101010101" pitchFamily="2" charset="-122"/>
              </a:rPr>
              <a:t>as</a:t>
            </a:r>
            <a:r>
              <a:rPr lang="zh-CN" altLang="zh-CN" sz="1800" kern="100" dirty="0">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It is right in front of you as you cross the bridge. (= It is right in front of you where you cross the bridge.) </a:t>
            </a:r>
            <a:r>
              <a:rPr lang="zh-CN" altLang="zh-CN" sz="1800" kern="100" dirty="0">
                <a:effectLst/>
                <a:latin typeface="Times New Roman" panose="02020603050405020304" pitchFamily="18" charset="0"/>
                <a:ea typeface="楷体" panose="02010609060101010101" pitchFamily="49" charset="-122"/>
              </a:rPr>
              <a:t>就在你过桥那地方的前面。</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where</a:t>
            </a:r>
            <a:r>
              <a:rPr lang="zh-CN" altLang="zh-CN" sz="1800" kern="100" dirty="0">
                <a:effectLst/>
                <a:latin typeface="Times New Roman" panose="02020603050405020304" pitchFamily="18" charset="0"/>
                <a:ea typeface="宋体" panose="02010600030101010101" pitchFamily="2" charset="-122"/>
              </a:rPr>
              <a:t>从句更加正式。）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83742324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C83A618-9C41-ED64-A031-AADC8031A4C8}"/>
              </a:ext>
            </a:extLst>
          </p:cNvPr>
          <p:cNvSpPr>
            <a:spLocks noGrp="1"/>
          </p:cNvSpPr>
          <p:nvPr>
            <p:ph idx="1"/>
          </p:nvPr>
        </p:nvSpPr>
        <p:spPr>
          <a:xfrm>
            <a:off x="608399" y="449705"/>
            <a:ext cx="11158879" cy="5799895"/>
          </a:xfrm>
        </p:spPr>
        <p:txBody>
          <a:bodyPr>
            <a:normAutofit fontScale="92500" lnSpcReduction="10000"/>
          </a:bodyPr>
          <a:lstStyle/>
          <a:p>
            <a:pPr algn="just"/>
            <a:r>
              <a:rPr lang="en-US" altLang="zh-CN" sz="1800" kern="100" dirty="0">
                <a:effectLst/>
                <a:latin typeface="Times New Roman" panose="02020603050405020304" pitchFamily="18" charset="0"/>
                <a:ea typeface="宋体" panose="02010600030101010101" pitchFamily="2" charset="-122"/>
              </a:rPr>
              <a:t>2</a:t>
            </a:r>
            <a:r>
              <a:rPr lang="zh-CN" altLang="zh-CN" sz="1800" kern="100" dirty="0">
                <a:effectLst/>
                <a:latin typeface="Times New Roman" panose="02020603050405020304" pitchFamily="18" charset="0"/>
                <a:ea typeface="宋体" panose="02010600030101010101" pitchFamily="2" charset="-122"/>
              </a:rPr>
              <a:t>）时间从句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条件从句，用作连词的一般是下列一些词或短语：</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When:</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When it rains, he doesn’t go out. (=If it rains, he doesn’t go out.) </a:t>
            </a:r>
            <a:r>
              <a:rPr lang="zh-CN" altLang="zh-CN" sz="1800" kern="100" dirty="0">
                <a:effectLst/>
                <a:latin typeface="Times New Roman" panose="02020603050405020304" pitchFamily="18" charset="0"/>
                <a:ea typeface="楷体" panose="02010609060101010101" pitchFamily="49" charset="-122"/>
              </a:rPr>
              <a:t>天若下雨，他就不出去。</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if</a:t>
            </a:r>
            <a:r>
              <a:rPr lang="zh-CN" altLang="zh-CN" sz="1800" kern="100" dirty="0">
                <a:effectLst/>
                <a:latin typeface="Times New Roman" panose="02020603050405020304" pitchFamily="18" charset="0"/>
                <a:ea typeface="宋体" panose="02010600030101010101" pitchFamily="2" charset="-122"/>
              </a:rPr>
              <a:t>从句更加正式。）</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So long as:</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We don’t care how you do it, so long as it is done.(=We don’t care how you do it if it is done.) </a:t>
            </a:r>
            <a:r>
              <a:rPr lang="zh-CN" altLang="zh-CN" sz="1800" kern="100" dirty="0">
                <a:effectLst/>
                <a:latin typeface="Times New Roman" panose="02020603050405020304" pitchFamily="18" charset="0"/>
                <a:ea typeface="楷体" panose="02010609060101010101" pitchFamily="49" charset="-122"/>
              </a:rPr>
              <a:t>只要做了就算了，不管你是怎样做的。</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if</a:t>
            </a:r>
            <a:r>
              <a:rPr lang="zh-CN" altLang="zh-CN" sz="1800" kern="100" dirty="0">
                <a:effectLst/>
                <a:latin typeface="Times New Roman" panose="02020603050405020304" pitchFamily="18" charset="0"/>
                <a:ea typeface="宋体" panose="02010600030101010101" pitchFamily="2" charset="-122"/>
              </a:rPr>
              <a:t>从句更加正式。）</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As long as:</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As long as we work together, victory will surely be ours. (=If we work together, victory will surely be ours.) </a:t>
            </a:r>
            <a:r>
              <a:rPr lang="zh-CN" altLang="zh-CN" sz="1800" kern="100" dirty="0">
                <a:effectLst/>
                <a:latin typeface="Times New Roman" panose="02020603050405020304" pitchFamily="18" charset="0"/>
                <a:ea typeface="楷体" panose="02010609060101010101" pitchFamily="49" charset="-122"/>
              </a:rPr>
              <a:t>只要我们同心协力，胜利一定属于我们。</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if</a:t>
            </a:r>
            <a:r>
              <a:rPr lang="zh-CN" altLang="zh-CN" sz="1800" kern="100" dirty="0">
                <a:effectLst/>
                <a:latin typeface="Times New Roman" panose="02020603050405020304" pitchFamily="18" charset="0"/>
                <a:ea typeface="宋体" panose="02010600030101010101" pitchFamily="2" charset="-122"/>
              </a:rPr>
              <a:t>从句更加正式。）</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While: </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 brothers and the other relations might do as they would, while they did not disgrace the name.( Meredith) (=…if they did not disgrace the name.)</a:t>
            </a:r>
            <a:r>
              <a:rPr lang="zh-CN" altLang="zh-CN" sz="1800" kern="100" dirty="0">
                <a:effectLst/>
                <a:latin typeface="Times New Roman" panose="02020603050405020304" pitchFamily="18" charset="0"/>
                <a:ea typeface="楷体" panose="02010609060101010101" pitchFamily="49" charset="-122"/>
              </a:rPr>
              <a:t>只要他们不玷污门楣，他们兄弟和其他亲戚都可以随意行动。</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if</a:t>
            </a:r>
            <a:r>
              <a:rPr lang="zh-CN" altLang="zh-CN" sz="1800" kern="100" dirty="0">
                <a:effectLst/>
                <a:latin typeface="Times New Roman" panose="02020603050405020304" pitchFamily="18" charset="0"/>
                <a:ea typeface="宋体" panose="02010600030101010101" pitchFamily="2" charset="-122"/>
              </a:rPr>
              <a:t>从句更加正式。）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83738294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8A981B-517A-5A88-5E1E-77573B03DA3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533DD42-857C-D4C8-057A-5F5185ADB3F8}"/>
              </a:ext>
            </a:extLst>
          </p:cNvPr>
          <p:cNvSpPr>
            <a:spLocks noGrp="1"/>
          </p:cNvSpPr>
          <p:nvPr>
            <p:ph idx="1"/>
          </p:nvPr>
        </p:nvSpPr>
        <p:spPr/>
        <p:txBody>
          <a:bodyPr/>
          <a:lstStyle/>
          <a:p>
            <a:pPr algn="just"/>
            <a:r>
              <a:rPr lang="en-US" altLang="zh-CN" sz="1800" kern="100" dirty="0">
                <a:effectLst/>
                <a:latin typeface="Times New Roman" panose="02020603050405020304" pitchFamily="18" charset="0"/>
                <a:ea typeface="宋体" panose="02010600030101010101" pitchFamily="2" charset="-122"/>
              </a:rPr>
              <a:t>3</a:t>
            </a:r>
            <a:r>
              <a:rPr lang="zh-CN" altLang="zh-CN" sz="1800" kern="100" dirty="0">
                <a:effectLst/>
                <a:latin typeface="Times New Roman" panose="02020603050405020304" pitchFamily="18" charset="0"/>
                <a:ea typeface="宋体" panose="02010600030101010101" pitchFamily="2" charset="-122"/>
              </a:rPr>
              <a:t>）时间从句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让步从句，用作连词的词一般是：</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When:</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People sometimes expect gratitude when they are not entitled to it.(=People sometimes expect gratitude though they are not entitled to it.) </a:t>
            </a:r>
            <a:r>
              <a:rPr lang="zh-CN" altLang="zh-CN" sz="1800" kern="100" dirty="0">
                <a:effectLst/>
                <a:latin typeface="Times New Roman" panose="02020603050405020304" pitchFamily="18" charset="0"/>
                <a:ea typeface="楷体" panose="02010609060101010101" pitchFamily="49" charset="-122"/>
              </a:rPr>
              <a:t>有时候人们以为会得到别人的感激，虽然实际上他们没有理由收到别人的感谢。</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though</a:t>
            </a:r>
            <a:r>
              <a:rPr lang="zh-CN" altLang="zh-CN" sz="1800" kern="100" dirty="0">
                <a:effectLst/>
                <a:latin typeface="Times New Roman" panose="02020603050405020304" pitchFamily="18" charset="0"/>
                <a:ea typeface="宋体" panose="02010600030101010101" pitchFamily="2" charset="-122"/>
              </a:rPr>
              <a:t>从句更加正式。）</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While:</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While the rich in the us live in luxury, millions of laboring people are in want of necessaries.(=Though the rich in the us live in luxury,…) </a:t>
            </a:r>
            <a:r>
              <a:rPr lang="zh-CN" altLang="zh-CN" sz="1800" kern="100" dirty="0">
                <a:effectLst/>
                <a:latin typeface="Times New Roman" panose="02020603050405020304" pitchFamily="18" charset="0"/>
                <a:ea typeface="楷体" panose="02010609060101010101" pitchFamily="49" charset="-122"/>
              </a:rPr>
              <a:t>虽然美国富人过着奢侈的生活，千百万劳动人们却连求个温饱都不可得。</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though</a:t>
            </a:r>
            <a:r>
              <a:rPr lang="zh-CN" altLang="zh-CN" sz="1800" kern="100" dirty="0">
                <a:effectLst/>
                <a:latin typeface="Times New Roman" panose="02020603050405020304" pitchFamily="18" charset="0"/>
                <a:ea typeface="宋体" panose="02010600030101010101" pitchFamily="2" charset="-122"/>
              </a:rPr>
              <a:t>从句更加正式。）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6470399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45CD25-0B91-F4DA-2E7B-9AA4EC47F44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3E41E94-656F-87D0-A747-15C00CD39323}"/>
              </a:ext>
            </a:extLst>
          </p:cNvPr>
          <p:cNvSpPr>
            <a:spLocks noGrp="1"/>
          </p:cNvSpPr>
          <p:nvPr>
            <p:ph idx="1"/>
          </p:nvPr>
        </p:nvSpPr>
        <p:spPr/>
        <p:txBody>
          <a:bodyPr/>
          <a:lstStyle/>
          <a:p>
            <a:pPr algn="just"/>
            <a:r>
              <a:rPr lang="en-US" altLang="zh-CN" sz="1800" kern="100" dirty="0">
                <a:effectLst/>
                <a:latin typeface="Times New Roman" panose="02020603050405020304" pitchFamily="18" charset="0"/>
                <a:ea typeface="宋体" panose="02010600030101010101" pitchFamily="2" charset="-122"/>
              </a:rPr>
              <a:t>4</a:t>
            </a:r>
            <a:r>
              <a:rPr lang="zh-CN" altLang="zh-CN" sz="1800" kern="100" dirty="0">
                <a:effectLst/>
                <a:latin typeface="Times New Roman" panose="02020603050405020304" pitchFamily="18" charset="0"/>
                <a:ea typeface="宋体" panose="02010600030101010101" pitchFamily="2" charset="-122"/>
              </a:rPr>
              <a:t>）时间从句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原因从句：（</a:t>
            </a:r>
            <a:r>
              <a:rPr lang="en-US" altLang="zh-CN" sz="1800" kern="100" dirty="0">
                <a:effectLst/>
                <a:latin typeface="Times New Roman" panose="02020603050405020304" pitchFamily="18" charset="0"/>
                <a:ea typeface="宋体" panose="02010600030101010101" pitchFamily="2" charset="-122"/>
              </a:rPr>
              <a:t>a</a:t>
            </a:r>
            <a:r>
              <a:rPr lang="zh-CN" altLang="zh-CN" sz="1800" kern="100" dirty="0">
                <a:effectLst/>
                <a:latin typeface="Times New Roman" panose="02020603050405020304" pitchFamily="18" charset="0"/>
                <a:ea typeface="宋体" panose="02010600030101010101" pitchFamily="2" charset="-122"/>
              </a:rPr>
              <a:t>）或含有原因从句意义；（</a:t>
            </a:r>
            <a:r>
              <a:rPr lang="en-US" altLang="zh-CN" sz="1800" kern="100" dirty="0">
                <a:effectLst/>
                <a:latin typeface="Times New Roman" panose="02020603050405020304" pitchFamily="18" charset="0"/>
                <a:ea typeface="宋体" panose="02010600030101010101" pitchFamily="2" charset="-122"/>
              </a:rPr>
              <a:t>b</a:t>
            </a:r>
            <a:r>
              <a:rPr lang="zh-CN" altLang="zh-CN" sz="1800" kern="100" dirty="0">
                <a:effectLst/>
                <a:latin typeface="Times New Roman" panose="02020603050405020304" pitchFamily="18" charset="0"/>
                <a:ea typeface="宋体" panose="02010600030101010101" pitchFamily="2" charset="-122"/>
              </a:rPr>
              <a:t>）用作连词的一般是</a:t>
            </a:r>
            <a:r>
              <a:rPr lang="en-US" altLang="zh-CN" sz="1800" kern="100" dirty="0">
                <a:effectLst/>
                <a:latin typeface="Times New Roman" panose="02020603050405020304" pitchFamily="18" charset="0"/>
                <a:ea typeface="宋体" panose="02010600030101010101" pitchFamily="2" charset="-122"/>
              </a:rPr>
              <a:t>when, now(that), as soon as, after</a:t>
            </a:r>
            <a:r>
              <a:rPr lang="zh-CN" altLang="zh-CN" sz="1800" kern="100" dirty="0">
                <a:effectLst/>
                <a:latin typeface="Times New Roman" panose="02020603050405020304" pitchFamily="18" charset="0"/>
                <a:ea typeface="宋体" panose="02010600030101010101" pitchFamily="2" charset="-122"/>
              </a:rPr>
              <a:t>等。下列（</a:t>
            </a:r>
            <a:r>
              <a:rPr lang="en-US" altLang="zh-CN" sz="1800" kern="100" dirty="0">
                <a:effectLst/>
                <a:latin typeface="Times New Roman" panose="02020603050405020304" pitchFamily="18" charset="0"/>
                <a:ea typeface="宋体" panose="02010600030101010101" pitchFamily="2" charset="-122"/>
              </a:rPr>
              <a:t>b</a:t>
            </a:r>
            <a:r>
              <a:rPr lang="zh-CN" altLang="zh-CN" sz="1800" kern="100" dirty="0">
                <a:effectLst/>
                <a:latin typeface="Times New Roman" panose="02020603050405020304" pitchFamily="18" charset="0"/>
                <a:ea typeface="宋体" panose="02010600030101010101" pitchFamily="2" charset="-122"/>
              </a:rPr>
              <a:t>）项下的从句既有时间从句意义，又有原因从句意义。</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a. </a:t>
            </a:r>
            <a:r>
              <a:rPr lang="zh-CN" altLang="zh-CN" sz="1800" kern="100" dirty="0">
                <a:effectLst/>
                <a:latin typeface="Times New Roman" panose="02020603050405020304" pitchFamily="18" charset="0"/>
                <a:ea typeface="宋体" panose="02010600030101010101" pitchFamily="2" charset="-122"/>
              </a:rPr>
              <a:t>时间从句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原因从句：</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How can we convince him when he will not listen? (=How can we convince him as he will not even listen?) </a:t>
            </a:r>
            <a:r>
              <a:rPr lang="zh-CN" altLang="zh-CN" sz="1800" kern="100" dirty="0">
                <a:effectLst/>
                <a:latin typeface="Times New Roman" panose="02020603050405020304" pitchFamily="18" charset="0"/>
                <a:ea typeface="楷体" panose="02010609060101010101" pitchFamily="49" charset="-122"/>
              </a:rPr>
              <a:t>他连听都不肯听，怎么能说服他？</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宋体" panose="02010600030101010101" pitchFamily="2" charset="-122"/>
              </a:rPr>
              <a:t>b. </a:t>
            </a:r>
            <a:r>
              <a:rPr lang="zh-CN" altLang="zh-CN" sz="1800" kern="100" dirty="0">
                <a:effectLst/>
                <a:latin typeface="Times New Roman" panose="02020603050405020304" pitchFamily="18" charset="0"/>
                <a:ea typeface="宋体" panose="02010600030101010101" pitchFamily="2" charset="-122"/>
              </a:rPr>
              <a:t>时间从句含有原因意义：</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Now (that) you are here, let’s start. (=Since you are here now, let’s start.) </a:t>
            </a:r>
            <a:r>
              <a:rPr lang="zh-CN" altLang="zh-CN" sz="1800" kern="100" dirty="0">
                <a:effectLst/>
                <a:latin typeface="Times New Roman" panose="02020603050405020304" pitchFamily="18" charset="0"/>
                <a:ea typeface="楷体" panose="02010609060101010101" pitchFamily="49" charset="-122"/>
              </a:rPr>
              <a:t>既然你来了，咱们走吧！</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上面时间从句改为原因从句，原因的意味增强了，句子更加正式了。</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88534092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140BE9-7F0E-76FB-51AC-FC6A53D8ECD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D447AFF-C964-3F49-7861-2EE471530C2F}"/>
              </a:ext>
            </a:extLst>
          </p:cNvPr>
          <p:cNvSpPr>
            <a:spLocks noGrp="1"/>
          </p:cNvSpPr>
          <p:nvPr>
            <p:ph idx="1"/>
          </p:nvPr>
        </p:nvSpPr>
        <p:spPr/>
        <p:txBody>
          <a:bodyPr/>
          <a:lstStyle/>
          <a:p>
            <a:pPr algn="just"/>
            <a:r>
              <a:rPr lang="en-US" altLang="zh-CN" sz="1800" kern="100" dirty="0">
                <a:effectLst/>
                <a:latin typeface="Times New Roman" panose="02020603050405020304" pitchFamily="18" charset="0"/>
                <a:ea typeface="宋体" panose="02010600030101010101" pitchFamily="2" charset="-122"/>
              </a:rPr>
              <a:t>5</a:t>
            </a:r>
            <a:r>
              <a:rPr lang="zh-CN" altLang="zh-CN" sz="1800" kern="100" dirty="0">
                <a:effectLst/>
                <a:latin typeface="Times New Roman" panose="02020603050405020304" pitchFamily="18" charset="0"/>
                <a:ea typeface="宋体" panose="02010600030101010101" pitchFamily="2" charset="-122"/>
              </a:rPr>
              <a:t>）时间从句带有限制从句（</a:t>
            </a:r>
            <a:r>
              <a:rPr lang="en-US" altLang="zh-CN" sz="1800" kern="100" dirty="0">
                <a:effectLst/>
                <a:latin typeface="Times New Roman" panose="02020603050405020304" pitchFamily="18" charset="0"/>
                <a:ea typeface="宋体" panose="02010600030101010101" pitchFamily="2" charset="-122"/>
              </a:rPr>
              <a:t>adverbial clause of restriction</a:t>
            </a:r>
            <a:r>
              <a:rPr lang="zh-CN" altLang="zh-CN" sz="1800" kern="100" dirty="0">
                <a:effectLst/>
                <a:latin typeface="Times New Roman" panose="02020603050405020304" pitchFamily="18" charset="0"/>
                <a:ea typeface="宋体" panose="02010600030101010101" pitchFamily="2" charset="-122"/>
              </a:rPr>
              <a:t>）的意义，用作连词的词是</a:t>
            </a:r>
            <a:r>
              <a:rPr lang="en-US" altLang="zh-CN" sz="1800" kern="100" dirty="0">
                <a:effectLst/>
                <a:latin typeface="Times New Roman" panose="02020603050405020304" pitchFamily="18" charset="0"/>
                <a:ea typeface="宋体" panose="02010600030101010101" pitchFamily="2" charset="-122"/>
              </a:rPr>
              <a:t>when, as long as </a:t>
            </a:r>
            <a:r>
              <a:rPr lang="zh-CN" altLang="zh-CN" sz="1800" kern="100" dirty="0">
                <a:effectLst/>
                <a:latin typeface="Times New Roman" panose="02020603050405020304" pitchFamily="18" charset="0"/>
                <a:ea typeface="宋体" panose="02010600030101010101" pitchFamily="2" charset="-122"/>
              </a:rPr>
              <a:t>等。在这种从句里，两种不同性质的从句的意义混合在同一个形式里。例如：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 have stood as long as I can. ( as long as = as far as) </a:t>
            </a:r>
            <a:r>
              <a:rPr lang="zh-CN" altLang="zh-CN" sz="1800" kern="100" dirty="0">
                <a:effectLst/>
                <a:latin typeface="Times New Roman" panose="02020603050405020304" pitchFamily="18" charset="0"/>
                <a:ea typeface="楷体" panose="02010609060101010101" pitchFamily="49" charset="-122"/>
              </a:rPr>
              <a:t>我忍受够了，再也受不了了。</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楷体" panose="02010609060101010101" pitchFamily="49" charset="-122"/>
              </a:rPr>
              <a:t>as far as</a:t>
            </a:r>
            <a:r>
              <a:rPr lang="zh-CN" altLang="zh-CN" sz="1800" kern="100" dirty="0">
                <a:effectLst/>
                <a:latin typeface="Times New Roman" panose="02020603050405020304" pitchFamily="18" charset="0"/>
                <a:ea typeface="宋体" panose="02010600030101010101" pitchFamily="2" charset="-122"/>
              </a:rPr>
              <a:t>更加正式。）</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effectLst/>
                <a:latin typeface="Times New Roman" panose="02020603050405020304" pitchFamily="18" charset="0"/>
                <a:ea typeface="宋体" panose="02010600030101010101" pitchFamily="2" charset="-122"/>
              </a:rPr>
              <a:t>6</a:t>
            </a:r>
            <a:r>
              <a:rPr lang="zh-CN" altLang="zh-CN" sz="1800" kern="100" dirty="0">
                <a:effectLst/>
                <a:latin typeface="Times New Roman" panose="02020603050405020304" pitchFamily="18" charset="0"/>
                <a:ea typeface="宋体" panose="02010600030101010101" pitchFamily="2" charset="-122"/>
              </a:rPr>
              <a:t>）时间从句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比例增减从句（</a:t>
            </a:r>
            <a:r>
              <a:rPr lang="en-US" altLang="zh-CN" sz="1800" kern="100" dirty="0">
                <a:effectLst/>
                <a:latin typeface="Times New Roman" panose="02020603050405020304" pitchFamily="18" charset="0"/>
                <a:ea typeface="宋体" panose="02010600030101010101" pitchFamily="2" charset="-122"/>
              </a:rPr>
              <a:t>adverbial clause of proportionate increase or decrease</a:t>
            </a:r>
            <a:r>
              <a:rPr lang="zh-CN" altLang="zh-CN" sz="1800" kern="100" dirty="0">
                <a:effectLst/>
                <a:latin typeface="Times New Roman" panose="02020603050405020304" pitchFamily="18" charset="0"/>
                <a:ea typeface="宋体" panose="02010600030101010101" pitchFamily="2" charset="-122"/>
              </a:rPr>
              <a:t>），用作连词的词是</a:t>
            </a:r>
            <a:r>
              <a:rPr lang="en-US" altLang="zh-CN" sz="1800" kern="100" dirty="0">
                <a:effectLst/>
                <a:latin typeface="Times New Roman" panose="02020603050405020304" pitchFamily="18" charset="0"/>
                <a:ea typeface="宋体" panose="02010600030101010101" pitchFamily="2" charset="-122"/>
              </a:rPr>
              <a:t>as</a:t>
            </a:r>
            <a:r>
              <a:rPr lang="zh-CN" altLang="zh-CN" sz="1800" kern="100" dirty="0">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As they suffer more defeats, they become more frenzied. (=The more defeats they suffer, the more frenzied they become.) </a:t>
            </a:r>
            <a:r>
              <a:rPr lang="zh-CN" altLang="zh-CN" sz="1800" kern="100" dirty="0">
                <a:effectLst/>
                <a:latin typeface="Times New Roman" panose="02020603050405020304" pitchFamily="18" charset="0"/>
                <a:ea typeface="楷体" panose="02010609060101010101" pitchFamily="49" charset="-122"/>
              </a:rPr>
              <a:t>他们失败的次数越多，变得越疯狂。</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楷体" panose="02010609060101010101" pitchFamily="49" charset="-122"/>
              </a:rPr>
              <a:t>the more…the more…</a:t>
            </a:r>
            <a:r>
              <a:rPr lang="zh-CN" altLang="zh-CN" sz="1800" kern="100" dirty="0">
                <a:effectLst/>
                <a:latin typeface="Times New Roman" panose="02020603050405020304" pitchFamily="18" charset="0"/>
                <a:ea typeface="宋体" panose="02010600030101010101" pitchFamily="2" charset="-122"/>
              </a:rPr>
              <a:t>更加正式。）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37093214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6B554-6551-A517-3270-7FE23A0C88D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7651EE8-99E7-AE8B-F030-21F3D192FC7D}"/>
              </a:ext>
            </a:extLst>
          </p:cNvPr>
          <p:cNvSpPr>
            <a:spLocks noGrp="1"/>
          </p:cNvSpPr>
          <p:nvPr>
            <p:ph idx="1"/>
          </p:nvPr>
        </p:nvSpPr>
        <p:spPr/>
        <p:txBody>
          <a:bodyPr/>
          <a:lstStyle/>
          <a:p>
            <a:pPr algn="just"/>
            <a:r>
              <a:rPr lang="en-US" altLang="zh-CN" sz="1800" b="1" kern="100" dirty="0">
                <a:solidFill>
                  <a:srgbClr val="000000"/>
                </a:solidFill>
                <a:effectLst/>
                <a:latin typeface="Times New Roman" panose="02020603050405020304" pitchFamily="18" charset="0"/>
                <a:ea typeface="楷体_GB2312"/>
              </a:rPr>
              <a:t>2. </a:t>
            </a:r>
            <a:r>
              <a:rPr lang="zh-CN" altLang="zh-CN" sz="1800" b="1" kern="100" dirty="0">
                <a:solidFill>
                  <a:srgbClr val="000000"/>
                </a:solidFill>
                <a:effectLst/>
                <a:latin typeface="Times New Roman" panose="02020603050405020304" pitchFamily="18" charset="0"/>
                <a:ea typeface="楷体_GB2312"/>
              </a:rPr>
              <a:t>处所从句表达限制状语从句</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处所从句有时具有限制从句的意义，</a:t>
            </a:r>
            <a:r>
              <a:rPr lang="en-US" altLang="zh-CN" sz="1800" kern="100" dirty="0">
                <a:effectLst/>
                <a:latin typeface="Times New Roman" panose="02020603050405020304" pitchFamily="18" charset="0"/>
                <a:ea typeface="宋体" panose="02010600030101010101" pitchFamily="2" charset="-122"/>
              </a:rPr>
              <a:t>where=so far as, </a:t>
            </a:r>
            <a:r>
              <a:rPr lang="zh-CN" altLang="zh-CN" sz="1800" kern="100" dirty="0">
                <a:effectLst/>
                <a:latin typeface="Times New Roman" panose="02020603050405020304" pitchFamily="18" charset="0"/>
                <a:ea typeface="宋体" panose="02010600030101010101" pitchFamily="2" charset="-122"/>
              </a:rPr>
              <a:t>但这种用法好像并不常见。例如：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While the people of the capitalist countries are saddled with a huge budget with large military appropriations, they are poor as church mice where educational and cultural </a:t>
            </a:r>
            <a:r>
              <a:rPr lang="en-US" altLang="zh-CN" sz="1800" kern="100" dirty="0" err="1">
                <a:effectLst/>
                <a:latin typeface="Times New Roman" panose="02020603050405020304" pitchFamily="18" charset="0"/>
                <a:ea typeface="楷体" panose="02010609060101010101" pitchFamily="49" charset="-122"/>
              </a:rPr>
              <a:t>programmes</a:t>
            </a:r>
            <a:r>
              <a:rPr lang="en-US" altLang="zh-CN" sz="1800" kern="100" dirty="0">
                <a:effectLst/>
                <a:latin typeface="Times New Roman" panose="02020603050405020304" pitchFamily="18" charset="0"/>
                <a:ea typeface="楷体" panose="02010609060101010101" pitchFamily="49" charset="-122"/>
              </a:rPr>
              <a:t> are involved. (=… they are poor as church mice so far as educational and cultural </a:t>
            </a:r>
            <a:r>
              <a:rPr lang="en-US" altLang="zh-CN" sz="1800" kern="100" dirty="0" err="1">
                <a:effectLst/>
                <a:latin typeface="Times New Roman" panose="02020603050405020304" pitchFamily="18" charset="0"/>
                <a:ea typeface="楷体" panose="02010609060101010101" pitchFamily="49" charset="-122"/>
              </a:rPr>
              <a:t>programmes</a:t>
            </a:r>
            <a:r>
              <a:rPr lang="en-US" altLang="zh-CN" sz="1800" kern="100" dirty="0">
                <a:effectLst/>
                <a:latin typeface="Times New Roman" panose="02020603050405020304" pitchFamily="18" charset="0"/>
                <a:ea typeface="楷体" panose="02010609060101010101" pitchFamily="49" charset="-122"/>
              </a:rPr>
              <a:t> are involved.) </a:t>
            </a:r>
            <a:r>
              <a:rPr lang="zh-CN" altLang="zh-CN" sz="1800" kern="100" dirty="0">
                <a:effectLst/>
                <a:latin typeface="Times New Roman" panose="02020603050405020304" pitchFamily="18" charset="0"/>
                <a:ea typeface="楷体" panose="02010609060101010101" pitchFamily="49" charset="-122"/>
              </a:rPr>
              <a:t>虽然资本主义国家人民担负着一个包括巨大军事拨款的庞大预算，但就文化教育工作来说，他们穷苦得像教堂里的耗子一样。</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so far as</a:t>
            </a:r>
            <a:r>
              <a:rPr lang="zh-CN" altLang="zh-CN" sz="1800" kern="100" dirty="0">
                <a:effectLst/>
                <a:latin typeface="Times New Roman" panose="02020603050405020304" pitchFamily="18" charset="0"/>
                <a:ea typeface="宋体" panose="02010600030101010101" pitchFamily="2" charset="-122"/>
              </a:rPr>
              <a:t>更加正式。）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01994536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449B2A-D07B-E056-D2AA-8C2B47C4572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1E921E1-4058-E647-A9AB-63117A30910C}"/>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3. </a:t>
            </a:r>
            <a:r>
              <a:rPr lang="zh-CN" altLang="zh-CN" sz="1800" b="1" kern="100" dirty="0">
                <a:solidFill>
                  <a:srgbClr val="FF0000"/>
                </a:solidFill>
                <a:effectLst/>
                <a:latin typeface="Times New Roman" panose="02020603050405020304" pitchFamily="18" charset="0"/>
                <a:ea typeface="楷体_GB2312"/>
              </a:rPr>
              <a:t>处所从句表达让步状语从句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处所从句有时带有让步意义，</a:t>
            </a:r>
            <a:r>
              <a:rPr lang="en-US" altLang="zh-CN" sz="1800" kern="100" dirty="0">
                <a:solidFill>
                  <a:srgbClr val="000000"/>
                </a:solidFill>
                <a:effectLst/>
                <a:latin typeface="Times New Roman" panose="02020603050405020304" pitchFamily="18" charset="0"/>
                <a:ea typeface="宋体" panose="02010600030101010101" pitchFamily="2" charset="-122"/>
              </a:rPr>
              <a:t>where=though</a:t>
            </a:r>
            <a:r>
              <a:rPr lang="zh-CN" altLang="zh-CN" sz="1800" kern="100" dirty="0">
                <a:solidFill>
                  <a:srgbClr val="000000"/>
                </a:solidFill>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Unfortunately, where we should expect gratitude, we often find the opposite. (Alan Max) (=Unfortunately, though we should expect gratitude, we often find the opposite.) </a:t>
            </a:r>
            <a:r>
              <a:rPr lang="zh-CN" altLang="zh-CN" sz="1800" kern="100" dirty="0">
                <a:effectLst/>
                <a:latin typeface="Times New Roman" panose="02020603050405020304" pitchFamily="18" charset="0"/>
                <a:ea typeface="楷体" panose="02010609060101010101" pitchFamily="49" charset="-122"/>
              </a:rPr>
              <a:t>不幸，虽然我们应当受人感激，但人们却常常对我们忘恩负义。</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though</a:t>
            </a:r>
            <a:r>
              <a:rPr lang="zh-CN" altLang="zh-CN" sz="1800" kern="100" dirty="0">
                <a:solidFill>
                  <a:srgbClr val="000000"/>
                </a:solidFill>
                <a:effectLst/>
                <a:latin typeface="Times New Roman" panose="02020603050405020304" pitchFamily="18" charset="0"/>
                <a:ea typeface="宋体" panose="02010600030101010101" pitchFamily="2" charset="-122"/>
              </a:rPr>
              <a:t>的让步意义更明确，</a:t>
            </a:r>
            <a:r>
              <a:rPr lang="zh-CN" altLang="zh-CN" sz="1800" kern="100" dirty="0">
                <a:effectLst/>
                <a:latin typeface="Times New Roman" panose="02020603050405020304" pitchFamily="18" charset="0"/>
                <a:ea typeface="宋体" panose="02010600030101010101" pitchFamily="2" charset="-122"/>
              </a:rPr>
              <a:t>更加正式。）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01887712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1D9F1E-7EC2-6C06-9DB1-6C7D01A65A0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B657A40-2A34-1D58-EF57-1292D04B7892}"/>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4. </a:t>
            </a:r>
            <a:r>
              <a:rPr lang="zh-CN" altLang="zh-CN" sz="1800" b="1" kern="100" dirty="0">
                <a:solidFill>
                  <a:srgbClr val="FF0000"/>
                </a:solidFill>
                <a:effectLst/>
                <a:latin typeface="Times New Roman" panose="02020603050405020304" pitchFamily="18" charset="0"/>
                <a:ea typeface="楷体_GB2312"/>
              </a:rPr>
              <a:t>条件从句表达让步状语从句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条件从句的形式有时可以用来表达让步从句的意义内容，细别又有下列几种：</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effectLst/>
                <a:latin typeface="Times New Roman" panose="02020603050405020304" pitchFamily="18" charset="0"/>
                <a:ea typeface="宋体" panose="02010600030101010101" pitchFamily="2" charset="-122"/>
              </a:rPr>
              <a:t>1</a:t>
            </a:r>
            <a:r>
              <a:rPr lang="zh-CN" altLang="zh-CN" sz="1800" kern="100" dirty="0">
                <a:effectLst/>
                <a:latin typeface="Times New Roman" panose="02020603050405020304" pitchFamily="18" charset="0"/>
                <a:ea typeface="宋体" panose="02010600030101010101" pitchFamily="2" charset="-122"/>
              </a:rPr>
              <a:t>）条件从句有时具有</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每当</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的时候（</a:t>
            </a:r>
            <a:r>
              <a:rPr lang="en-US" altLang="zh-CN" sz="1800" kern="100" dirty="0">
                <a:effectLst/>
                <a:latin typeface="Times New Roman" panose="02020603050405020304" pitchFamily="18" charset="0"/>
                <a:ea typeface="宋体" panose="02010600030101010101" pitchFamily="2" charset="-122"/>
              </a:rPr>
              <a:t>whenever</a:t>
            </a:r>
            <a:r>
              <a:rPr lang="zh-CN" altLang="zh-CN" sz="1800" kern="100" dirty="0">
                <a:effectLst/>
                <a:latin typeface="Times New Roman" panose="02020603050405020304" pitchFamily="18" charset="0"/>
                <a:ea typeface="宋体" panose="02010600030101010101" pitchFamily="2" charset="-122"/>
              </a:rPr>
              <a:t>）”的意义，连词是</a:t>
            </a:r>
            <a:r>
              <a:rPr lang="en-US" altLang="zh-CN" sz="1800" kern="100" dirty="0">
                <a:effectLst/>
                <a:latin typeface="Times New Roman" panose="02020603050405020304" pitchFamily="18" charset="0"/>
                <a:ea typeface="宋体" panose="02010600030101010101" pitchFamily="2" charset="-122"/>
              </a:rPr>
              <a:t>if</a:t>
            </a:r>
            <a:r>
              <a:rPr lang="zh-CN" altLang="zh-CN" sz="1800" kern="100" dirty="0">
                <a:effectLst/>
                <a:latin typeface="Times New Roman" panose="02020603050405020304" pitchFamily="18" charset="0"/>
                <a:ea typeface="宋体" panose="02010600030101010101" pitchFamily="2" charset="-122"/>
              </a:rPr>
              <a:t>，这种条件句有的语法学家管它叫做</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类条件句</a:t>
            </a:r>
            <a:r>
              <a:rPr lang="en-US"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sentences of pseudo condition</a:t>
            </a:r>
            <a:r>
              <a:rPr lang="zh-CN" altLang="zh-CN" sz="1800" kern="100" dirty="0">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If he had done wrong, he always confessed his fault. (=Whenever he had done wrong, he always confessed his fault.) </a:t>
            </a:r>
            <a:r>
              <a:rPr lang="zh-CN" altLang="zh-CN" sz="1800" kern="100" dirty="0">
                <a:effectLst/>
                <a:latin typeface="Times New Roman" panose="02020603050405020304" pitchFamily="18" charset="0"/>
                <a:ea typeface="楷体" panose="02010609060101010101" pitchFamily="49" charset="-122"/>
              </a:rPr>
              <a:t>每次做错了事他总是认错的。</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550282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96E787-5016-8706-4506-54DE2F4BE82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7DE8108-D1EA-CBF6-D03E-761183E0934C}"/>
              </a:ext>
            </a:extLst>
          </p:cNvPr>
          <p:cNvSpPr>
            <a:spLocks noGrp="1"/>
          </p:cNvSpPr>
          <p:nvPr>
            <p:ph idx="1"/>
          </p:nvPr>
        </p:nvSpPr>
        <p:spPr/>
        <p:txBody>
          <a:bodyPr/>
          <a:lstStyle/>
          <a:p>
            <a:r>
              <a:rPr lang="en-US" altLang="zh-CN" dirty="0">
                <a:solidFill>
                  <a:srgbClr val="FF0000"/>
                </a:solidFill>
                <a:latin typeface="楷体" panose="02010609060101010101" pitchFamily="49" charset="-122"/>
                <a:ea typeface="楷体" panose="02010609060101010101" pitchFamily="49" charset="-122"/>
              </a:rPr>
              <a:t>2. </a:t>
            </a:r>
            <a:r>
              <a:rPr lang="zh-CN" altLang="en-US" dirty="0">
                <a:solidFill>
                  <a:srgbClr val="FF0000"/>
                </a:solidFill>
                <a:latin typeface="楷体" panose="02010609060101010101" pitchFamily="49" charset="-122"/>
                <a:ea typeface="楷体" panose="02010609060101010101" pitchFamily="49" charset="-122"/>
              </a:rPr>
              <a:t>悖论</a:t>
            </a:r>
            <a:endParaRPr lang="en-US" altLang="zh-CN" dirty="0">
              <a:solidFill>
                <a:srgbClr val="FF0000"/>
              </a:solidFill>
              <a:latin typeface="楷体" panose="02010609060101010101" pitchFamily="49" charset="-122"/>
              <a:ea typeface="楷体" panose="02010609060101010101" pitchFamily="49" charset="-122"/>
            </a:endParaRPr>
          </a:p>
          <a:p>
            <a:r>
              <a:rPr lang="zh-CN" altLang="en-US" dirty="0">
                <a:solidFill>
                  <a:schemeClr val="tx1"/>
                </a:solidFill>
              </a:rPr>
              <a:t>悖论（</a:t>
            </a:r>
            <a:r>
              <a:rPr lang="en-US" altLang="zh-CN" dirty="0">
                <a:solidFill>
                  <a:schemeClr val="tx1"/>
                </a:solidFill>
              </a:rPr>
              <a:t>paradox</a:t>
            </a:r>
            <a:r>
              <a:rPr lang="zh-CN" altLang="en-US" dirty="0">
                <a:solidFill>
                  <a:schemeClr val="tx1"/>
                </a:solidFill>
              </a:rPr>
              <a:t>）是把矛盾及异常现象以过程的句法形式表现出来的突出手段，与矛盾修辞不同，相互矛盾的双方不是修辞与被修辞的关系，而是以“过程”中的参与者，相似之处在于在一定的情景中可以表达深奥的哲理以及奇特的、异常的现象，还可以用来强调。例如：</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9A322123-34A0-FAE0-355D-3AE32863C5B6}"/>
              </a:ext>
            </a:extLst>
          </p:cNvPr>
          <p:cNvPicPr>
            <a:picLocks noChangeAspect="1"/>
          </p:cNvPicPr>
          <p:nvPr/>
        </p:nvPicPr>
        <p:blipFill rotWithShape="1">
          <a:blip r:embed="rId2"/>
          <a:srcRect r="50154" b="-5630"/>
          <a:stretch/>
        </p:blipFill>
        <p:spPr>
          <a:xfrm>
            <a:off x="861522" y="3428999"/>
            <a:ext cx="5967079" cy="2997001"/>
          </a:xfrm>
          <a:prstGeom prst="rect">
            <a:avLst/>
          </a:prstGeom>
        </p:spPr>
      </p:pic>
      <p:sp>
        <p:nvSpPr>
          <p:cNvPr id="7" name="文本框 6">
            <a:extLst>
              <a:ext uri="{FF2B5EF4-FFF2-40B4-BE49-F238E27FC236}">
                <a16:creationId xmlns:a16="http://schemas.microsoft.com/office/drawing/2014/main" id="{B2A1AA4E-AE45-6A7F-3A4F-1AD43271D49E}"/>
              </a:ext>
            </a:extLst>
          </p:cNvPr>
          <p:cNvSpPr txBox="1"/>
          <p:nvPr/>
        </p:nvSpPr>
        <p:spPr>
          <a:xfrm>
            <a:off x="6878313" y="3188440"/>
            <a:ext cx="4452165" cy="2677656"/>
          </a:xfrm>
          <a:prstGeom prst="rect">
            <a:avLst/>
          </a:prstGeom>
          <a:noFill/>
        </p:spPr>
        <p:txBody>
          <a:bodyPr wrap="square">
            <a:spAutoFit/>
          </a:bodyPr>
          <a:lstStyle/>
          <a:p>
            <a:r>
              <a:rPr lang="zh-CN" altLang="en-US" sz="2800" dirty="0"/>
              <a:t>这个例子表现了一种超出常规的现象：他的肮脏的灵魂遮住了炎阳，使路程昏暗。</a:t>
            </a:r>
            <a:r>
              <a:rPr lang="zh-CN" altLang="en-US" sz="2800" dirty="0">
                <a:solidFill>
                  <a:srgbClr val="FF0000"/>
                </a:solidFill>
              </a:rPr>
              <a:t>悖论法</a:t>
            </a:r>
            <a:r>
              <a:rPr lang="zh-CN" altLang="en-US" sz="2800" dirty="0"/>
              <a:t>强调了诗中所描述人物的灵魂与思想是多么的肮脏。汉语译文照原文。</a:t>
            </a:r>
          </a:p>
        </p:txBody>
      </p:sp>
    </p:spTree>
    <p:extLst>
      <p:ext uri="{BB962C8B-B14F-4D97-AF65-F5344CB8AC3E}">
        <p14:creationId xmlns:p14="http://schemas.microsoft.com/office/powerpoint/2010/main" val="38802373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5FCE74-D868-FCE9-2A2B-A50AD61E0CF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007F411-BCC1-C2F3-103D-D4A2970C4549}"/>
              </a:ext>
            </a:extLst>
          </p:cNvPr>
          <p:cNvSpPr>
            <a:spLocks noGrp="1"/>
          </p:cNvSpPr>
          <p:nvPr>
            <p:ph idx="1"/>
          </p:nvPr>
        </p:nvSpPr>
        <p:spPr/>
        <p:txBody>
          <a:bodyPr/>
          <a:lstStyle/>
          <a:p>
            <a:pPr algn="just"/>
            <a:r>
              <a:rPr lang="en-US" altLang="zh-CN" sz="1800" kern="100" dirty="0">
                <a:effectLst/>
                <a:latin typeface="Times New Roman" panose="02020603050405020304" pitchFamily="18" charset="0"/>
                <a:ea typeface="宋体" panose="02010600030101010101" pitchFamily="2" charset="-122"/>
              </a:rPr>
              <a:t>2</a:t>
            </a:r>
            <a:r>
              <a:rPr lang="zh-CN" altLang="zh-CN" sz="1800" kern="100" dirty="0">
                <a:effectLst/>
                <a:latin typeface="Times New Roman" panose="02020603050405020304" pitchFamily="18" charset="0"/>
                <a:ea typeface="宋体" panose="02010600030101010101" pitchFamily="2" charset="-122"/>
              </a:rPr>
              <a:t>）条件从句有时具有一种保留性质的让步意义，</a:t>
            </a:r>
            <a:r>
              <a:rPr lang="en-US" altLang="zh-CN" sz="1800" kern="100" dirty="0">
                <a:effectLst/>
                <a:latin typeface="Times New Roman" panose="02020603050405020304" pitchFamily="18" charset="0"/>
                <a:ea typeface="宋体" panose="02010600030101010101" pitchFamily="2" charset="-122"/>
              </a:rPr>
              <a:t>if=though…may…</a:t>
            </a:r>
            <a:r>
              <a:rPr lang="zh-CN" altLang="zh-CN" sz="1800" kern="100" dirty="0">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If they did not have much, they were at any rate optimistic and happy. (=Though they might not have much, they were at any rate optimistic and happy.) </a:t>
            </a:r>
            <a:r>
              <a:rPr lang="zh-CN" altLang="zh-CN" sz="1800" kern="100" dirty="0">
                <a:effectLst/>
                <a:latin typeface="Times New Roman" panose="02020603050405020304" pitchFamily="18" charset="0"/>
                <a:ea typeface="楷体" panose="02010609060101010101" pitchFamily="49" charset="-122"/>
              </a:rPr>
              <a:t>要说他们的生活并不富裕，他们至少是乐观的、快活的。（</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虽然他们的生活并不富裕，但是至少他们很乐观、很快活。）</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though</a:t>
            </a:r>
            <a:r>
              <a:rPr lang="zh-CN" altLang="zh-CN" sz="1800" kern="100" dirty="0">
                <a:solidFill>
                  <a:srgbClr val="000000"/>
                </a:solidFill>
                <a:effectLst/>
                <a:latin typeface="Times New Roman" panose="02020603050405020304" pitchFamily="18" charset="0"/>
                <a:ea typeface="宋体" panose="02010600030101010101" pitchFamily="2" charset="-122"/>
              </a:rPr>
              <a:t>的让步意义更明确，</a:t>
            </a:r>
            <a:r>
              <a:rPr lang="zh-CN" altLang="zh-CN" sz="1800" kern="100" dirty="0">
                <a:effectLst/>
                <a:latin typeface="Times New Roman" panose="02020603050405020304" pitchFamily="18" charset="0"/>
                <a:ea typeface="宋体" panose="02010600030101010101" pitchFamily="2" charset="-122"/>
              </a:rPr>
              <a:t>更加正式。）</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effectLst/>
                <a:latin typeface="Times New Roman" panose="02020603050405020304" pitchFamily="18" charset="0"/>
                <a:ea typeface="宋体" panose="02010600030101010101" pitchFamily="2" charset="-122"/>
              </a:rPr>
              <a:t>3</a:t>
            </a:r>
            <a:r>
              <a:rPr lang="zh-CN" altLang="zh-CN" sz="1800" kern="100" dirty="0">
                <a:effectLst/>
                <a:latin typeface="Times New Roman" panose="02020603050405020304" pitchFamily="18" charset="0"/>
                <a:ea typeface="宋体" panose="02010600030101010101" pitchFamily="2" charset="-122"/>
              </a:rPr>
              <a:t>）条件从句有时等于让步状语从句，</a:t>
            </a:r>
            <a:r>
              <a:rPr lang="en-US" altLang="zh-CN" sz="1800" kern="100" dirty="0">
                <a:effectLst/>
                <a:latin typeface="Times New Roman" panose="02020603050405020304" pitchFamily="18" charset="0"/>
                <a:ea typeface="宋体" panose="02010600030101010101" pitchFamily="2" charset="-122"/>
              </a:rPr>
              <a:t>if=though. </a:t>
            </a:r>
            <a:r>
              <a:rPr lang="zh-CN" altLang="zh-CN" sz="1800" kern="100" dirty="0">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If they paid the tax, they did it under protest. (=Though they paid the tax, they did it under protest.) </a:t>
            </a:r>
            <a:r>
              <a:rPr lang="zh-CN" altLang="zh-CN" sz="1800" kern="100" dirty="0">
                <a:effectLst/>
                <a:latin typeface="Times New Roman" panose="02020603050405020304" pitchFamily="18" charset="0"/>
                <a:ea typeface="楷体" panose="02010609060101010101" pitchFamily="49" charset="-122"/>
              </a:rPr>
              <a:t>如果说他们缴了税，那是他们是在表示抗议的情形下缴的。（</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虽然他们缴了税，但是他们是在表示抗议的情形下缴的。）</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though</a:t>
            </a:r>
            <a:r>
              <a:rPr lang="zh-CN" altLang="zh-CN" sz="1800" kern="100" dirty="0">
                <a:solidFill>
                  <a:srgbClr val="000000"/>
                </a:solidFill>
                <a:effectLst/>
                <a:latin typeface="Times New Roman" panose="02020603050405020304" pitchFamily="18" charset="0"/>
                <a:ea typeface="宋体" panose="02010600030101010101" pitchFamily="2" charset="-122"/>
              </a:rPr>
              <a:t>的让步意义更明确，</a:t>
            </a:r>
            <a:r>
              <a:rPr lang="zh-CN" altLang="zh-CN" sz="1800" kern="100" dirty="0">
                <a:effectLst/>
                <a:latin typeface="Times New Roman" panose="02020603050405020304" pitchFamily="18" charset="0"/>
                <a:ea typeface="宋体" panose="02010600030101010101" pitchFamily="2" charset="-122"/>
              </a:rPr>
              <a:t>更加正式。）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15582928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E477A7-E3F8-1794-1CD6-04F6E3FD258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324E3A8-4739-2982-6340-3A362B31AAF0}"/>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5. </a:t>
            </a:r>
            <a:r>
              <a:rPr lang="zh-CN" altLang="zh-CN" sz="1800" b="1" kern="100" dirty="0">
                <a:solidFill>
                  <a:srgbClr val="FF0000"/>
                </a:solidFill>
                <a:effectLst/>
                <a:latin typeface="Times New Roman" panose="02020603050405020304" pitchFamily="18" charset="0"/>
                <a:ea typeface="楷体_GB2312"/>
              </a:rPr>
              <a:t>程度从句表达让步状语从句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程度从句</a:t>
            </a:r>
            <a:r>
              <a:rPr lang="en-US" altLang="zh-CN" sz="1800" kern="100" dirty="0">
                <a:effectLst/>
                <a:latin typeface="Times New Roman" panose="02020603050405020304" pitchFamily="18" charset="0"/>
                <a:ea typeface="宋体" panose="02010600030101010101" pitchFamily="2" charset="-122"/>
              </a:rPr>
              <a:t>(adverbial clause of degree)</a:t>
            </a:r>
            <a:r>
              <a:rPr lang="zh-CN" altLang="zh-CN" sz="1800" kern="100" dirty="0">
                <a:effectLst/>
                <a:latin typeface="Times New Roman" panose="02020603050405020304" pitchFamily="18" charset="0"/>
                <a:ea typeface="宋体" panose="02010600030101010101" pitchFamily="2" charset="-122"/>
              </a:rPr>
              <a:t>有时等于让步状语从句。下列句子中的从句现在公认为让步从句，但在较早的英语中，从句的第一个词前面还有</a:t>
            </a:r>
            <a:r>
              <a:rPr lang="en-US" altLang="zh-CN" sz="1800" kern="100" dirty="0">
                <a:effectLst/>
                <a:latin typeface="Times New Roman" panose="02020603050405020304" pitchFamily="18" charset="0"/>
                <a:ea typeface="宋体" panose="02010600030101010101" pitchFamily="2" charset="-122"/>
              </a:rPr>
              <a:t>as</a:t>
            </a:r>
            <a:r>
              <a:rPr lang="zh-CN" altLang="zh-CN" sz="1800" kern="100" dirty="0">
                <a:effectLst/>
                <a:latin typeface="Times New Roman" panose="02020603050405020304" pitchFamily="18" charset="0"/>
                <a:ea typeface="宋体" panose="02010600030101010101" pitchFamily="2" charset="-122"/>
              </a:rPr>
              <a:t>或</a:t>
            </a:r>
            <a:r>
              <a:rPr lang="en-US" altLang="zh-CN" sz="1800" kern="100" dirty="0">
                <a:effectLst/>
                <a:latin typeface="Times New Roman" panose="02020603050405020304" pitchFamily="18" charset="0"/>
                <a:ea typeface="宋体" panose="02010600030101010101" pitchFamily="2" charset="-122"/>
              </a:rPr>
              <a:t>so</a:t>
            </a:r>
            <a:r>
              <a:rPr lang="zh-CN" altLang="zh-CN" sz="1800" kern="100" dirty="0">
                <a:effectLst/>
                <a:latin typeface="Times New Roman" panose="02020603050405020304" pitchFamily="18" charset="0"/>
                <a:ea typeface="宋体" panose="02010600030101010101" pitchFamily="2" charset="-122"/>
              </a:rPr>
              <a:t>，因为这种从句的形式原来是程度状语从句，但表达的却是让步从句的意义。例如：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As bad as he is, he is not without merits.</a:t>
            </a:r>
            <a:r>
              <a:rPr lang="zh-CN"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宋体" panose="02010600030101010101" pitchFamily="2" charset="-122"/>
              </a:rPr>
              <a:t>现在是：</a:t>
            </a:r>
            <a:r>
              <a:rPr lang="en-US" altLang="zh-CN" sz="1800" kern="100" dirty="0">
                <a:effectLst/>
                <a:latin typeface="Times New Roman" panose="02020603050405020304" pitchFamily="18" charset="0"/>
                <a:ea typeface="楷体" panose="02010609060101010101" pitchFamily="49" charset="-122"/>
              </a:rPr>
              <a:t>Bad as he is, he is...) </a:t>
            </a:r>
            <a:r>
              <a:rPr lang="zh-CN" altLang="zh-CN" sz="1800" kern="100" dirty="0">
                <a:effectLst/>
                <a:latin typeface="Times New Roman" panose="02020603050405020304" pitchFamily="18" charset="0"/>
                <a:ea typeface="楷体" panose="02010609060101010101" pitchFamily="49" charset="-122"/>
              </a:rPr>
              <a:t>像他那么不好的人，他也不是没有优点啊。（</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虽然他人不好，但是他也有些优点。）</a:t>
            </a:r>
            <a:r>
              <a:rPr lang="zh-CN" altLang="zh-CN" sz="1800" kern="100" dirty="0">
                <a:effectLst/>
                <a:latin typeface="Times New Roman" panose="02020603050405020304" pitchFamily="18" charset="0"/>
                <a:ea typeface="宋体" panose="02010600030101010101" pitchFamily="2" charset="-122"/>
              </a:rPr>
              <a:t>（后者让步意义更明确，更加正式、庄重。）</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51572180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215ADA-B7F6-D03D-97CA-07B0B38D82A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3707F47-8571-BD48-3535-09895CAB8EBE}"/>
              </a:ext>
            </a:extLst>
          </p:cNvPr>
          <p:cNvSpPr>
            <a:spLocks noGrp="1"/>
          </p:cNvSpPr>
          <p:nvPr>
            <p:ph idx="1"/>
          </p:nvPr>
        </p:nvSpPr>
        <p:spPr/>
        <p:txBody>
          <a:bodyPr/>
          <a:lstStyle/>
          <a:p>
            <a:pPr indent="228600" algn="just"/>
            <a:r>
              <a:rPr lang="zh-CN" altLang="zh-CN" sz="1800" kern="100" dirty="0">
                <a:effectLst/>
                <a:latin typeface="Times New Roman" panose="02020603050405020304" pitchFamily="18" charset="0"/>
                <a:ea typeface="宋体" panose="02010600030101010101" pitchFamily="2" charset="-122"/>
              </a:rPr>
              <a:t>上述程度从句或让步从句有时具有原因从句的意义。例如：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Wanting to get to bed himself, tired as she was, she left the door unbarred. (Hardly) (=...because she was tired, she left the door unbarred.) </a:t>
            </a:r>
            <a:r>
              <a:rPr lang="zh-CN" altLang="zh-CN" sz="1800" kern="100" dirty="0">
                <a:effectLst/>
                <a:latin typeface="Times New Roman" panose="02020603050405020304" pitchFamily="18" charset="0"/>
                <a:ea typeface="楷体" panose="02010609060101010101" pitchFamily="49" charset="-122"/>
              </a:rPr>
              <a:t>她自己想上床睡觉了，因为困倦，她没有把门闩上。</a:t>
            </a: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楷体" panose="02010609060101010101" pitchFamily="49" charset="-122"/>
              </a:rPr>
              <a:t>because</a:t>
            </a:r>
            <a:r>
              <a:rPr lang="zh-CN" altLang="zh-CN" sz="1800" kern="100" dirty="0">
                <a:effectLst/>
                <a:latin typeface="Times New Roman" panose="02020603050405020304" pitchFamily="18" charset="0"/>
                <a:ea typeface="宋体" panose="02010600030101010101" pitchFamily="2" charset="-122"/>
              </a:rPr>
              <a:t>表示原因更清晰，更加正式、庄重。）</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90635219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33FE6D-C8B1-9884-E061-A176F7EBCE3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3E79A2C-5D18-37D9-1ADB-2971C9AD6216}"/>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6. </a:t>
            </a:r>
            <a:r>
              <a:rPr lang="zh-CN" altLang="zh-CN" sz="1800" b="1" kern="100" dirty="0">
                <a:solidFill>
                  <a:srgbClr val="FF0000"/>
                </a:solidFill>
                <a:effectLst/>
                <a:latin typeface="Times New Roman" panose="02020603050405020304" pitchFamily="18" charset="0"/>
                <a:ea typeface="楷体_GB2312"/>
              </a:rPr>
              <a:t>原因从句表达目的状语从句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原因从句有时可以用来表达目的从句的意义，但是这个句型现在比较少见了。例如：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They asked him... because they might accuse him. (Tyndale) (=They asked him...so that they might accuse him.) </a:t>
            </a:r>
            <a:r>
              <a:rPr lang="zh-CN" altLang="zh-CN" sz="1800" kern="100" dirty="0">
                <a:effectLst/>
                <a:latin typeface="Times New Roman" panose="02020603050405020304" pitchFamily="18" charset="0"/>
                <a:ea typeface="楷体" panose="02010609060101010101" pitchFamily="49" charset="-122"/>
              </a:rPr>
              <a:t>他们问他</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是因为那样可以责备他。（</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他们问他</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目的是为了可以责备他。）</a:t>
            </a:r>
            <a:r>
              <a:rPr lang="zh-CN" altLang="zh-CN" sz="1800" kern="100" dirty="0">
                <a:effectLst/>
                <a:latin typeface="Times New Roman" panose="02020603050405020304" pitchFamily="18" charset="0"/>
                <a:ea typeface="宋体" panose="02010600030101010101" pitchFamily="2" charset="-122"/>
              </a:rPr>
              <a:t>（后者目的更明确，更加正式、庄重。）</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39077558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78F48E-0233-5D20-999E-156C3BF3194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0D0D22D-7457-5EDB-041F-0AA0F7AF8CFB}"/>
              </a:ext>
            </a:extLst>
          </p:cNvPr>
          <p:cNvSpPr>
            <a:spLocks noGrp="1"/>
          </p:cNvSpPr>
          <p:nvPr>
            <p:ph idx="1"/>
          </p:nvPr>
        </p:nvSpPr>
        <p:spPr/>
        <p:txBody>
          <a:bodyPr/>
          <a:lstStyle/>
          <a:p>
            <a:pPr algn="just"/>
            <a:r>
              <a:rPr lang="en-US" altLang="zh-CN" sz="1800" b="1" kern="100" dirty="0">
                <a:solidFill>
                  <a:srgbClr val="000000"/>
                </a:solidFill>
                <a:effectLst/>
                <a:latin typeface="Times New Roman" panose="02020603050405020304" pitchFamily="18" charset="0"/>
                <a:ea typeface="楷体_GB2312"/>
              </a:rPr>
              <a:t>7. </a:t>
            </a:r>
            <a:r>
              <a:rPr lang="zh-CN" altLang="zh-CN" sz="1800" b="1" kern="100" dirty="0">
                <a:solidFill>
                  <a:srgbClr val="000000"/>
                </a:solidFill>
                <a:effectLst/>
                <a:latin typeface="Times New Roman" panose="02020603050405020304" pitchFamily="18" charset="0"/>
                <a:ea typeface="楷体_GB2312"/>
              </a:rPr>
              <a:t>目的从句表达条件状语从句</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effectLst/>
                <a:latin typeface="Times New Roman" panose="02020603050405020304" pitchFamily="18" charset="0"/>
                <a:ea typeface="宋体" panose="02010600030101010101" pitchFamily="2" charset="-122"/>
              </a:rPr>
              <a:t>目的从句的形式有时可以用来表达条件从句的内容，</a:t>
            </a:r>
            <a:r>
              <a:rPr lang="en-US" altLang="zh-CN" sz="1800" kern="100" dirty="0">
                <a:effectLst/>
                <a:latin typeface="Times New Roman" panose="02020603050405020304" pitchFamily="18" charset="0"/>
                <a:ea typeface="宋体" panose="02010600030101010101" pitchFamily="2" charset="-122"/>
              </a:rPr>
              <a:t>so that=if. </a:t>
            </a:r>
            <a:r>
              <a:rPr lang="zh-CN" altLang="zh-CN" sz="1800" kern="100" dirty="0">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effectLst/>
                <a:latin typeface="Times New Roman" panose="02020603050405020304" pitchFamily="18" charset="0"/>
                <a:ea typeface="楷体" panose="02010609060101010101" pitchFamily="49" charset="-122"/>
              </a:rPr>
              <a:t>So that our language conforms to usage, we don't mind whether grammarians approve of it or not. (=If our language conforms to usage, we don't mind whether grammarians approve of it or not.) </a:t>
            </a:r>
            <a:r>
              <a:rPr lang="zh-CN" altLang="zh-CN" sz="1800" kern="100" dirty="0">
                <a:effectLst/>
                <a:latin typeface="Times New Roman" panose="02020603050405020304" pitchFamily="18" charset="0"/>
                <a:ea typeface="楷体" panose="02010609060101010101" pitchFamily="49" charset="-122"/>
              </a:rPr>
              <a:t>为我们的语言符合习惯用法，我们不用在意语法学家承认不承认。（</a:t>
            </a:r>
            <a:r>
              <a:rPr lang="en-US" altLang="zh-CN" sz="1800" kern="100" dirty="0">
                <a:effectLst/>
                <a:latin typeface="Times New Roman" panose="02020603050405020304" pitchFamily="18" charset="0"/>
                <a:ea typeface="楷体" panose="02010609060101010101" pitchFamily="49" charset="-122"/>
              </a:rPr>
              <a:t>=</a:t>
            </a:r>
            <a:r>
              <a:rPr lang="zh-CN" altLang="zh-CN" sz="1800" kern="100" dirty="0">
                <a:effectLst/>
                <a:latin typeface="Times New Roman" panose="02020603050405020304" pitchFamily="18" charset="0"/>
                <a:ea typeface="楷体" panose="02010609060101010101" pitchFamily="49" charset="-122"/>
              </a:rPr>
              <a:t>只要我们的语言符合习惯用法，语法学家承认不承认我们可以不管。）</a:t>
            </a:r>
            <a:r>
              <a:rPr lang="zh-CN" altLang="zh-CN" sz="1800" kern="100" dirty="0">
                <a:effectLst/>
                <a:latin typeface="Times New Roman" panose="02020603050405020304" pitchFamily="18" charset="0"/>
                <a:ea typeface="宋体" panose="02010600030101010101" pitchFamily="2" charset="-122"/>
              </a:rPr>
              <a:t>（后者条件意义更加明确清晰，更加正式。）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957084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B1F841-CFA5-50C7-5E65-047D150309A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41A1A2B-55EF-ABFC-22F5-588BD5F87B1D}"/>
              </a:ext>
            </a:extLst>
          </p:cNvPr>
          <p:cNvSpPr>
            <a:spLocks noGrp="1"/>
          </p:cNvSpPr>
          <p:nvPr>
            <p:ph idx="1"/>
          </p:nvPr>
        </p:nvSpPr>
        <p:spPr/>
        <p:txBody>
          <a:bodyPr/>
          <a:lstStyle/>
          <a:p>
            <a:pPr indent="228600" algn="just"/>
            <a:r>
              <a:rPr lang="zh-CN" altLang="zh-CN" sz="2800" kern="100" dirty="0">
                <a:solidFill>
                  <a:schemeClr val="tx1"/>
                </a:solidFill>
                <a:effectLst/>
                <a:latin typeface="Times New Roman" panose="02020603050405020304" pitchFamily="18" charset="0"/>
                <a:ea typeface="宋体" panose="02010600030101010101" pitchFamily="2" charset="-122"/>
              </a:rPr>
              <a:t>从上面的从句转换例子中可以看出，转换前的从句与转换后表达的其他状语从句虽然同义，但是风格上存在差别。转换前从句表达的逻辑没有转换后状语从句严谨、清晰，有些是过时的表达方式，但正因为不那么严谨，在生活中使用却显得活泼。我们在体会、分析、翻译这些从句时，要结合上下文，把这种风格体现出来。</a:t>
            </a:r>
          </a:p>
          <a:p>
            <a:endParaRPr lang="zh-CN" altLang="en-US" dirty="0"/>
          </a:p>
        </p:txBody>
      </p:sp>
    </p:spTree>
    <p:extLst>
      <p:ext uri="{BB962C8B-B14F-4D97-AF65-F5344CB8AC3E}">
        <p14:creationId xmlns:p14="http://schemas.microsoft.com/office/powerpoint/2010/main" val="415172470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41D828-2F4D-AD36-A5D7-DF6FD9DAA109}"/>
              </a:ext>
            </a:extLst>
          </p:cNvPr>
          <p:cNvSpPr>
            <a:spLocks noGrp="1"/>
          </p:cNvSpPr>
          <p:nvPr>
            <p:ph type="title"/>
          </p:nvPr>
        </p:nvSpPr>
        <p:spPr/>
        <p:txBody>
          <a:bodyPr/>
          <a:lstStyle/>
          <a:p>
            <a:pPr algn="ctr"/>
            <a:r>
              <a:rPr lang="zh-CN" altLang="en-US" dirty="0">
                <a:solidFill>
                  <a:srgbClr val="FF0000"/>
                </a:solidFill>
              </a:rPr>
              <a:t>第三节 汉语句式风格</a:t>
            </a:r>
          </a:p>
        </p:txBody>
      </p:sp>
      <p:sp>
        <p:nvSpPr>
          <p:cNvPr id="3" name="内容占位符 2">
            <a:extLst>
              <a:ext uri="{FF2B5EF4-FFF2-40B4-BE49-F238E27FC236}">
                <a16:creationId xmlns:a16="http://schemas.microsoft.com/office/drawing/2014/main" id="{CECE0240-148E-1A7A-51C3-82BB4E54FB49}"/>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前面从词素、语句、语句组合三个层级分别讨论了英语在语法（句法）结构上的文体突出方式，并与汉语作了相应对比分析。应该说，各种方式在汉语中大体上可以找到相应的表达，差别的地方在于英汉语的语法本质不同，即汉语的语法（句法）基于汉字的音形义，英语的语法基于其词法。这里再从汉语出发，讨论汉语的句式风格，并与英语作对比。（参考黎运汉，</a:t>
            </a:r>
            <a:r>
              <a:rPr lang="en-US" altLang="zh-CN" sz="1800" kern="100" dirty="0">
                <a:solidFill>
                  <a:srgbClr val="000000"/>
                </a:solidFill>
                <a:effectLst/>
                <a:latin typeface="Times New Roman" panose="02020603050405020304" pitchFamily="18" charset="0"/>
                <a:ea typeface="宋体" panose="02010600030101010101" pitchFamily="2" charset="-122"/>
              </a:rPr>
              <a:t>2000: 159</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176</a:t>
            </a:r>
            <a:r>
              <a:rPr lang="zh-CN" altLang="zh-CN" sz="1800" kern="100" dirty="0">
                <a:solidFill>
                  <a:srgbClr val="000000"/>
                </a:solidFill>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汉语语法的重要表达手段是语序和虚词。汉语利用语序的变化，虚词的增减，加上语气的变化，表达基本相同的意思，可以生成多种多样的同义句式。同义句在语言风格的形式中作用很大，最突出的是</a:t>
            </a:r>
            <a:r>
              <a:rPr lang="zh-CN" altLang="zh-CN" sz="1800" kern="100" dirty="0">
                <a:solidFill>
                  <a:srgbClr val="FF0000"/>
                </a:solidFill>
                <a:effectLst/>
                <a:latin typeface="Times New Roman" panose="02020603050405020304" pitchFamily="18" charset="0"/>
                <a:ea typeface="宋体" panose="02010600030101010101" pitchFamily="2" charset="-122"/>
              </a:rPr>
              <a:t>常式句和变式句、长句和短句、紧句和松句、整句和散句</a:t>
            </a:r>
            <a:r>
              <a:rPr lang="zh-CN" altLang="zh-CN" sz="1800" kern="100" dirty="0">
                <a:solidFill>
                  <a:srgbClr val="000000"/>
                </a:solidFill>
                <a:effectLst/>
                <a:latin typeface="Times New Roman" panose="02020603050405020304" pitchFamily="18" charset="0"/>
                <a:ea typeface="宋体" panose="02010600030101010101" pitchFamily="2" charset="-122"/>
              </a:rPr>
              <a:t>等。</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03646584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C26A61-11A9-ED8D-C18F-DE499CC69FC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66C8ACD-D858-45DC-367C-7B7235C8367A}"/>
              </a:ext>
            </a:extLst>
          </p:cNvPr>
          <p:cNvSpPr>
            <a:spLocks noGrp="1"/>
          </p:cNvSpPr>
          <p:nvPr>
            <p:ph idx="1"/>
          </p:nvPr>
        </p:nvSpPr>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一、常式句与变式句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57175" algn="just"/>
            <a:r>
              <a:rPr lang="zh-CN" altLang="zh-CN" sz="1800" kern="100" dirty="0">
                <a:solidFill>
                  <a:srgbClr val="000000"/>
                </a:solidFill>
                <a:effectLst/>
                <a:latin typeface="Times New Roman" panose="02020603050405020304" pitchFamily="18" charset="0"/>
                <a:ea typeface="宋体" panose="02010600030101010101" pitchFamily="2" charset="-122"/>
              </a:rPr>
              <a:t>常式句通常是主语在前，谓语在后；动词在前，宾语在后；修饰语在前，中心语在后；偏句在前，正句在后；与这些顺序不一样的叫做变式句。常式句自然平实，语势和缓，适用于各类语体，变式句常给人以奇巧之感，文学语体，如诗歌、唱词和抒情散文，常采用变式句；政论语体有时也用到变式句；而专门科学语体则很少这种句式，事务语体则是排斥这种句式的。</a:t>
            </a:r>
            <a:endParaRPr lang="zh-CN" altLang="zh-CN" sz="2400" kern="100" dirty="0">
              <a:effectLst/>
              <a:latin typeface="Times New Roman" panose="02020603050405020304" pitchFamily="18" charset="0"/>
              <a:ea typeface="宋体" panose="02010600030101010101" pitchFamily="2" charset="-122"/>
            </a:endParaRPr>
          </a:p>
          <a:p>
            <a:pPr indent="257175" algn="just"/>
            <a:r>
              <a:rPr lang="zh-CN" altLang="zh-CN" sz="1800" kern="100" dirty="0">
                <a:solidFill>
                  <a:srgbClr val="000000"/>
                </a:solidFill>
                <a:effectLst/>
                <a:latin typeface="Times New Roman" panose="02020603050405020304" pitchFamily="18" charset="0"/>
                <a:ea typeface="宋体" panose="02010600030101010101" pitchFamily="2" charset="-122"/>
              </a:rPr>
              <a:t>常式句的翻译转换在英语中不难找到对应的句子，只是有些主题句要更换主语或谓语动词。这里着重举例讨论变式句。</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6154C1F3-3F59-E1BC-5929-12A060C0D15F}"/>
              </a:ext>
            </a:extLst>
          </p:cNvPr>
          <p:cNvPicPr>
            <a:picLocks noChangeAspect="1"/>
          </p:cNvPicPr>
          <p:nvPr/>
        </p:nvPicPr>
        <p:blipFill rotWithShape="1">
          <a:blip r:embed="rId2"/>
          <a:srcRect r="49692" b="-238"/>
          <a:stretch/>
        </p:blipFill>
        <p:spPr>
          <a:xfrm>
            <a:off x="1086375" y="4671796"/>
            <a:ext cx="5751782" cy="1754204"/>
          </a:xfrm>
          <a:prstGeom prst="rect">
            <a:avLst/>
          </a:prstGeom>
        </p:spPr>
      </p:pic>
      <p:sp>
        <p:nvSpPr>
          <p:cNvPr id="7" name="文本框 6">
            <a:extLst>
              <a:ext uri="{FF2B5EF4-FFF2-40B4-BE49-F238E27FC236}">
                <a16:creationId xmlns:a16="http://schemas.microsoft.com/office/drawing/2014/main" id="{16C3B12D-C2B1-E8D5-213D-A3AC60AED9B1}"/>
              </a:ext>
            </a:extLst>
          </p:cNvPr>
          <p:cNvSpPr txBox="1"/>
          <p:nvPr/>
        </p:nvSpPr>
        <p:spPr>
          <a:xfrm>
            <a:off x="7603761" y="5136491"/>
            <a:ext cx="3818744" cy="707886"/>
          </a:xfrm>
          <a:prstGeom prst="rect">
            <a:avLst/>
          </a:prstGeom>
          <a:noFill/>
        </p:spPr>
        <p:txBody>
          <a:bodyPr wrap="square">
            <a:spAutoFit/>
          </a:bodyPr>
          <a:lstStyle/>
          <a:p>
            <a:r>
              <a:rPr lang="zh-CN" altLang="en-US" sz="4000" dirty="0"/>
              <a:t>译文照原文倒装。</a:t>
            </a:r>
          </a:p>
        </p:txBody>
      </p:sp>
    </p:spTree>
    <p:extLst>
      <p:ext uri="{BB962C8B-B14F-4D97-AF65-F5344CB8AC3E}">
        <p14:creationId xmlns:p14="http://schemas.microsoft.com/office/powerpoint/2010/main" val="427512330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647243-E4E9-72FC-BA69-3D6B051585C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02B9557-08FA-F6D0-5621-F12143CF9088}"/>
              </a:ext>
            </a:extLst>
          </p:cNvPr>
          <p:cNvSpPr>
            <a:spLocks noGrp="1"/>
          </p:cNvSpPr>
          <p:nvPr>
            <p:ph idx="1"/>
          </p:nvPr>
        </p:nvSpPr>
        <p:spPr>
          <a:xfrm>
            <a:off x="583613" y="5033079"/>
            <a:ext cx="11113908" cy="1382712"/>
          </a:xfrm>
        </p:spPr>
        <p:txBody>
          <a:bodyPr/>
          <a:lstStyle/>
          <a:p>
            <a:r>
              <a:rPr lang="zh-CN" altLang="en-US" sz="2800" dirty="0">
                <a:solidFill>
                  <a:schemeClr val="tx1"/>
                </a:solidFill>
              </a:rPr>
              <a:t>原文“壮壮的”等三个补充说明的小句，在译文中也单独成为独立结构，只是位置不一样了。</a:t>
            </a:r>
          </a:p>
        </p:txBody>
      </p:sp>
      <p:pic>
        <p:nvPicPr>
          <p:cNvPr id="5" name="图片 4">
            <a:extLst>
              <a:ext uri="{FF2B5EF4-FFF2-40B4-BE49-F238E27FC236}">
                <a16:creationId xmlns:a16="http://schemas.microsoft.com/office/drawing/2014/main" id="{3D351E75-804F-75C6-D324-0FE74BE2F232}"/>
              </a:ext>
            </a:extLst>
          </p:cNvPr>
          <p:cNvPicPr>
            <a:picLocks noChangeAspect="1"/>
          </p:cNvPicPr>
          <p:nvPr/>
        </p:nvPicPr>
        <p:blipFill rotWithShape="1">
          <a:blip r:embed="rId2"/>
          <a:srcRect t="-1" r="50000" b="-4094"/>
          <a:stretch/>
        </p:blipFill>
        <p:spPr>
          <a:xfrm>
            <a:off x="2983121" y="1564391"/>
            <a:ext cx="6225758" cy="3172501"/>
          </a:xfrm>
          <a:prstGeom prst="rect">
            <a:avLst/>
          </a:prstGeom>
        </p:spPr>
      </p:pic>
    </p:spTree>
    <p:extLst>
      <p:ext uri="{BB962C8B-B14F-4D97-AF65-F5344CB8AC3E}">
        <p14:creationId xmlns:p14="http://schemas.microsoft.com/office/powerpoint/2010/main" val="96637879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32F1EC-10EC-5048-0757-17308B4F24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209F08B-C798-7A17-53AC-B53DABD8864D}"/>
              </a:ext>
            </a:extLst>
          </p:cNvPr>
          <p:cNvSpPr>
            <a:spLocks noGrp="1"/>
          </p:cNvSpPr>
          <p:nvPr>
            <p:ph idx="1"/>
          </p:nvPr>
        </p:nvSpPr>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二、长句和短句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长句是指那些修饰语较长或主谓词组作句子成分形成的结构比较复杂、字数较多的句式，短句则是指那些结构比较简单的字数较少的句式，包括一些联合复句中的简短的分句。试比较下面的句子：</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42E1245B-87ED-CADA-23B8-F42BE4CFFE73}"/>
              </a:ext>
            </a:extLst>
          </p:cNvPr>
          <p:cNvPicPr>
            <a:picLocks noChangeAspect="1"/>
          </p:cNvPicPr>
          <p:nvPr/>
        </p:nvPicPr>
        <p:blipFill rotWithShape="1">
          <a:blip r:embed="rId2"/>
          <a:srcRect t="-1" r="50000" b="-608"/>
          <a:stretch/>
        </p:blipFill>
        <p:spPr>
          <a:xfrm>
            <a:off x="2855213" y="3271215"/>
            <a:ext cx="6162955" cy="3414398"/>
          </a:xfrm>
          <a:prstGeom prst="rect">
            <a:avLst/>
          </a:prstGeom>
        </p:spPr>
      </p:pic>
    </p:spTree>
    <p:extLst>
      <p:ext uri="{BB962C8B-B14F-4D97-AF65-F5344CB8AC3E}">
        <p14:creationId xmlns:p14="http://schemas.microsoft.com/office/powerpoint/2010/main" val="2576387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BD5497-9C3F-E663-3E34-DE093207C59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AA9DEA2-D607-CDC7-EC3C-E1E9F9E4C346}"/>
              </a:ext>
            </a:extLst>
          </p:cNvPr>
          <p:cNvSpPr>
            <a:spLocks noGrp="1"/>
          </p:cNvSpPr>
          <p:nvPr>
            <p:ph idx="1"/>
          </p:nvPr>
        </p:nvSpPr>
        <p:spPr/>
        <p:txBody>
          <a:bodyPr/>
          <a:lstStyle/>
          <a:p>
            <a:r>
              <a:rPr lang="zh-CN" altLang="en-US" dirty="0">
                <a:solidFill>
                  <a:schemeClr val="tx1"/>
                </a:solidFill>
              </a:rPr>
              <a:t>汉语中的著名例子：</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D85E75D7-372E-64F4-B811-4E02FB2E6B34}"/>
              </a:ext>
            </a:extLst>
          </p:cNvPr>
          <p:cNvPicPr>
            <a:picLocks noChangeAspect="1"/>
          </p:cNvPicPr>
          <p:nvPr/>
        </p:nvPicPr>
        <p:blipFill rotWithShape="1">
          <a:blip r:embed="rId2"/>
          <a:srcRect r="64493" b="1094"/>
          <a:stretch/>
        </p:blipFill>
        <p:spPr>
          <a:xfrm>
            <a:off x="1802143" y="1490400"/>
            <a:ext cx="3083829" cy="5253469"/>
          </a:xfrm>
          <a:prstGeom prst="rect">
            <a:avLst/>
          </a:prstGeom>
        </p:spPr>
      </p:pic>
      <p:pic>
        <p:nvPicPr>
          <p:cNvPr id="7" name="图片 6">
            <a:extLst>
              <a:ext uri="{FF2B5EF4-FFF2-40B4-BE49-F238E27FC236}">
                <a16:creationId xmlns:a16="http://schemas.microsoft.com/office/drawing/2014/main" id="{60AA0735-2BBC-C9A2-1C7D-09096405F337}"/>
              </a:ext>
            </a:extLst>
          </p:cNvPr>
          <p:cNvPicPr>
            <a:picLocks noChangeAspect="1"/>
          </p:cNvPicPr>
          <p:nvPr/>
        </p:nvPicPr>
        <p:blipFill rotWithShape="1">
          <a:blip r:embed="rId3"/>
          <a:srcRect r="66806" b="-3659"/>
          <a:stretch/>
        </p:blipFill>
        <p:spPr>
          <a:xfrm>
            <a:off x="5341017" y="2308252"/>
            <a:ext cx="2913703" cy="3617764"/>
          </a:xfrm>
          <a:prstGeom prst="rect">
            <a:avLst/>
          </a:prstGeom>
        </p:spPr>
      </p:pic>
      <p:sp>
        <p:nvSpPr>
          <p:cNvPr id="9" name="文本框 8">
            <a:extLst>
              <a:ext uri="{FF2B5EF4-FFF2-40B4-BE49-F238E27FC236}">
                <a16:creationId xmlns:a16="http://schemas.microsoft.com/office/drawing/2014/main" id="{568A7ED0-57AA-6055-3CA3-23A07768B761}"/>
              </a:ext>
            </a:extLst>
          </p:cNvPr>
          <p:cNvSpPr txBox="1"/>
          <p:nvPr/>
        </p:nvSpPr>
        <p:spPr>
          <a:xfrm>
            <a:off x="8847943" y="2157706"/>
            <a:ext cx="2409669" cy="2677656"/>
          </a:xfrm>
          <a:prstGeom prst="rect">
            <a:avLst/>
          </a:prstGeom>
          <a:noFill/>
        </p:spPr>
        <p:txBody>
          <a:bodyPr wrap="square">
            <a:spAutoFit/>
          </a:bodyPr>
          <a:lstStyle/>
          <a:p>
            <a:r>
              <a:rPr lang="zh-CN" altLang="en-US" dirty="0"/>
              <a:t> </a:t>
            </a:r>
            <a:r>
              <a:rPr lang="zh-CN" altLang="en-US" sz="2800" dirty="0"/>
              <a:t>这个就不用多分析了，</a:t>
            </a:r>
            <a:r>
              <a:rPr lang="zh-CN" altLang="en-US" sz="2800" dirty="0">
                <a:solidFill>
                  <a:srgbClr val="FF0000"/>
                </a:solidFill>
              </a:rPr>
              <a:t>悖论</a:t>
            </a:r>
            <a:r>
              <a:rPr lang="zh-CN" altLang="en-US" sz="2800" dirty="0"/>
              <a:t>的运用显然加强了诗歌对鲁迅的赞扬与崇敬。</a:t>
            </a:r>
          </a:p>
        </p:txBody>
      </p:sp>
    </p:spTree>
    <p:extLst>
      <p:ext uri="{BB962C8B-B14F-4D97-AF65-F5344CB8AC3E}">
        <p14:creationId xmlns:p14="http://schemas.microsoft.com/office/powerpoint/2010/main" val="30257934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B23907-5792-079C-8B6C-872687926C4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78392D8-6D7B-7D1E-3609-A8EE60636882}"/>
              </a:ext>
            </a:extLst>
          </p:cNvPr>
          <p:cNvSpPr>
            <a:spLocks noGrp="1"/>
          </p:cNvSpPr>
          <p:nvPr>
            <p:ph idx="1"/>
          </p:nvPr>
        </p:nvSpPr>
        <p:spPr>
          <a:xfrm>
            <a:off x="608400" y="1490400"/>
            <a:ext cx="10969200" cy="1297770"/>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长句结构繁复，内涵丰富，有较强的逻辑力量，多用于书卷语体尤其是政论语体、专门科学语体，例如：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FCEFFD4B-7AAB-725D-503A-7FB765757D18}"/>
              </a:ext>
            </a:extLst>
          </p:cNvPr>
          <p:cNvPicPr>
            <a:picLocks noChangeAspect="1"/>
          </p:cNvPicPr>
          <p:nvPr/>
        </p:nvPicPr>
        <p:blipFill rotWithShape="1">
          <a:blip r:embed="rId2"/>
          <a:srcRect r="50000" b="-2203"/>
          <a:stretch/>
        </p:blipFill>
        <p:spPr>
          <a:xfrm>
            <a:off x="2555411" y="2246013"/>
            <a:ext cx="6985888" cy="3495220"/>
          </a:xfrm>
          <a:prstGeom prst="rect">
            <a:avLst/>
          </a:prstGeom>
        </p:spPr>
      </p:pic>
      <p:sp>
        <p:nvSpPr>
          <p:cNvPr id="7" name="文本框 6">
            <a:extLst>
              <a:ext uri="{FF2B5EF4-FFF2-40B4-BE49-F238E27FC236}">
                <a16:creationId xmlns:a16="http://schemas.microsoft.com/office/drawing/2014/main" id="{D728B2F3-99BA-65DC-C83C-3858214676A7}"/>
              </a:ext>
            </a:extLst>
          </p:cNvPr>
          <p:cNvSpPr txBox="1"/>
          <p:nvPr/>
        </p:nvSpPr>
        <p:spPr>
          <a:xfrm>
            <a:off x="1742607" y="6064934"/>
            <a:ext cx="6093500" cy="461665"/>
          </a:xfrm>
          <a:prstGeom prst="rect">
            <a:avLst/>
          </a:prstGeom>
          <a:noFill/>
        </p:spPr>
        <p:txBody>
          <a:bodyPr wrap="square">
            <a:spAutoFit/>
          </a:bodyPr>
          <a:lstStyle/>
          <a:p>
            <a:r>
              <a:rPr lang="zh-CN" altLang="en-US" sz="2400" dirty="0"/>
              <a:t>英语译文也用长句。修饰成分位置发生变化。</a:t>
            </a:r>
          </a:p>
        </p:txBody>
      </p:sp>
    </p:spTree>
    <p:extLst>
      <p:ext uri="{BB962C8B-B14F-4D97-AF65-F5344CB8AC3E}">
        <p14:creationId xmlns:p14="http://schemas.microsoft.com/office/powerpoint/2010/main" val="219686080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25BB35-4EA2-7D64-AADF-6AE1738F70C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49DD367-36C8-5286-0C33-F6896E7BA1C6}"/>
              </a:ext>
            </a:extLst>
          </p:cNvPr>
          <p:cNvSpPr>
            <a:spLocks noGrp="1"/>
          </p:cNvSpPr>
          <p:nvPr>
            <p:ph idx="1"/>
          </p:nvPr>
        </p:nvSpPr>
        <p:spPr>
          <a:xfrm>
            <a:off x="608400" y="1490400"/>
            <a:ext cx="10844085" cy="979839"/>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短句节奏明快，干脆有力，生动活泼，多用于生成口头语体风格，书卷语体中多见于文学语体和文学科学语体风格。例如： </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E153A59C-1E07-FCB6-9163-9543832D1CE1}"/>
              </a:ext>
            </a:extLst>
          </p:cNvPr>
          <p:cNvPicPr>
            <a:picLocks noChangeAspect="1"/>
          </p:cNvPicPr>
          <p:nvPr/>
        </p:nvPicPr>
        <p:blipFill rotWithShape="1">
          <a:blip r:embed="rId2"/>
          <a:srcRect r="50000" b="-3659"/>
          <a:stretch/>
        </p:blipFill>
        <p:spPr>
          <a:xfrm>
            <a:off x="1206296" y="2267253"/>
            <a:ext cx="5569257" cy="4590747"/>
          </a:xfrm>
          <a:prstGeom prst="rect">
            <a:avLst/>
          </a:prstGeom>
        </p:spPr>
      </p:pic>
      <p:sp>
        <p:nvSpPr>
          <p:cNvPr id="7" name="文本框 6">
            <a:extLst>
              <a:ext uri="{FF2B5EF4-FFF2-40B4-BE49-F238E27FC236}">
                <a16:creationId xmlns:a16="http://schemas.microsoft.com/office/drawing/2014/main" id="{C419F809-282F-D1D7-60DF-B972F43030CF}"/>
              </a:ext>
            </a:extLst>
          </p:cNvPr>
          <p:cNvSpPr txBox="1"/>
          <p:nvPr/>
        </p:nvSpPr>
        <p:spPr>
          <a:xfrm>
            <a:off x="7656011" y="3237873"/>
            <a:ext cx="3921589" cy="2554545"/>
          </a:xfrm>
          <a:prstGeom prst="rect">
            <a:avLst/>
          </a:prstGeom>
          <a:noFill/>
        </p:spPr>
        <p:txBody>
          <a:bodyPr wrap="square">
            <a:spAutoFit/>
          </a:bodyPr>
          <a:lstStyle/>
          <a:p>
            <a:r>
              <a:rPr lang="zh-CN" altLang="en-US" sz="3200" dirty="0"/>
              <a:t>描写武松与猛虎生死搏斗的场景，由于节奏急促，气氛紧张，只宜用短句来表述。译文都尽量使用短句。</a:t>
            </a:r>
          </a:p>
        </p:txBody>
      </p:sp>
    </p:spTree>
    <p:extLst>
      <p:ext uri="{BB962C8B-B14F-4D97-AF65-F5344CB8AC3E}">
        <p14:creationId xmlns:p14="http://schemas.microsoft.com/office/powerpoint/2010/main" val="505390871"/>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C90A15-EB82-C1AD-4E70-9FAB9401CA9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7FF95F9-A93C-03EA-E9B5-BB763B6483D5}"/>
              </a:ext>
            </a:extLst>
          </p:cNvPr>
          <p:cNvSpPr>
            <a:spLocks noGrp="1"/>
          </p:cNvSpPr>
          <p:nvPr>
            <p:ph idx="1"/>
          </p:nvPr>
        </p:nvSpPr>
        <p:spPr>
          <a:xfrm>
            <a:off x="608400" y="1490400"/>
            <a:ext cx="10604243" cy="1057928"/>
          </a:xfrm>
        </p:spPr>
        <p:txBody>
          <a:bodyPr>
            <a:normAutofit fontScale="92500" lnSpcReduction="20000"/>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三、紧句和松句风格手段</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紧句和松句表达作用不同，风格功能也有别。例如：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5C077079-0B41-3F37-34D8-1FFAC1AB7886}"/>
              </a:ext>
            </a:extLst>
          </p:cNvPr>
          <p:cNvPicPr>
            <a:picLocks noChangeAspect="1"/>
          </p:cNvPicPr>
          <p:nvPr/>
        </p:nvPicPr>
        <p:blipFill rotWithShape="1">
          <a:blip r:embed="rId2"/>
          <a:srcRect r="50000" b="-5334"/>
          <a:stretch/>
        </p:blipFill>
        <p:spPr>
          <a:xfrm>
            <a:off x="831542" y="2881416"/>
            <a:ext cx="6330122" cy="2856513"/>
          </a:xfrm>
          <a:prstGeom prst="rect">
            <a:avLst/>
          </a:prstGeom>
        </p:spPr>
      </p:pic>
      <p:sp>
        <p:nvSpPr>
          <p:cNvPr id="7" name="文本框 6">
            <a:extLst>
              <a:ext uri="{FF2B5EF4-FFF2-40B4-BE49-F238E27FC236}">
                <a16:creationId xmlns:a16="http://schemas.microsoft.com/office/drawing/2014/main" id="{85177347-421B-8297-49DE-350C75BD4D27}"/>
              </a:ext>
            </a:extLst>
          </p:cNvPr>
          <p:cNvSpPr txBox="1"/>
          <p:nvPr/>
        </p:nvSpPr>
        <p:spPr>
          <a:xfrm>
            <a:off x="7521100" y="2320612"/>
            <a:ext cx="4056500" cy="3046988"/>
          </a:xfrm>
          <a:prstGeom prst="rect">
            <a:avLst/>
          </a:prstGeom>
          <a:noFill/>
        </p:spPr>
        <p:txBody>
          <a:bodyPr wrap="square">
            <a:spAutoFit/>
          </a:bodyPr>
          <a:lstStyle/>
          <a:p>
            <a:r>
              <a:rPr lang="zh-CN" altLang="en-US" sz="2400" dirty="0"/>
              <a:t>“欢迎”的宾语是个主谓词组，主语的前项与谓语的前项配搭，主语的后项与谓语的后项配搭，结构严密紧凑、凝练。</a:t>
            </a:r>
            <a:r>
              <a:rPr lang="zh-CN" altLang="en-US" sz="2400" dirty="0">
                <a:solidFill>
                  <a:srgbClr val="FF0000"/>
                </a:solidFill>
              </a:rPr>
              <a:t>紧句较多见于书卷语体，特别是其中的政论语体、科学语体和应用语体，口头语体则很少用这种句式</a:t>
            </a:r>
            <a:r>
              <a:rPr lang="zh-CN" altLang="en-US" sz="2400" dirty="0"/>
              <a:t>。</a:t>
            </a:r>
          </a:p>
        </p:txBody>
      </p:sp>
    </p:spTree>
    <p:extLst>
      <p:ext uri="{BB962C8B-B14F-4D97-AF65-F5344CB8AC3E}">
        <p14:creationId xmlns:p14="http://schemas.microsoft.com/office/powerpoint/2010/main" val="269193461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EFF099-60B2-D01B-B4DF-1BA8ECE1E03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2CBAA73-0CDF-BF2E-A0C1-1E9A8059D14F}"/>
              </a:ext>
            </a:extLst>
          </p:cNvPr>
          <p:cNvSpPr>
            <a:spLocks noGrp="1"/>
          </p:cNvSpPr>
          <p:nvPr>
            <p:ph idx="1"/>
          </p:nvPr>
        </p:nvSpPr>
        <p:spPr>
          <a:xfrm>
            <a:off x="608400" y="1490400"/>
            <a:ext cx="10859075" cy="883938"/>
          </a:xfrm>
        </p:spPr>
        <p:txBody>
          <a:bodyPr>
            <a:normAutofit lnSpcReduction="10000"/>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松句组织松散、语气舒缓、轻松活泼，适用于口头表达，也常见于文学语体，体现出繁丰的风格。例如：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0F354AE7-4267-3D50-8080-8D729006FAAC}"/>
              </a:ext>
            </a:extLst>
          </p:cNvPr>
          <p:cNvPicPr>
            <a:picLocks noChangeAspect="1"/>
          </p:cNvPicPr>
          <p:nvPr/>
        </p:nvPicPr>
        <p:blipFill rotWithShape="1">
          <a:blip r:embed="rId2"/>
          <a:srcRect t="-1" r="50000" b="-1045"/>
          <a:stretch/>
        </p:blipFill>
        <p:spPr>
          <a:xfrm>
            <a:off x="1259590" y="2374338"/>
            <a:ext cx="4836410" cy="4483662"/>
          </a:xfrm>
          <a:prstGeom prst="rect">
            <a:avLst/>
          </a:prstGeom>
        </p:spPr>
      </p:pic>
      <p:sp>
        <p:nvSpPr>
          <p:cNvPr id="7" name="文本框 6">
            <a:extLst>
              <a:ext uri="{FF2B5EF4-FFF2-40B4-BE49-F238E27FC236}">
                <a16:creationId xmlns:a16="http://schemas.microsoft.com/office/drawing/2014/main" id="{2722AB37-8754-67A6-3AF2-E2E2B06C5274}"/>
              </a:ext>
            </a:extLst>
          </p:cNvPr>
          <p:cNvSpPr txBox="1"/>
          <p:nvPr/>
        </p:nvSpPr>
        <p:spPr>
          <a:xfrm>
            <a:off x="6389557" y="2701072"/>
            <a:ext cx="5367925" cy="3539430"/>
          </a:xfrm>
          <a:prstGeom prst="rect">
            <a:avLst/>
          </a:prstGeom>
          <a:noFill/>
        </p:spPr>
        <p:txBody>
          <a:bodyPr wrap="square">
            <a:spAutoFit/>
          </a:bodyPr>
          <a:lstStyle/>
          <a:p>
            <a:r>
              <a:rPr lang="zh-CN" altLang="en-US" sz="2800" dirty="0"/>
              <a:t>要突出强调“你”，所以说成“你美，你真，你善”，“你的株干</a:t>
            </a:r>
            <a:r>
              <a:rPr lang="en-US" altLang="zh-CN" sz="2800" dirty="0"/>
              <a:t>……</a:t>
            </a:r>
            <a:r>
              <a:rPr lang="zh-CN" altLang="en-US" sz="2800" dirty="0"/>
              <a:t>你的枝条</a:t>
            </a:r>
            <a:r>
              <a:rPr lang="en-US" altLang="zh-CN" sz="2800" dirty="0"/>
              <a:t>……</a:t>
            </a:r>
            <a:r>
              <a:rPr lang="zh-CN" altLang="en-US" sz="2800" dirty="0"/>
              <a:t>，你那</a:t>
            </a:r>
            <a:r>
              <a:rPr lang="en-US" altLang="zh-CN" sz="2800" dirty="0"/>
              <a:t>……”</a:t>
            </a:r>
            <a:r>
              <a:rPr lang="zh-CN" altLang="en-US" sz="2800" dirty="0"/>
              <a:t>造成松句。</a:t>
            </a:r>
            <a:endParaRPr lang="en-US" altLang="zh-CN" sz="2800" dirty="0"/>
          </a:p>
          <a:p>
            <a:endParaRPr lang="en-US" altLang="zh-CN" sz="2800" dirty="0"/>
          </a:p>
          <a:p>
            <a:r>
              <a:rPr lang="zh-CN" altLang="en-US" sz="2800" dirty="0"/>
              <a:t>从上面的例子可以看出，除了语法结构的强制需要外，英语译文大体上可以保持原文的松紧程度。</a:t>
            </a:r>
          </a:p>
        </p:txBody>
      </p:sp>
    </p:spTree>
    <p:extLst>
      <p:ext uri="{BB962C8B-B14F-4D97-AF65-F5344CB8AC3E}">
        <p14:creationId xmlns:p14="http://schemas.microsoft.com/office/powerpoint/2010/main" val="172078236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6BCA4E-FDB5-2FB1-7A1F-7C1D9135390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5045419-817F-0A92-F2B1-3B66D8FAFEC0}"/>
              </a:ext>
            </a:extLst>
          </p:cNvPr>
          <p:cNvSpPr>
            <a:spLocks noGrp="1"/>
          </p:cNvSpPr>
          <p:nvPr>
            <p:ph idx="1"/>
          </p:nvPr>
        </p:nvSpPr>
        <p:spPr>
          <a:xfrm>
            <a:off x="608400" y="1490400"/>
            <a:ext cx="10859075" cy="1681755"/>
          </a:xfrm>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四、整句与散句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整句指对应整齐、结构匀称的句式，包括对偶、排比、反复、顶真、回环等；散句指不求对称、参差错落的句式。整句在诗、词、赋等韵文体和散文、小说、报告文学等散言体中，例如：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589B1B16-7F43-C96C-64D7-18F7D5AAD74A}"/>
              </a:ext>
            </a:extLst>
          </p:cNvPr>
          <p:cNvPicPr>
            <a:picLocks noChangeAspect="1"/>
          </p:cNvPicPr>
          <p:nvPr/>
        </p:nvPicPr>
        <p:blipFill rotWithShape="1">
          <a:blip r:embed="rId2"/>
          <a:srcRect r="49692" b="-844"/>
          <a:stretch/>
        </p:blipFill>
        <p:spPr>
          <a:xfrm>
            <a:off x="1251267" y="3007263"/>
            <a:ext cx="5754314" cy="3528448"/>
          </a:xfrm>
          <a:prstGeom prst="rect">
            <a:avLst/>
          </a:prstGeom>
        </p:spPr>
      </p:pic>
      <p:sp>
        <p:nvSpPr>
          <p:cNvPr id="7" name="文本框 6">
            <a:extLst>
              <a:ext uri="{FF2B5EF4-FFF2-40B4-BE49-F238E27FC236}">
                <a16:creationId xmlns:a16="http://schemas.microsoft.com/office/drawing/2014/main" id="{012F7F70-1842-892A-0F4C-C5F7DCA1B2CD}"/>
              </a:ext>
            </a:extLst>
          </p:cNvPr>
          <p:cNvSpPr txBox="1"/>
          <p:nvPr/>
        </p:nvSpPr>
        <p:spPr>
          <a:xfrm>
            <a:off x="7415509" y="3348555"/>
            <a:ext cx="4162091" cy="2554545"/>
          </a:xfrm>
          <a:prstGeom prst="rect">
            <a:avLst/>
          </a:prstGeom>
          <a:noFill/>
        </p:spPr>
        <p:txBody>
          <a:bodyPr wrap="square">
            <a:spAutoFit/>
          </a:bodyPr>
          <a:lstStyle/>
          <a:p>
            <a:r>
              <a:rPr lang="zh-CN" altLang="en-US" sz="3200" dirty="0"/>
              <a:t>句式大致整齐对应，描绘幽美、宁静的夜晚。英语译文也大致与原文保持整齐的句式。</a:t>
            </a:r>
          </a:p>
        </p:txBody>
      </p:sp>
    </p:spTree>
    <p:extLst>
      <p:ext uri="{BB962C8B-B14F-4D97-AF65-F5344CB8AC3E}">
        <p14:creationId xmlns:p14="http://schemas.microsoft.com/office/powerpoint/2010/main" val="390508536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2FD695-0855-6ECA-6B3B-086487FF920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17A0CB6-A100-3BFD-1FC3-51AB1150B707}"/>
              </a:ext>
            </a:extLst>
          </p:cNvPr>
          <p:cNvSpPr>
            <a:spLocks noGrp="1"/>
          </p:cNvSpPr>
          <p:nvPr>
            <p:ph idx="1"/>
          </p:nvPr>
        </p:nvSpPr>
        <p:spPr>
          <a:xfrm>
            <a:off x="608400" y="1490400"/>
            <a:ext cx="10604243" cy="705600"/>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散句由于具有调遣自如，灵活多变音节参差，多用于散文和论说文。例如：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6FA28DA2-D7B3-F0B9-99DA-0361CC29D854}"/>
              </a:ext>
            </a:extLst>
          </p:cNvPr>
          <p:cNvPicPr>
            <a:picLocks noChangeAspect="1"/>
          </p:cNvPicPr>
          <p:nvPr/>
        </p:nvPicPr>
        <p:blipFill rotWithShape="1">
          <a:blip r:embed="rId2"/>
          <a:srcRect r="50000" b="-1449"/>
          <a:stretch/>
        </p:blipFill>
        <p:spPr>
          <a:xfrm>
            <a:off x="894874" y="2192252"/>
            <a:ext cx="6802289" cy="3800067"/>
          </a:xfrm>
          <a:prstGeom prst="rect">
            <a:avLst/>
          </a:prstGeom>
        </p:spPr>
      </p:pic>
      <p:sp>
        <p:nvSpPr>
          <p:cNvPr id="7" name="文本框 6">
            <a:extLst>
              <a:ext uri="{FF2B5EF4-FFF2-40B4-BE49-F238E27FC236}">
                <a16:creationId xmlns:a16="http://schemas.microsoft.com/office/drawing/2014/main" id="{FDED32F9-FF51-9394-2D16-F17DBB0F3A52}"/>
              </a:ext>
            </a:extLst>
          </p:cNvPr>
          <p:cNvSpPr txBox="1"/>
          <p:nvPr/>
        </p:nvSpPr>
        <p:spPr>
          <a:xfrm>
            <a:off x="7953946" y="2372400"/>
            <a:ext cx="3468559" cy="3539430"/>
          </a:xfrm>
          <a:prstGeom prst="rect">
            <a:avLst/>
          </a:prstGeom>
          <a:noFill/>
        </p:spPr>
        <p:txBody>
          <a:bodyPr wrap="square">
            <a:spAutoFit/>
          </a:bodyPr>
          <a:lstStyle/>
          <a:p>
            <a:r>
              <a:rPr lang="zh-CN" altLang="en-US" sz="3200" dirty="0"/>
              <a:t>这里描写瞬息多变的日出景象，所以用了长短交错、舒卷自如的散句。英语译文可以按照原文句子变化进行变化。</a:t>
            </a:r>
          </a:p>
        </p:txBody>
      </p:sp>
    </p:spTree>
    <p:extLst>
      <p:ext uri="{BB962C8B-B14F-4D97-AF65-F5344CB8AC3E}">
        <p14:creationId xmlns:p14="http://schemas.microsoft.com/office/powerpoint/2010/main" val="175390856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72762B-A004-626B-EB73-472584827BF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08A7994-B971-C3B9-2035-8E6F66987936}"/>
              </a:ext>
            </a:extLst>
          </p:cNvPr>
          <p:cNvSpPr>
            <a:spLocks noGrp="1"/>
          </p:cNvSpPr>
          <p:nvPr>
            <p:ph idx="1"/>
          </p:nvPr>
        </p:nvSpPr>
        <p:spPr>
          <a:xfrm>
            <a:off x="608400" y="1490400"/>
            <a:ext cx="10784125" cy="833075"/>
          </a:xfrm>
        </p:spPr>
        <p:txBody>
          <a:bodyPr>
            <a:normAutofit fontScale="92500" lnSpcReduction="20000"/>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整句和散句调遣得当，或者以整句为主，间以参差的句式，好似平湖上起微波，或者以散句为主，参以整齐的句式，好似重山叠岭中出平湖。例如：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1A072572-B47F-8D15-58A6-3EDAFEB8891A}"/>
              </a:ext>
            </a:extLst>
          </p:cNvPr>
          <p:cNvPicPr>
            <a:picLocks noChangeAspect="1"/>
          </p:cNvPicPr>
          <p:nvPr/>
        </p:nvPicPr>
        <p:blipFill rotWithShape="1">
          <a:blip r:embed="rId2"/>
          <a:srcRect t="1" r="51444" b="-4166"/>
          <a:stretch/>
        </p:blipFill>
        <p:spPr>
          <a:xfrm>
            <a:off x="1048273" y="2200242"/>
            <a:ext cx="5460725" cy="4657758"/>
          </a:xfrm>
          <a:prstGeom prst="rect">
            <a:avLst/>
          </a:prstGeom>
        </p:spPr>
      </p:pic>
      <p:sp>
        <p:nvSpPr>
          <p:cNvPr id="7" name="文本框 6">
            <a:extLst>
              <a:ext uri="{FF2B5EF4-FFF2-40B4-BE49-F238E27FC236}">
                <a16:creationId xmlns:a16="http://schemas.microsoft.com/office/drawing/2014/main" id="{58A7EF37-473C-326C-5BC4-0B2EF2C0C1C6}"/>
              </a:ext>
            </a:extLst>
          </p:cNvPr>
          <p:cNvSpPr txBox="1"/>
          <p:nvPr/>
        </p:nvSpPr>
        <p:spPr>
          <a:xfrm>
            <a:off x="7139066" y="2323474"/>
            <a:ext cx="4004661" cy="3539430"/>
          </a:xfrm>
          <a:prstGeom prst="rect">
            <a:avLst/>
          </a:prstGeom>
          <a:noFill/>
        </p:spPr>
        <p:txBody>
          <a:bodyPr wrap="square">
            <a:spAutoFit/>
          </a:bodyPr>
          <a:lstStyle/>
          <a:p>
            <a:r>
              <a:rPr lang="zh-CN" altLang="en-US" sz="3200" dirty="0"/>
              <a:t>①最后一句本来也可以用“我们的日子还有复返的时候吗”，但作者有意将句式变换一下，使整齐之中显出变化来，便较为活泼了。</a:t>
            </a:r>
          </a:p>
        </p:txBody>
      </p:sp>
    </p:spTree>
    <p:extLst>
      <p:ext uri="{BB962C8B-B14F-4D97-AF65-F5344CB8AC3E}">
        <p14:creationId xmlns:p14="http://schemas.microsoft.com/office/powerpoint/2010/main" val="98522349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271D6636-1A02-F28E-3F49-E38B48637760}"/>
              </a:ext>
            </a:extLst>
          </p:cNvPr>
          <p:cNvPicPr>
            <a:picLocks noChangeAspect="1"/>
          </p:cNvPicPr>
          <p:nvPr/>
        </p:nvPicPr>
        <p:blipFill rotWithShape="1">
          <a:blip r:embed="rId2"/>
          <a:srcRect r="50617" b="-2095"/>
          <a:stretch/>
        </p:blipFill>
        <p:spPr>
          <a:xfrm>
            <a:off x="561719" y="1067161"/>
            <a:ext cx="5333356" cy="2361839"/>
          </a:xfrm>
          <a:prstGeom prst="rect">
            <a:avLst/>
          </a:prstGeom>
        </p:spPr>
      </p:pic>
      <p:pic>
        <p:nvPicPr>
          <p:cNvPr id="11" name="图片 10">
            <a:extLst>
              <a:ext uri="{FF2B5EF4-FFF2-40B4-BE49-F238E27FC236}">
                <a16:creationId xmlns:a16="http://schemas.microsoft.com/office/drawing/2014/main" id="{1AEA2B71-5766-7235-4E49-63E7263ED161}"/>
              </a:ext>
            </a:extLst>
          </p:cNvPr>
          <p:cNvPicPr>
            <a:picLocks noChangeAspect="1"/>
          </p:cNvPicPr>
          <p:nvPr/>
        </p:nvPicPr>
        <p:blipFill rotWithShape="1">
          <a:blip r:embed="rId3"/>
          <a:srcRect r="49692"/>
          <a:stretch/>
        </p:blipFill>
        <p:spPr>
          <a:xfrm>
            <a:off x="6296926" y="907129"/>
            <a:ext cx="5333355" cy="3567011"/>
          </a:xfrm>
          <a:prstGeom prst="rect">
            <a:avLst/>
          </a:prstGeom>
        </p:spPr>
      </p:pic>
      <p:sp>
        <p:nvSpPr>
          <p:cNvPr id="13" name="文本框 12">
            <a:extLst>
              <a:ext uri="{FF2B5EF4-FFF2-40B4-BE49-F238E27FC236}">
                <a16:creationId xmlns:a16="http://schemas.microsoft.com/office/drawing/2014/main" id="{28F5BB64-D695-9863-BE76-6BDE03E6BCDE}"/>
              </a:ext>
            </a:extLst>
          </p:cNvPr>
          <p:cNvSpPr txBox="1"/>
          <p:nvPr/>
        </p:nvSpPr>
        <p:spPr>
          <a:xfrm>
            <a:off x="888167" y="5144508"/>
            <a:ext cx="10564318" cy="1077218"/>
          </a:xfrm>
          <a:prstGeom prst="rect">
            <a:avLst/>
          </a:prstGeom>
          <a:noFill/>
        </p:spPr>
        <p:txBody>
          <a:bodyPr wrap="square">
            <a:spAutoFit/>
          </a:bodyPr>
          <a:lstStyle/>
          <a:p>
            <a:r>
              <a:rPr lang="zh-CN" altLang="en-US" sz="3200" dirty="0"/>
              <a:t>②就整体来看用的是散句，但其中“潮涨潮落，云起云飞”都是对仗工整，平仄协调的整句，也表现出句式的变化来。</a:t>
            </a:r>
          </a:p>
        </p:txBody>
      </p:sp>
    </p:spTree>
    <p:extLst>
      <p:ext uri="{BB962C8B-B14F-4D97-AF65-F5344CB8AC3E}">
        <p14:creationId xmlns:p14="http://schemas.microsoft.com/office/powerpoint/2010/main" val="333258433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911908-2666-F4AB-3DCC-7476F19FF95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C55AA5F-CE0F-17C2-69FF-62778376757E}"/>
              </a:ext>
            </a:extLst>
          </p:cNvPr>
          <p:cNvSpPr>
            <a:spLocks noGrp="1"/>
          </p:cNvSpPr>
          <p:nvPr>
            <p:ph idx="1"/>
          </p:nvPr>
        </p:nvSpPr>
        <p:spPr/>
        <p:txBody>
          <a:bodyPr>
            <a:normAutofit/>
          </a:bodyPr>
          <a:lstStyle/>
          <a:p>
            <a:r>
              <a:rPr lang="zh-CN" altLang="en-US" sz="3200" dirty="0">
                <a:solidFill>
                  <a:schemeClr val="tx1"/>
                </a:solidFill>
              </a:rPr>
              <a:t>总体上说，汉语不同句式在英语中可以找到对应的表达方式，只是由于句法结构的限制，以及上下文衔接的需要，不能完全按照原文句式翻译。</a:t>
            </a:r>
          </a:p>
        </p:txBody>
      </p:sp>
    </p:spTree>
    <p:extLst>
      <p:ext uri="{BB962C8B-B14F-4D97-AF65-F5344CB8AC3E}">
        <p14:creationId xmlns:p14="http://schemas.microsoft.com/office/powerpoint/2010/main" val="3439754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6F3FE3-D03D-3D68-5ECF-B12C05CE52B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867F249-55F3-7F28-B764-BBFCA417957B}"/>
              </a:ext>
            </a:extLst>
          </p:cNvPr>
          <p:cNvSpPr>
            <a:spLocks noGrp="1"/>
          </p:cNvSpPr>
          <p:nvPr>
            <p:ph idx="1"/>
          </p:nvPr>
        </p:nvSpPr>
        <p:spPr/>
        <p:txBody>
          <a:bodyPr/>
          <a:lstStyle/>
          <a:p>
            <a:r>
              <a:rPr lang="zh-CN" altLang="en-US" dirty="0">
                <a:solidFill>
                  <a:srgbClr val="FF0000"/>
                </a:solidFill>
              </a:rPr>
              <a:t>（二）词组与句子的失协突出</a:t>
            </a:r>
            <a:r>
              <a:rPr lang="en-US" altLang="zh-CN" dirty="0">
                <a:solidFill>
                  <a:srgbClr val="FF0000"/>
                </a:solidFill>
              </a:rPr>
              <a:t>:</a:t>
            </a:r>
            <a:r>
              <a:rPr lang="zh-CN" altLang="en-US" dirty="0">
                <a:solidFill>
                  <a:srgbClr val="FF0000"/>
                </a:solidFill>
              </a:rPr>
              <a:t>逻辑空位</a:t>
            </a:r>
            <a:endParaRPr lang="en-US" altLang="zh-CN" dirty="0">
              <a:solidFill>
                <a:srgbClr val="FF0000"/>
              </a:solidFill>
            </a:endParaRPr>
          </a:p>
          <a:p>
            <a:r>
              <a:rPr lang="zh-CN" altLang="en-US" dirty="0">
                <a:solidFill>
                  <a:schemeClr val="tx1"/>
                </a:solidFill>
              </a:rPr>
              <a:t>逻辑空位（</a:t>
            </a:r>
            <a:r>
              <a:rPr lang="en-US" altLang="zh-CN" dirty="0">
                <a:solidFill>
                  <a:schemeClr val="tx1"/>
                </a:solidFill>
              </a:rPr>
              <a:t>logical vacancy</a:t>
            </a:r>
            <a:r>
              <a:rPr lang="zh-CN" altLang="en-US" dirty="0">
                <a:solidFill>
                  <a:schemeClr val="tx1"/>
                </a:solidFill>
              </a:rPr>
              <a:t>）指所运用的语言形式没有表达出一定的逻辑意义，或者形式与意义在量上不成比例（前者多而后者少）的现象，分为三类：冗言（</a:t>
            </a:r>
            <a:r>
              <a:rPr lang="en-US" altLang="zh-CN" dirty="0">
                <a:solidFill>
                  <a:schemeClr val="tx1"/>
                </a:solidFill>
              </a:rPr>
              <a:t>pleonasm</a:t>
            </a:r>
            <a:r>
              <a:rPr lang="zh-CN" altLang="en-US" dirty="0">
                <a:solidFill>
                  <a:schemeClr val="tx1"/>
                </a:solidFill>
              </a:rPr>
              <a:t>）、重言（</a:t>
            </a:r>
            <a:r>
              <a:rPr lang="en-US" altLang="zh-CN" dirty="0">
                <a:solidFill>
                  <a:schemeClr val="tx1"/>
                </a:solidFill>
              </a:rPr>
              <a:t>tautology</a:t>
            </a:r>
            <a:r>
              <a:rPr lang="zh-CN" altLang="en-US" dirty="0">
                <a:solidFill>
                  <a:schemeClr val="tx1"/>
                </a:solidFill>
              </a:rPr>
              <a:t>）和迂说法（</a:t>
            </a:r>
            <a:r>
              <a:rPr lang="en-US" altLang="zh-CN" dirty="0">
                <a:solidFill>
                  <a:schemeClr val="tx1"/>
                </a:solidFill>
              </a:rPr>
              <a:t>periphrasis</a:t>
            </a:r>
            <a:r>
              <a:rPr lang="zh-CN" altLang="en-US" dirty="0">
                <a:solidFill>
                  <a:schemeClr val="tx1"/>
                </a:solidFill>
              </a:rPr>
              <a:t>）。（参考张德禄，</a:t>
            </a:r>
            <a:r>
              <a:rPr lang="en-US" altLang="zh-CN" dirty="0">
                <a:solidFill>
                  <a:schemeClr val="tx1"/>
                </a:solidFill>
              </a:rPr>
              <a:t>2005</a:t>
            </a:r>
            <a:r>
              <a:rPr lang="zh-CN" altLang="en-US" dirty="0">
                <a:solidFill>
                  <a:schemeClr val="tx1"/>
                </a:solidFill>
              </a:rPr>
              <a:t>：</a:t>
            </a:r>
            <a:r>
              <a:rPr lang="en-US" altLang="zh-CN" dirty="0">
                <a:solidFill>
                  <a:schemeClr val="tx1"/>
                </a:solidFill>
              </a:rPr>
              <a:t>142—144</a:t>
            </a:r>
            <a:r>
              <a:rPr lang="zh-CN" altLang="en-US" dirty="0">
                <a:solidFill>
                  <a:schemeClr val="tx1"/>
                </a:solidFill>
              </a:rPr>
              <a:t>）</a:t>
            </a:r>
            <a:endParaRPr lang="en-US" altLang="zh-CN" dirty="0">
              <a:solidFill>
                <a:schemeClr val="tx1"/>
              </a:solidFill>
            </a:endParaRPr>
          </a:p>
        </p:txBody>
      </p:sp>
    </p:spTree>
    <p:extLst>
      <p:ext uri="{BB962C8B-B14F-4D97-AF65-F5344CB8AC3E}">
        <p14:creationId xmlns:p14="http://schemas.microsoft.com/office/powerpoint/2010/main" val="1084761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solidFill>
                <a:srgbClr val="FF0000"/>
              </a:solidFill>
            </a:endParaRPr>
          </a:p>
        </p:txBody>
      </p:sp>
      <p:sp>
        <p:nvSpPr>
          <p:cNvPr id="3" name="内容占位符 2"/>
          <p:cNvSpPr>
            <a:spLocks noGrp="1"/>
          </p:cNvSpPr>
          <p:nvPr>
            <p:ph idx="1"/>
          </p:nvPr>
        </p:nvSpPr>
        <p:spPr/>
        <p:txBody>
          <a:bodyPr/>
          <a:lstStyle/>
          <a:p>
            <a:r>
              <a:rPr lang="zh-CN" altLang="en-US" sz="2800" dirty="0">
                <a:solidFill>
                  <a:schemeClr val="tx1"/>
                </a:solidFill>
              </a:rPr>
              <a:t>语法，包括了</a:t>
            </a:r>
            <a:r>
              <a:rPr lang="zh-CN" altLang="en-US" sz="2800" dirty="0">
                <a:solidFill>
                  <a:srgbClr val="FF0000"/>
                </a:solidFill>
              </a:rPr>
              <a:t>词素</a:t>
            </a:r>
            <a:r>
              <a:rPr lang="zh-CN" altLang="en-US" sz="2800" dirty="0">
                <a:solidFill>
                  <a:schemeClr val="tx1"/>
                </a:solidFill>
              </a:rPr>
              <a:t>和</a:t>
            </a:r>
            <a:r>
              <a:rPr lang="zh-CN" altLang="en-US" sz="2800" dirty="0">
                <a:solidFill>
                  <a:srgbClr val="FF0000"/>
                </a:solidFill>
              </a:rPr>
              <a:t>语句</a:t>
            </a:r>
            <a:r>
              <a:rPr lang="zh-CN" altLang="en-US" sz="2800" dirty="0">
                <a:solidFill>
                  <a:schemeClr val="tx1"/>
                </a:solidFill>
              </a:rPr>
              <a:t>层次，词素是最小的音义结合的语法单位，语句则扩大到词（组）和句子。语法讨论的是不同词素、词（组）、句子之间的的组合规则，而语法层次的文体分析则是讨论不同的组合有什么不同的风格。</a:t>
            </a:r>
            <a:endParaRPr lang="en-US" altLang="zh-CN" sz="2800" dirty="0">
              <a:solidFill>
                <a:srgbClr val="FF0000"/>
              </a:solidFill>
              <a:latin typeface="方正小标宋简体" panose="03000509000000000000" pitchFamily="65" charset="-122"/>
              <a:ea typeface="方正小标宋简体" panose="03000509000000000000" pitchFamily="65" charset="-122"/>
              <a:cs typeface="Aharoni" panose="02010803020104030203" pitchFamily="2" charset="-79"/>
            </a:endParaRPr>
          </a:p>
          <a:p>
            <a:endParaRPr lang="zh-CN" altLang="en-US" dirty="0"/>
          </a:p>
        </p:txBody>
      </p:sp>
    </p:spTree>
    <p:extLst>
      <p:ext uri="{BB962C8B-B14F-4D97-AF65-F5344CB8AC3E}">
        <p14:creationId xmlns:p14="http://schemas.microsoft.com/office/powerpoint/2010/main" val="725015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20D0AA-E249-E48A-0296-56E9C1CC2EE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F4BAE1D-E6E9-6972-33A4-0882EBDB528A}"/>
              </a:ext>
            </a:extLst>
          </p:cNvPr>
          <p:cNvSpPr>
            <a:spLocks noGrp="1"/>
          </p:cNvSpPr>
          <p:nvPr>
            <p:ph idx="1"/>
          </p:nvPr>
        </p:nvSpPr>
        <p:spPr>
          <a:xfrm>
            <a:off x="608400" y="1490400"/>
            <a:ext cx="10812020" cy="1445160"/>
          </a:xfrm>
        </p:spPr>
        <p:txBody>
          <a:bodyPr/>
          <a:lstStyle/>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en-US" altLang="zh-CN" sz="1800" b="0" i="0" u="none" strike="noStrike" kern="1200" cap="none" spc="15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1. </a:t>
            </a:r>
            <a:r>
              <a:rPr kumimoji="0" lang="zh-CN" altLang="en-US" sz="1800" b="0" i="0" u="none" strike="noStrike" kern="1200" cap="none" spc="15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冗言</a:t>
            </a:r>
            <a:endParaRPr kumimoji="0" lang="en-US" altLang="zh-CN" sz="1800" b="0" i="0" u="none" strike="noStrike" kern="1200" cap="none" spc="15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en-US" sz="1800" b="0" i="0" u="none" strike="noStrike" kern="1200" cap="none" spc="150" normalizeH="0" baseline="0" noProof="0" dirty="0">
                <a:ln>
                  <a:noFill/>
                </a:ln>
                <a:solidFill>
                  <a:srgbClr val="000000"/>
                </a:solidFill>
                <a:effectLst/>
                <a:uLnTx/>
                <a:uFillTx/>
                <a:latin typeface="Arial"/>
                <a:ea typeface="微软雅黑"/>
                <a:cs typeface="+mn-cs"/>
              </a:rPr>
              <a:t>冗言（</a:t>
            </a:r>
            <a:r>
              <a:rPr kumimoji="0" lang="en-US" altLang="zh-CN" sz="1800" b="0" i="0" u="none" strike="noStrike" kern="1200" cap="none" spc="150" normalizeH="0" baseline="0" noProof="0" dirty="0">
                <a:ln>
                  <a:noFill/>
                </a:ln>
                <a:solidFill>
                  <a:srgbClr val="000000"/>
                </a:solidFill>
                <a:effectLst/>
                <a:uLnTx/>
                <a:uFillTx/>
                <a:latin typeface="Arial"/>
                <a:ea typeface="微软雅黑"/>
                <a:cs typeface="+mn-cs"/>
              </a:rPr>
              <a:t>pleonasm</a:t>
            </a:r>
            <a:r>
              <a:rPr kumimoji="0" lang="zh-CN" altLang="en-US" sz="1800" b="0" i="0" u="none" strike="noStrike" kern="1200" cap="none" spc="150" normalizeH="0" baseline="0" noProof="0" dirty="0">
                <a:ln>
                  <a:noFill/>
                </a:ln>
                <a:solidFill>
                  <a:srgbClr val="000000"/>
                </a:solidFill>
                <a:effectLst/>
                <a:uLnTx/>
                <a:uFillTx/>
                <a:latin typeface="Arial"/>
                <a:ea typeface="微软雅黑"/>
                <a:cs typeface="+mn-cs"/>
              </a:rPr>
              <a:t>）是把某些不必要的语义特征表达出来，形成更加清晰、表达详细、幽默等效应，例如：</a:t>
            </a:r>
          </a:p>
          <a:p>
            <a:endParaRPr lang="zh-CN" altLang="en-US" dirty="0"/>
          </a:p>
        </p:txBody>
      </p:sp>
      <p:pic>
        <p:nvPicPr>
          <p:cNvPr id="5" name="图片 4">
            <a:extLst>
              <a:ext uri="{FF2B5EF4-FFF2-40B4-BE49-F238E27FC236}">
                <a16:creationId xmlns:a16="http://schemas.microsoft.com/office/drawing/2014/main" id="{BBEE6345-E948-8177-05A0-9253ECFAA7C9}"/>
              </a:ext>
            </a:extLst>
          </p:cNvPr>
          <p:cNvPicPr>
            <a:picLocks noChangeAspect="1"/>
          </p:cNvPicPr>
          <p:nvPr/>
        </p:nvPicPr>
        <p:blipFill rotWithShape="1">
          <a:blip r:embed="rId2"/>
          <a:srcRect t="-1" r="50000" b="-3149"/>
          <a:stretch/>
        </p:blipFill>
        <p:spPr>
          <a:xfrm>
            <a:off x="771580" y="2935560"/>
            <a:ext cx="5170401" cy="2610801"/>
          </a:xfrm>
          <a:prstGeom prst="rect">
            <a:avLst/>
          </a:prstGeom>
        </p:spPr>
      </p:pic>
      <p:pic>
        <p:nvPicPr>
          <p:cNvPr id="7" name="图片 6">
            <a:extLst>
              <a:ext uri="{FF2B5EF4-FFF2-40B4-BE49-F238E27FC236}">
                <a16:creationId xmlns:a16="http://schemas.microsoft.com/office/drawing/2014/main" id="{E6F52CE4-3CD3-FEDF-1710-D9388753004D}"/>
              </a:ext>
            </a:extLst>
          </p:cNvPr>
          <p:cNvPicPr>
            <a:picLocks noChangeAspect="1"/>
          </p:cNvPicPr>
          <p:nvPr/>
        </p:nvPicPr>
        <p:blipFill rotWithShape="1">
          <a:blip r:embed="rId3"/>
          <a:srcRect t="1" r="49106" b="-3598"/>
          <a:stretch/>
        </p:blipFill>
        <p:spPr>
          <a:xfrm>
            <a:off x="5941981" y="2935560"/>
            <a:ext cx="5629023" cy="2715732"/>
          </a:xfrm>
          <a:prstGeom prst="rect">
            <a:avLst/>
          </a:prstGeom>
        </p:spPr>
      </p:pic>
      <p:sp>
        <p:nvSpPr>
          <p:cNvPr id="9" name="文本框 8">
            <a:extLst>
              <a:ext uri="{FF2B5EF4-FFF2-40B4-BE49-F238E27FC236}">
                <a16:creationId xmlns:a16="http://schemas.microsoft.com/office/drawing/2014/main" id="{170A59F2-9DA0-5840-C866-58116F4976B5}"/>
              </a:ext>
            </a:extLst>
          </p:cNvPr>
          <p:cNvSpPr txBox="1"/>
          <p:nvPr/>
        </p:nvSpPr>
        <p:spPr>
          <a:xfrm>
            <a:off x="624545" y="5928721"/>
            <a:ext cx="10969200" cy="707886"/>
          </a:xfrm>
          <a:prstGeom prst="rect">
            <a:avLst/>
          </a:prstGeom>
          <a:noFill/>
        </p:spPr>
        <p:txBody>
          <a:bodyPr wrap="square">
            <a:spAutoFit/>
          </a:bodyPr>
          <a:lstStyle/>
          <a:p>
            <a:r>
              <a:rPr lang="zh-CN" altLang="en-US" sz="2000" dirty="0"/>
              <a:t>这是塔式恩古斯要求威廉斯不要接近奥德莉的一段话。他为了强调要表达的意思，把每一个重要的概念都用另一种方式进行了</a:t>
            </a:r>
            <a:r>
              <a:rPr lang="zh-CN" altLang="en-US" sz="2000" dirty="0">
                <a:solidFill>
                  <a:srgbClr val="FF0000"/>
                </a:solidFill>
              </a:rPr>
              <a:t>重复</a:t>
            </a:r>
            <a:r>
              <a:rPr lang="zh-CN" altLang="en-US" sz="2000" dirty="0"/>
              <a:t>，加强了原表达方式。汉语翻译要注意用词的</a:t>
            </a:r>
            <a:r>
              <a:rPr lang="zh-CN" altLang="en-US" sz="2000" dirty="0">
                <a:solidFill>
                  <a:srgbClr val="FF0000"/>
                </a:solidFill>
              </a:rPr>
              <a:t>不同语体色彩</a:t>
            </a:r>
            <a:r>
              <a:rPr lang="zh-CN" altLang="en-US" sz="2000" dirty="0"/>
              <a:t>。</a:t>
            </a:r>
          </a:p>
        </p:txBody>
      </p:sp>
    </p:spTree>
    <p:extLst>
      <p:ext uri="{BB962C8B-B14F-4D97-AF65-F5344CB8AC3E}">
        <p14:creationId xmlns:p14="http://schemas.microsoft.com/office/powerpoint/2010/main" val="1626049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D57457-B7DC-F632-1860-1407D51C102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E17A684-355D-89AD-A57D-09DFB38E5FEA}"/>
              </a:ext>
            </a:extLst>
          </p:cNvPr>
          <p:cNvSpPr>
            <a:spLocks noGrp="1"/>
          </p:cNvSpPr>
          <p:nvPr>
            <p:ph idx="1"/>
          </p:nvPr>
        </p:nvSpPr>
        <p:spPr/>
        <p:txBody>
          <a:bodyPr/>
          <a:lstStyle/>
          <a:p>
            <a:r>
              <a:rPr lang="zh-CN" altLang="en-US" dirty="0">
                <a:solidFill>
                  <a:srgbClr val="000000"/>
                </a:solidFill>
                <a:latin typeface="Arial"/>
                <a:ea typeface="微软雅黑"/>
              </a:rPr>
              <a:t>汉语中的例子有：</a:t>
            </a:r>
            <a:endParaRPr lang="en-US" altLang="zh-CN" dirty="0">
              <a:solidFill>
                <a:srgbClr val="000000"/>
              </a:solidFill>
              <a:latin typeface="Arial"/>
              <a:ea typeface="微软雅黑"/>
            </a:endParaRPr>
          </a:p>
          <a:p>
            <a:endParaRPr lang="zh-CN" altLang="en-US" dirty="0">
              <a:solidFill>
                <a:srgbClr val="000000"/>
              </a:solidFill>
              <a:latin typeface="Arial"/>
              <a:ea typeface="微软雅黑"/>
            </a:endParaRPr>
          </a:p>
        </p:txBody>
      </p:sp>
      <p:pic>
        <p:nvPicPr>
          <p:cNvPr id="5" name="图片 4">
            <a:extLst>
              <a:ext uri="{FF2B5EF4-FFF2-40B4-BE49-F238E27FC236}">
                <a16:creationId xmlns:a16="http://schemas.microsoft.com/office/drawing/2014/main" id="{BDA2AAC5-2245-E9B0-4E47-A0055A14BBB2}"/>
              </a:ext>
            </a:extLst>
          </p:cNvPr>
          <p:cNvPicPr>
            <a:picLocks noChangeAspect="1"/>
          </p:cNvPicPr>
          <p:nvPr/>
        </p:nvPicPr>
        <p:blipFill rotWithShape="1">
          <a:blip r:embed="rId2"/>
          <a:srcRect r="50000" b="-616"/>
          <a:stretch/>
        </p:blipFill>
        <p:spPr>
          <a:xfrm>
            <a:off x="846532" y="2118010"/>
            <a:ext cx="6886504" cy="4131589"/>
          </a:xfrm>
          <a:prstGeom prst="rect">
            <a:avLst/>
          </a:prstGeom>
        </p:spPr>
      </p:pic>
      <p:sp>
        <p:nvSpPr>
          <p:cNvPr id="7" name="文本框 6">
            <a:extLst>
              <a:ext uri="{FF2B5EF4-FFF2-40B4-BE49-F238E27FC236}">
                <a16:creationId xmlns:a16="http://schemas.microsoft.com/office/drawing/2014/main" id="{23F853D0-59A7-3F07-84C3-C6E5D58CF5D5}"/>
              </a:ext>
            </a:extLst>
          </p:cNvPr>
          <p:cNvSpPr txBox="1"/>
          <p:nvPr/>
        </p:nvSpPr>
        <p:spPr>
          <a:xfrm>
            <a:off x="7971168" y="2118010"/>
            <a:ext cx="3076583" cy="2062103"/>
          </a:xfrm>
          <a:prstGeom prst="rect">
            <a:avLst/>
          </a:prstGeom>
          <a:noFill/>
        </p:spPr>
        <p:txBody>
          <a:bodyPr wrap="square">
            <a:spAutoFit/>
          </a:bodyPr>
          <a:lstStyle/>
          <a:p>
            <a:r>
              <a:rPr lang="zh-CN" altLang="en-US" sz="3200" dirty="0"/>
              <a:t>既然归期未定，就不用这么啰嗦，冗言产生了很大的讽刺效果。</a:t>
            </a:r>
          </a:p>
        </p:txBody>
      </p:sp>
    </p:spTree>
    <p:extLst>
      <p:ext uri="{BB962C8B-B14F-4D97-AF65-F5344CB8AC3E}">
        <p14:creationId xmlns:p14="http://schemas.microsoft.com/office/powerpoint/2010/main" val="894070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747996-8E66-EB41-65AD-150C6567CF5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E1AE851-CFCF-DDF0-6898-291345314A62}"/>
              </a:ext>
            </a:extLst>
          </p:cNvPr>
          <p:cNvSpPr>
            <a:spLocks noGrp="1"/>
          </p:cNvSpPr>
          <p:nvPr>
            <p:ph idx="1"/>
          </p:nvPr>
        </p:nvSpPr>
        <p:spPr/>
        <p:txBody>
          <a:bodyPr/>
          <a:lstStyle/>
          <a:p>
            <a:r>
              <a:rPr lang="en-US" altLang="zh-CN" dirty="0">
                <a:solidFill>
                  <a:srgbClr val="FF0000"/>
                </a:solidFill>
                <a:latin typeface="楷体" panose="02010609060101010101" pitchFamily="49" charset="-122"/>
                <a:ea typeface="楷体" panose="02010609060101010101" pitchFamily="49" charset="-122"/>
              </a:rPr>
              <a:t>2. </a:t>
            </a:r>
            <a:r>
              <a:rPr lang="zh-CN" altLang="en-US" dirty="0">
                <a:solidFill>
                  <a:srgbClr val="FF0000"/>
                </a:solidFill>
                <a:latin typeface="楷体" panose="02010609060101010101" pitchFamily="49" charset="-122"/>
                <a:ea typeface="楷体" panose="02010609060101010101" pitchFamily="49" charset="-122"/>
              </a:rPr>
              <a:t>重言</a:t>
            </a:r>
            <a:endParaRPr lang="en-US" altLang="zh-CN" dirty="0">
              <a:solidFill>
                <a:srgbClr val="FF0000"/>
              </a:solidFill>
              <a:latin typeface="楷体" panose="02010609060101010101" pitchFamily="49" charset="-122"/>
              <a:ea typeface="楷体" panose="02010609060101010101" pitchFamily="49" charset="-122"/>
            </a:endParaRPr>
          </a:p>
          <a:p>
            <a:r>
              <a:rPr lang="zh-CN" altLang="en-US" dirty="0">
                <a:solidFill>
                  <a:srgbClr val="000000"/>
                </a:solidFill>
                <a:latin typeface="Arial"/>
                <a:ea typeface="微软雅黑"/>
              </a:rPr>
              <a:t>重言（</a:t>
            </a:r>
            <a:r>
              <a:rPr lang="en-US" altLang="zh-CN" dirty="0">
                <a:solidFill>
                  <a:srgbClr val="000000"/>
                </a:solidFill>
                <a:latin typeface="Arial"/>
                <a:ea typeface="微软雅黑"/>
              </a:rPr>
              <a:t>tautology</a:t>
            </a:r>
            <a:r>
              <a:rPr lang="zh-CN" altLang="en-US" dirty="0">
                <a:solidFill>
                  <a:srgbClr val="000000"/>
                </a:solidFill>
                <a:latin typeface="Arial"/>
                <a:ea typeface="微软雅黑"/>
              </a:rPr>
              <a:t>）是指直接重复已出现的项目的一种语言表达形式，表示强调、隐瞒真相、下定义或表达人物的性格取得讽刺及幽默效果等，可分为“全重言”和“部分重言”两种。例如：</a:t>
            </a:r>
            <a:endParaRPr lang="en-US" altLang="zh-CN" dirty="0">
              <a:solidFill>
                <a:srgbClr val="000000"/>
              </a:solidFill>
              <a:latin typeface="Arial"/>
              <a:ea typeface="微软雅黑"/>
            </a:endParaRPr>
          </a:p>
          <a:p>
            <a:endParaRPr lang="zh-CN" altLang="en-US" dirty="0">
              <a:solidFill>
                <a:srgbClr val="000000"/>
              </a:solidFill>
              <a:latin typeface="Arial"/>
              <a:ea typeface="微软雅黑"/>
            </a:endParaRPr>
          </a:p>
        </p:txBody>
      </p:sp>
      <p:pic>
        <p:nvPicPr>
          <p:cNvPr id="5" name="图片 4">
            <a:extLst>
              <a:ext uri="{FF2B5EF4-FFF2-40B4-BE49-F238E27FC236}">
                <a16:creationId xmlns:a16="http://schemas.microsoft.com/office/drawing/2014/main" id="{1B0245F5-4D9C-E802-DE06-9509E0556659}"/>
              </a:ext>
            </a:extLst>
          </p:cNvPr>
          <p:cNvPicPr>
            <a:picLocks noChangeAspect="1"/>
          </p:cNvPicPr>
          <p:nvPr/>
        </p:nvPicPr>
        <p:blipFill rotWithShape="1">
          <a:blip r:embed="rId2"/>
          <a:srcRect r="50000" b="-5865"/>
          <a:stretch/>
        </p:blipFill>
        <p:spPr>
          <a:xfrm>
            <a:off x="801561" y="2990686"/>
            <a:ext cx="6494222" cy="3258914"/>
          </a:xfrm>
          <a:prstGeom prst="rect">
            <a:avLst/>
          </a:prstGeom>
        </p:spPr>
      </p:pic>
      <p:sp>
        <p:nvSpPr>
          <p:cNvPr id="7" name="文本框 6">
            <a:extLst>
              <a:ext uri="{FF2B5EF4-FFF2-40B4-BE49-F238E27FC236}">
                <a16:creationId xmlns:a16="http://schemas.microsoft.com/office/drawing/2014/main" id="{59BCDD7B-9F28-4F3C-837B-E09C4303319E}"/>
              </a:ext>
            </a:extLst>
          </p:cNvPr>
          <p:cNvSpPr txBox="1"/>
          <p:nvPr/>
        </p:nvSpPr>
        <p:spPr>
          <a:xfrm>
            <a:off x="7527777" y="2710170"/>
            <a:ext cx="3693718" cy="3539430"/>
          </a:xfrm>
          <a:prstGeom prst="rect">
            <a:avLst/>
          </a:prstGeom>
          <a:noFill/>
        </p:spPr>
        <p:txBody>
          <a:bodyPr wrap="square">
            <a:spAutoFit/>
          </a:bodyPr>
          <a:lstStyle/>
          <a:p>
            <a:r>
              <a:rPr lang="zh-CN" altLang="en-US" sz="2800" dirty="0"/>
              <a:t>重言法用来表现波如地斯</a:t>
            </a:r>
            <a:r>
              <a:rPr lang="en-US" altLang="zh-CN" sz="2800" dirty="0"/>
              <a:t>(</a:t>
            </a:r>
            <a:r>
              <a:rPr lang="en-US" altLang="zh-CN" sz="2800" dirty="0" err="1"/>
              <a:t>Polodius</a:t>
            </a:r>
            <a:r>
              <a:rPr lang="en-US" altLang="zh-CN" sz="2800" dirty="0"/>
              <a:t>)</a:t>
            </a:r>
            <a:r>
              <a:rPr lang="zh-CN" altLang="en-US" sz="2800" dirty="0"/>
              <a:t>的卖弄与邪恶，他自称讲话简洁，但却在一个</a:t>
            </a:r>
            <a:r>
              <a:rPr lang="en-US" altLang="zh-CN" sz="2800" dirty="0"/>
              <a:t>14</a:t>
            </a:r>
            <a:r>
              <a:rPr lang="zh-CN" altLang="en-US" sz="2800" dirty="0"/>
              <a:t>个词的句子中没有表达出任何新的意义，从而产生很强大的讽刺效果。</a:t>
            </a:r>
          </a:p>
        </p:txBody>
      </p:sp>
    </p:spTree>
    <p:extLst>
      <p:ext uri="{BB962C8B-B14F-4D97-AF65-F5344CB8AC3E}">
        <p14:creationId xmlns:p14="http://schemas.microsoft.com/office/powerpoint/2010/main" val="10650280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C1D131-A5C8-E6BD-A28A-D06F4494ADA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B6C0D2D-9D14-73F6-FA96-4CB163359B02}"/>
              </a:ext>
            </a:extLst>
          </p:cNvPr>
          <p:cNvSpPr>
            <a:spLocks noGrp="1"/>
          </p:cNvSpPr>
          <p:nvPr>
            <p:ph idx="1"/>
          </p:nvPr>
        </p:nvSpPr>
        <p:spPr/>
        <p:txBody>
          <a:bodyPr/>
          <a:lstStyle/>
          <a:p>
            <a:r>
              <a:rPr lang="zh-CN" altLang="en-US" dirty="0">
                <a:solidFill>
                  <a:srgbClr val="000000"/>
                </a:solidFill>
                <a:latin typeface="Arial"/>
                <a:ea typeface="微软雅黑"/>
              </a:rPr>
              <a:t>汉语中的例子也有，例如下面网友对金字塔的评论：</a:t>
            </a:r>
            <a:endParaRPr lang="en-US" altLang="zh-CN" dirty="0">
              <a:solidFill>
                <a:srgbClr val="000000"/>
              </a:solidFill>
              <a:latin typeface="Arial"/>
              <a:ea typeface="微软雅黑"/>
            </a:endParaRPr>
          </a:p>
          <a:p>
            <a:endParaRPr lang="zh-CN" altLang="en-US" dirty="0">
              <a:solidFill>
                <a:srgbClr val="000000"/>
              </a:solidFill>
              <a:latin typeface="Arial"/>
              <a:ea typeface="微软雅黑"/>
            </a:endParaRPr>
          </a:p>
        </p:txBody>
      </p:sp>
      <p:pic>
        <p:nvPicPr>
          <p:cNvPr id="4" name="图片 3">
            <a:extLst>
              <a:ext uri="{FF2B5EF4-FFF2-40B4-BE49-F238E27FC236}">
                <a16:creationId xmlns:a16="http://schemas.microsoft.com/office/drawing/2014/main" id="{7491CC5B-EE1F-A3A3-9514-006E5FB8433A}"/>
              </a:ext>
            </a:extLst>
          </p:cNvPr>
          <p:cNvPicPr>
            <a:picLocks noChangeAspect="1"/>
          </p:cNvPicPr>
          <p:nvPr/>
        </p:nvPicPr>
        <p:blipFill>
          <a:blip r:embed="rId2"/>
          <a:stretch>
            <a:fillRect/>
          </a:stretch>
        </p:blipFill>
        <p:spPr>
          <a:xfrm>
            <a:off x="8098245" y="608400"/>
            <a:ext cx="3479355" cy="6183763"/>
          </a:xfrm>
          <a:prstGeom prst="rect">
            <a:avLst/>
          </a:prstGeom>
        </p:spPr>
      </p:pic>
      <p:pic>
        <p:nvPicPr>
          <p:cNvPr id="6" name="图片 5">
            <a:extLst>
              <a:ext uri="{FF2B5EF4-FFF2-40B4-BE49-F238E27FC236}">
                <a16:creationId xmlns:a16="http://schemas.microsoft.com/office/drawing/2014/main" id="{8C7641AD-FB30-3549-306D-6F0590D2890E}"/>
              </a:ext>
            </a:extLst>
          </p:cNvPr>
          <p:cNvPicPr>
            <a:picLocks noChangeAspect="1"/>
          </p:cNvPicPr>
          <p:nvPr/>
        </p:nvPicPr>
        <p:blipFill rotWithShape="1">
          <a:blip r:embed="rId3"/>
          <a:srcRect r="50724" b="-3581"/>
          <a:stretch/>
        </p:blipFill>
        <p:spPr>
          <a:xfrm>
            <a:off x="608400" y="2457800"/>
            <a:ext cx="7265125" cy="2219131"/>
          </a:xfrm>
          <a:prstGeom prst="rect">
            <a:avLst/>
          </a:prstGeom>
        </p:spPr>
      </p:pic>
    </p:spTree>
    <p:extLst>
      <p:ext uri="{BB962C8B-B14F-4D97-AF65-F5344CB8AC3E}">
        <p14:creationId xmlns:p14="http://schemas.microsoft.com/office/powerpoint/2010/main" val="4290414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B4E19F-C7B0-A1EB-0D31-C7C386CCD99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BEC8664-07DF-B2E5-D822-9AD861DA5B24}"/>
              </a:ext>
            </a:extLst>
          </p:cNvPr>
          <p:cNvSpPr>
            <a:spLocks noGrp="1"/>
          </p:cNvSpPr>
          <p:nvPr>
            <p:ph idx="1"/>
          </p:nvPr>
        </p:nvSpPr>
        <p:spPr/>
        <p:txBody>
          <a:bodyPr/>
          <a:lstStyle/>
          <a:p>
            <a:r>
              <a:rPr lang="en-US" altLang="zh-CN" dirty="0">
                <a:solidFill>
                  <a:srgbClr val="FF0000"/>
                </a:solidFill>
                <a:latin typeface="楷体" panose="02010609060101010101" pitchFamily="49" charset="-122"/>
                <a:ea typeface="楷体" panose="02010609060101010101" pitchFamily="49" charset="-122"/>
              </a:rPr>
              <a:t>3. </a:t>
            </a:r>
            <a:r>
              <a:rPr lang="zh-CN" altLang="en-US" dirty="0">
                <a:solidFill>
                  <a:srgbClr val="FF0000"/>
                </a:solidFill>
                <a:latin typeface="楷体" panose="02010609060101010101" pitchFamily="49" charset="-122"/>
                <a:ea typeface="楷体" panose="02010609060101010101" pitchFamily="49" charset="-122"/>
              </a:rPr>
              <a:t>迂说</a:t>
            </a:r>
            <a:endParaRPr lang="en-US" altLang="zh-CN" dirty="0">
              <a:solidFill>
                <a:srgbClr val="FF0000"/>
              </a:solidFill>
              <a:latin typeface="楷体" panose="02010609060101010101" pitchFamily="49" charset="-122"/>
              <a:ea typeface="楷体" panose="02010609060101010101" pitchFamily="49" charset="-122"/>
            </a:endParaRPr>
          </a:p>
          <a:p>
            <a:r>
              <a:rPr lang="zh-CN" altLang="en-US" dirty="0">
                <a:solidFill>
                  <a:srgbClr val="000000"/>
                </a:solidFill>
                <a:latin typeface="Arial"/>
                <a:ea typeface="微软雅黑"/>
              </a:rPr>
              <a:t>迂说法（</a:t>
            </a:r>
            <a:r>
              <a:rPr lang="en-US" altLang="zh-CN" dirty="0">
                <a:solidFill>
                  <a:srgbClr val="000000"/>
                </a:solidFill>
                <a:latin typeface="Arial"/>
                <a:ea typeface="微软雅黑"/>
              </a:rPr>
              <a:t>periphrasis</a:t>
            </a:r>
            <a:r>
              <a:rPr lang="zh-CN" altLang="en-US" dirty="0">
                <a:solidFill>
                  <a:srgbClr val="000000"/>
                </a:solidFill>
                <a:latin typeface="Arial"/>
                <a:ea typeface="微软雅黑"/>
              </a:rPr>
              <a:t>）是指用描述事物的周边和主要特征的方式来拐弯抹角地表达某一事物的方法，如把英语的</a:t>
            </a:r>
            <a:r>
              <a:rPr lang="en-US" altLang="zh-CN" dirty="0">
                <a:solidFill>
                  <a:srgbClr val="000000"/>
                </a:solidFill>
                <a:latin typeface="Arial"/>
                <a:ea typeface="微软雅黑"/>
              </a:rPr>
              <a:t>crown(</a:t>
            </a:r>
            <a:r>
              <a:rPr lang="zh-CN" altLang="en-US" dirty="0">
                <a:solidFill>
                  <a:srgbClr val="000000"/>
                </a:solidFill>
                <a:latin typeface="Arial"/>
                <a:ea typeface="微软雅黑"/>
              </a:rPr>
              <a:t>皇冠</a:t>
            </a:r>
            <a:r>
              <a:rPr lang="en-US" altLang="zh-CN" dirty="0">
                <a:solidFill>
                  <a:srgbClr val="000000"/>
                </a:solidFill>
                <a:latin typeface="Arial"/>
                <a:ea typeface="微软雅黑"/>
              </a:rPr>
              <a:t>)</a:t>
            </a:r>
            <a:r>
              <a:rPr lang="zh-CN" altLang="en-US" dirty="0">
                <a:solidFill>
                  <a:srgbClr val="000000"/>
                </a:solidFill>
                <a:latin typeface="Arial"/>
                <a:ea typeface="微软雅黑"/>
              </a:rPr>
              <a:t>描述成</a:t>
            </a:r>
            <a:r>
              <a:rPr lang="en-US" altLang="zh-CN" dirty="0">
                <a:solidFill>
                  <a:srgbClr val="000000"/>
                </a:solidFill>
                <a:latin typeface="Arial"/>
                <a:ea typeface="微软雅黑"/>
              </a:rPr>
              <a:t>the circle of my glory(</a:t>
            </a:r>
            <a:r>
              <a:rPr lang="zh-CN" altLang="en-US" dirty="0">
                <a:solidFill>
                  <a:srgbClr val="000000"/>
                </a:solidFill>
                <a:latin typeface="Arial"/>
                <a:ea typeface="微软雅黑"/>
              </a:rPr>
              <a:t>我荣耀的光环</a:t>
            </a:r>
            <a:r>
              <a:rPr lang="en-US" altLang="zh-CN" dirty="0">
                <a:solidFill>
                  <a:srgbClr val="000000"/>
                </a:solidFill>
                <a:latin typeface="Arial"/>
                <a:ea typeface="微软雅黑"/>
              </a:rPr>
              <a:t>)</a:t>
            </a:r>
            <a:r>
              <a:rPr lang="zh-CN" altLang="en-US" dirty="0">
                <a:solidFill>
                  <a:srgbClr val="000000"/>
                </a:solidFill>
                <a:latin typeface="Arial"/>
                <a:ea typeface="微软雅黑"/>
              </a:rPr>
              <a:t>，</a:t>
            </a:r>
            <a:r>
              <a:rPr lang="en-US" altLang="zh-CN" dirty="0">
                <a:solidFill>
                  <a:srgbClr val="000000"/>
                </a:solidFill>
                <a:latin typeface="Arial"/>
                <a:ea typeface="微软雅黑"/>
              </a:rPr>
              <a:t>the round top of sovereignty</a:t>
            </a:r>
            <a:r>
              <a:rPr lang="zh-CN" altLang="en-US" dirty="0">
                <a:solidFill>
                  <a:srgbClr val="000000"/>
                </a:solidFill>
                <a:latin typeface="Arial"/>
                <a:ea typeface="微软雅黑"/>
              </a:rPr>
              <a:t>（主权的园顶），</a:t>
            </a:r>
            <a:r>
              <a:rPr lang="en-US" altLang="zh-CN" dirty="0">
                <a:solidFill>
                  <a:srgbClr val="000000"/>
                </a:solidFill>
                <a:latin typeface="Arial"/>
                <a:ea typeface="微软雅黑"/>
              </a:rPr>
              <a:t>this golden round(</a:t>
            </a:r>
            <a:r>
              <a:rPr lang="zh-CN" altLang="en-US" dirty="0">
                <a:solidFill>
                  <a:srgbClr val="000000"/>
                </a:solidFill>
                <a:latin typeface="Arial"/>
                <a:ea typeface="微软雅黑"/>
              </a:rPr>
              <a:t>这一金色的圆环</a:t>
            </a:r>
            <a:r>
              <a:rPr lang="en-US" altLang="zh-CN" dirty="0">
                <a:solidFill>
                  <a:srgbClr val="000000"/>
                </a:solidFill>
                <a:latin typeface="Arial"/>
                <a:ea typeface="微软雅黑"/>
              </a:rPr>
              <a:t>)</a:t>
            </a:r>
            <a:r>
              <a:rPr lang="zh-CN" altLang="en-US" dirty="0">
                <a:solidFill>
                  <a:srgbClr val="000000"/>
                </a:solidFill>
                <a:latin typeface="Arial"/>
                <a:ea typeface="微软雅黑"/>
              </a:rPr>
              <a:t>等。又如：</a:t>
            </a:r>
            <a:endParaRPr lang="en-US" altLang="zh-CN" dirty="0">
              <a:solidFill>
                <a:srgbClr val="000000"/>
              </a:solidFill>
              <a:latin typeface="Arial"/>
              <a:ea typeface="微软雅黑"/>
            </a:endParaRPr>
          </a:p>
          <a:p>
            <a:endParaRPr lang="zh-CN" altLang="en-US" dirty="0"/>
          </a:p>
        </p:txBody>
      </p:sp>
      <p:pic>
        <p:nvPicPr>
          <p:cNvPr id="5" name="图片 4">
            <a:extLst>
              <a:ext uri="{FF2B5EF4-FFF2-40B4-BE49-F238E27FC236}">
                <a16:creationId xmlns:a16="http://schemas.microsoft.com/office/drawing/2014/main" id="{908FB484-9CA1-37F6-4359-C9294246CFED}"/>
              </a:ext>
            </a:extLst>
          </p:cNvPr>
          <p:cNvPicPr>
            <a:picLocks noChangeAspect="1"/>
          </p:cNvPicPr>
          <p:nvPr/>
        </p:nvPicPr>
        <p:blipFill rotWithShape="1">
          <a:blip r:embed="rId2"/>
          <a:srcRect r="50386" b="-265"/>
          <a:stretch/>
        </p:blipFill>
        <p:spPr>
          <a:xfrm>
            <a:off x="801561" y="3350301"/>
            <a:ext cx="6557367" cy="2735706"/>
          </a:xfrm>
          <a:prstGeom prst="rect">
            <a:avLst/>
          </a:prstGeom>
        </p:spPr>
      </p:pic>
      <p:sp>
        <p:nvSpPr>
          <p:cNvPr id="7" name="文本框 6">
            <a:extLst>
              <a:ext uri="{FF2B5EF4-FFF2-40B4-BE49-F238E27FC236}">
                <a16:creationId xmlns:a16="http://schemas.microsoft.com/office/drawing/2014/main" id="{B1210291-CA59-6974-07F7-0403B05EA258}"/>
              </a:ext>
            </a:extLst>
          </p:cNvPr>
          <p:cNvSpPr txBox="1"/>
          <p:nvPr/>
        </p:nvSpPr>
        <p:spPr>
          <a:xfrm>
            <a:off x="7798633" y="3859966"/>
            <a:ext cx="3443990" cy="1815882"/>
          </a:xfrm>
          <a:prstGeom prst="rect">
            <a:avLst/>
          </a:prstGeom>
          <a:noFill/>
        </p:spPr>
        <p:txBody>
          <a:bodyPr wrap="square">
            <a:spAutoFit/>
          </a:bodyPr>
          <a:lstStyle/>
          <a:p>
            <a:r>
              <a:rPr lang="zh-CN" altLang="en-US" sz="2800" dirty="0"/>
              <a:t>夜晚被比作烛光，白日被拟人化，实际上意义十分简单：早晨来临了。</a:t>
            </a:r>
          </a:p>
        </p:txBody>
      </p:sp>
    </p:spTree>
    <p:extLst>
      <p:ext uri="{BB962C8B-B14F-4D97-AF65-F5344CB8AC3E}">
        <p14:creationId xmlns:p14="http://schemas.microsoft.com/office/powerpoint/2010/main" val="1476272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57370F-F015-10DE-63AF-3997588B6D2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5057E05-D46D-C7AC-61CC-F2B3EA131F7D}"/>
              </a:ext>
            </a:extLst>
          </p:cNvPr>
          <p:cNvSpPr>
            <a:spLocks noGrp="1"/>
          </p:cNvSpPr>
          <p:nvPr>
            <p:ph idx="1"/>
          </p:nvPr>
        </p:nvSpPr>
        <p:spPr>
          <a:xfrm>
            <a:off x="608400" y="1490400"/>
            <a:ext cx="10664203" cy="601999"/>
          </a:xfrm>
        </p:spPr>
        <p:txBody>
          <a:bodyPr>
            <a:normAutofit/>
          </a:bodyPr>
          <a:lstStyle/>
          <a:p>
            <a:r>
              <a:rPr lang="zh-CN" altLang="en-US" dirty="0">
                <a:solidFill>
                  <a:srgbClr val="000000"/>
                </a:solidFill>
                <a:latin typeface="Arial"/>
                <a:ea typeface="微软雅黑"/>
              </a:rPr>
              <a:t>汉语中的例子有：</a:t>
            </a:r>
            <a:endParaRPr lang="en-US" altLang="zh-CN" dirty="0">
              <a:solidFill>
                <a:srgbClr val="000000"/>
              </a:solidFill>
              <a:latin typeface="Arial"/>
              <a:ea typeface="微软雅黑"/>
            </a:endParaRPr>
          </a:p>
          <a:p>
            <a:endParaRPr lang="zh-CN" altLang="en-US" dirty="0"/>
          </a:p>
        </p:txBody>
      </p:sp>
      <p:pic>
        <p:nvPicPr>
          <p:cNvPr id="5" name="图片 4">
            <a:extLst>
              <a:ext uri="{FF2B5EF4-FFF2-40B4-BE49-F238E27FC236}">
                <a16:creationId xmlns:a16="http://schemas.microsoft.com/office/drawing/2014/main" id="{295C524B-4D56-2861-FFDB-538A038D6EF5}"/>
              </a:ext>
            </a:extLst>
          </p:cNvPr>
          <p:cNvPicPr>
            <a:picLocks noChangeAspect="1"/>
          </p:cNvPicPr>
          <p:nvPr/>
        </p:nvPicPr>
        <p:blipFill rotWithShape="1">
          <a:blip r:embed="rId2"/>
          <a:srcRect r="50000" b="1942"/>
          <a:stretch/>
        </p:blipFill>
        <p:spPr>
          <a:xfrm>
            <a:off x="2377239" y="2092399"/>
            <a:ext cx="6756015" cy="3140289"/>
          </a:xfrm>
          <a:prstGeom prst="rect">
            <a:avLst/>
          </a:prstGeom>
        </p:spPr>
      </p:pic>
      <p:sp>
        <p:nvSpPr>
          <p:cNvPr id="7" name="文本框 6">
            <a:extLst>
              <a:ext uri="{FF2B5EF4-FFF2-40B4-BE49-F238E27FC236}">
                <a16:creationId xmlns:a16="http://schemas.microsoft.com/office/drawing/2014/main" id="{673BFAA5-6745-EE2D-8066-9EA8765A09E2}"/>
              </a:ext>
            </a:extLst>
          </p:cNvPr>
          <p:cNvSpPr txBox="1"/>
          <p:nvPr/>
        </p:nvSpPr>
        <p:spPr>
          <a:xfrm>
            <a:off x="883194" y="5511521"/>
            <a:ext cx="10114613" cy="1323439"/>
          </a:xfrm>
          <a:prstGeom prst="rect">
            <a:avLst/>
          </a:prstGeom>
          <a:noFill/>
        </p:spPr>
        <p:txBody>
          <a:bodyPr wrap="square">
            <a:spAutoFit/>
          </a:bodyPr>
          <a:lstStyle/>
          <a:p>
            <a:r>
              <a:rPr lang="zh-CN" altLang="en-US" sz="2000" dirty="0"/>
              <a:t>使用“雪未化尽，鸟儿已成群的来了”表达一种快乐祥和的氛围，显得恰当而自然。</a:t>
            </a:r>
            <a:endParaRPr lang="en-US" altLang="zh-CN" sz="2000" dirty="0"/>
          </a:p>
          <a:p>
            <a:endParaRPr lang="zh-CN" altLang="en-US" sz="2000" dirty="0"/>
          </a:p>
          <a:p>
            <a:r>
              <a:rPr lang="zh-CN" altLang="en-US" sz="2000" dirty="0"/>
              <a:t>上述各种突出形式在英汉语中均有体现，翻译转换照原文就行，不过要注意冗言中词语的语体差异。</a:t>
            </a:r>
          </a:p>
        </p:txBody>
      </p:sp>
    </p:spTree>
    <p:extLst>
      <p:ext uri="{BB962C8B-B14F-4D97-AF65-F5344CB8AC3E}">
        <p14:creationId xmlns:p14="http://schemas.microsoft.com/office/powerpoint/2010/main" val="2652586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36D079-0AA8-5C87-0C2A-B6976E444C5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BEBB4B1-BA13-E111-D778-8220DCB09949}"/>
              </a:ext>
            </a:extLst>
          </p:cNvPr>
          <p:cNvSpPr>
            <a:spLocks noGrp="1"/>
          </p:cNvSpPr>
          <p:nvPr>
            <p:ph idx="1"/>
          </p:nvPr>
        </p:nvSpPr>
        <p:spPr/>
        <p:txBody>
          <a:bodyPr>
            <a:normAutofit fontScale="92500" lnSpcReduction="20000"/>
          </a:bodyPr>
          <a:lstStyle/>
          <a:p>
            <a:r>
              <a:rPr lang="zh-CN" altLang="en-US" dirty="0">
                <a:solidFill>
                  <a:srgbClr val="FF0000"/>
                </a:solidFill>
              </a:rPr>
              <a:t>（三）语气结构与文体风格（参考张德禄，</a:t>
            </a:r>
            <a:r>
              <a:rPr lang="en-US" altLang="zh-CN" dirty="0">
                <a:solidFill>
                  <a:srgbClr val="FF0000"/>
                </a:solidFill>
              </a:rPr>
              <a:t>2005: 104—114</a:t>
            </a:r>
            <a:r>
              <a:rPr lang="zh-CN" altLang="en-US" dirty="0">
                <a:solidFill>
                  <a:srgbClr val="FF0000"/>
                </a:solidFill>
              </a:rPr>
              <a:t>）</a:t>
            </a:r>
            <a:endParaRPr lang="en-US" altLang="zh-CN" dirty="0">
              <a:solidFill>
                <a:srgbClr val="FF0000"/>
              </a:solidFill>
            </a:endParaRPr>
          </a:p>
          <a:p>
            <a:r>
              <a:rPr lang="en-US" altLang="zh-CN" dirty="0">
                <a:solidFill>
                  <a:srgbClr val="FF0000"/>
                </a:solidFill>
                <a:latin typeface="楷体" panose="02010609060101010101" pitchFamily="49" charset="-122"/>
                <a:ea typeface="楷体" panose="02010609060101010101" pitchFamily="49" charset="-122"/>
              </a:rPr>
              <a:t>1. </a:t>
            </a:r>
            <a:r>
              <a:rPr lang="zh-CN" altLang="en-US" dirty="0">
                <a:solidFill>
                  <a:srgbClr val="FF0000"/>
                </a:solidFill>
                <a:latin typeface="楷体" panose="02010609060101010101" pitchFamily="49" charset="-122"/>
                <a:ea typeface="楷体" panose="02010609060101010101" pitchFamily="49" charset="-122"/>
              </a:rPr>
              <a:t>语气结构</a:t>
            </a:r>
            <a:endParaRPr lang="en-US" altLang="zh-CN" dirty="0">
              <a:solidFill>
                <a:srgbClr val="FF0000"/>
              </a:solidFill>
              <a:latin typeface="楷体" panose="02010609060101010101" pitchFamily="49" charset="-122"/>
              <a:ea typeface="楷体" panose="02010609060101010101" pitchFamily="49" charset="-122"/>
            </a:endParaRPr>
          </a:p>
          <a:p>
            <a:r>
              <a:rPr lang="zh-CN" altLang="en-US" sz="1900" dirty="0">
                <a:solidFill>
                  <a:srgbClr val="000000"/>
                </a:solidFill>
                <a:latin typeface="Arial"/>
                <a:ea typeface="微软雅黑"/>
              </a:rPr>
              <a:t>语气结构表示说话者（作者）与听话者（读者）之间的关系，不同的语气结构有不同的风格，在英语中表现在小句的两个成分上：（</a:t>
            </a:r>
            <a:r>
              <a:rPr lang="en-US" altLang="zh-CN" sz="1900" dirty="0">
                <a:solidFill>
                  <a:srgbClr val="000000"/>
                </a:solidFill>
                <a:latin typeface="Arial"/>
                <a:ea typeface="微软雅黑"/>
              </a:rPr>
              <a:t>1</a:t>
            </a:r>
            <a:r>
              <a:rPr lang="zh-CN" altLang="en-US" sz="1900" dirty="0">
                <a:solidFill>
                  <a:srgbClr val="000000"/>
                </a:solidFill>
                <a:latin typeface="Arial"/>
                <a:ea typeface="微软雅黑"/>
              </a:rPr>
              <a:t>）主语，（</a:t>
            </a:r>
            <a:r>
              <a:rPr lang="en-US" altLang="zh-CN" sz="1900" dirty="0">
                <a:solidFill>
                  <a:srgbClr val="000000"/>
                </a:solidFill>
                <a:latin typeface="Arial"/>
                <a:ea typeface="微软雅黑"/>
              </a:rPr>
              <a:t>2</a:t>
            </a:r>
            <a:r>
              <a:rPr lang="zh-CN" altLang="en-US" sz="1900" dirty="0">
                <a:solidFill>
                  <a:srgbClr val="000000"/>
                </a:solidFill>
                <a:latin typeface="Arial"/>
                <a:ea typeface="微软雅黑"/>
              </a:rPr>
              <a:t>）限定成分，比如在</a:t>
            </a:r>
            <a:r>
              <a:rPr lang="en-US" altLang="zh-CN" sz="1900" dirty="0">
                <a:solidFill>
                  <a:srgbClr val="000000"/>
                </a:solidFill>
                <a:latin typeface="Arial"/>
                <a:ea typeface="微软雅黑"/>
              </a:rPr>
              <a:t>He has given away that teapot</a:t>
            </a:r>
            <a:r>
              <a:rPr lang="zh-CN" altLang="en-US" sz="1900" dirty="0">
                <a:solidFill>
                  <a:srgbClr val="000000"/>
                </a:solidFill>
                <a:latin typeface="Arial"/>
                <a:ea typeface="微软雅黑"/>
              </a:rPr>
              <a:t>中，</a:t>
            </a:r>
            <a:r>
              <a:rPr lang="en-US" altLang="zh-CN" sz="1900" dirty="0">
                <a:solidFill>
                  <a:srgbClr val="000000"/>
                </a:solidFill>
                <a:latin typeface="Arial"/>
                <a:ea typeface="微软雅黑"/>
              </a:rPr>
              <a:t>he </a:t>
            </a:r>
            <a:r>
              <a:rPr lang="zh-CN" altLang="en-US" sz="1900" dirty="0">
                <a:solidFill>
                  <a:srgbClr val="000000"/>
                </a:solidFill>
                <a:latin typeface="Arial"/>
                <a:ea typeface="微软雅黑"/>
              </a:rPr>
              <a:t>是主语，</a:t>
            </a:r>
            <a:r>
              <a:rPr lang="en-US" altLang="zh-CN" sz="1900" dirty="0">
                <a:solidFill>
                  <a:srgbClr val="000000"/>
                </a:solidFill>
                <a:latin typeface="Arial"/>
                <a:ea typeface="微软雅黑"/>
              </a:rPr>
              <a:t>has </a:t>
            </a:r>
            <a:r>
              <a:rPr lang="zh-CN" altLang="en-US" sz="1900" dirty="0">
                <a:solidFill>
                  <a:srgbClr val="000000"/>
                </a:solidFill>
                <a:latin typeface="Arial"/>
                <a:ea typeface="微软雅黑"/>
              </a:rPr>
              <a:t>是限定成分，其余部分是“剩余成分”（</a:t>
            </a:r>
            <a:r>
              <a:rPr lang="en-US" altLang="zh-CN" sz="1900" dirty="0">
                <a:solidFill>
                  <a:srgbClr val="000000"/>
                </a:solidFill>
                <a:latin typeface="Arial"/>
                <a:ea typeface="微软雅黑"/>
              </a:rPr>
              <a:t>Residue</a:t>
            </a:r>
            <a:r>
              <a:rPr lang="zh-CN" altLang="en-US" sz="1900" dirty="0">
                <a:solidFill>
                  <a:srgbClr val="000000"/>
                </a:solidFill>
                <a:latin typeface="Arial"/>
                <a:ea typeface="微软雅黑"/>
              </a:rPr>
              <a:t>）。通常的语气结构形式是：</a:t>
            </a:r>
          </a:p>
          <a:p>
            <a:r>
              <a:rPr lang="zh-CN" altLang="en-US" sz="1900" dirty="0">
                <a:solidFill>
                  <a:srgbClr val="000000"/>
                </a:solidFill>
                <a:latin typeface="Arial"/>
                <a:ea typeface="微软雅黑"/>
              </a:rPr>
              <a:t>（</a:t>
            </a:r>
            <a:r>
              <a:rPr lang="en-US" altLang="zh-CN" sz="1900" dirty="0">
                <a:solidFill>
                  <a:srgbClr val="000000"/>
                </a:solidFill>
                <a:latin typeface="Arial"/>
                <a:ea typeface="微软雅黑"/>
              </a:rPr>
              <a:t>1</a:t>
            </a:r>
            <a:r>
              <a:rPr lang="zh-CN" altLang="en-US" sz="1900" dirty="0">
                <a:solidFill>
                  <a:srgbClr val="000000"/>
                </a:solidFill>
                <a:latin typeface="Arial"/>
                <a:ea typeface="微软雅黑"/>
              </a:rPr>
              <a:t>）“主语</a:t>
            </a:r>
            <a:r>
              <a:rPr lang="en-US" altLang="zh-CN" sz="1900" dirty="0">
                <a:solidFill>
                  <a:srgbClr val="000000"/>
                </a:solidFill>
                <a:latin typeface="Arial"/>
                <a:ea typeface="微软雅黑"/>
              </a:rPr>
              <a:t>+</a:t>
            </a:r>
            <a:r>
              <a:rPr lang="zh-CN" altLang="en-US" sz="1900" dirty="0">
                <a:solidFill>
                  <a:srgbClr val="000000"/>
                </a:solidFill>
                <a:latin typeface="Arial"/>
                <a:ea typeface="微软雅黑"/>
              </a:rPr>
              <a:t>限定成分”体现直陈语气</a:t>
            </a:r>
            <a:r>
              <a:rPr lang="en-US" altLang="zh-CN" sz="1900" dirty="0">
                <a:solidFill>
                  <a:srgbClr val="000000"/>
                </a:solidFill>
                <a:latin typeface="Arial"/>
                <a:ea typeface="微软雅黑"/>
              </a:rPr>
              <a:t>(indicative)</a:t>
            </a:r>
            <a:r>
              <a:rPr lang="zh-CN" altLang="en-US" sz="1900" dirty="0">
                <a:solidFill>
                  <a:srgbClr val="000000"/>
                </a:solidFill>
                <a:latin typeface="Arial"/>
                <a:ea typeface="微软雅黑"/>
              </a:rPr>
              <a:t>。主语在前，限定成分在后，体现陈述语气；限定成分在前，主语在后，体现一般（是非）疑问语气；特殊疑问语气中，特指成分主语位于限定成分之前，其他成分主语位于限定成分之后。</a:t>
            </a:r>
          </a:p>
          <a:p>
            <a:r>
              <a:rPr lang="zh-CN" altLang="en-US" sz="1900" dirty="0">
                <a:solidFill>
                  <a:srgbClr val="000000"/>
                </a:solidFill>
                <a:latin typeface="Arial"/>
                <a:ea typeface="微软雅黑"/>
              </a:rPr>
              <a:t>（</a:t>
            </a:r>
            <a:r>
              <a:rPr lang="en-US" altLang="zh-CN" sz="1900" dirty="0">
                <a:solidFill>
                  <a:srgbClr val="000000"/>
                </a:solidFill>
                <a:latin typeface="Arial"/>
                <a:ea typeface="微软雅黑"/>
              </a:rPr>
              <a:t>2</a:t>
            </a:r>
            <a:r>
              <a:rPr lang="zh-CN" altLang="en-US" sz="1900" dirty="0">
                <a:solidFill>
                  <a:srgbClr val="000000"/>
                </a:solidFill>
                <a:latin typeface="Arial"/>
                <a:ea typeface="微软雅黑"/>
              </a:rPr>
              <a:t>）祈使语气通常由限定成分独立表达，有时为了对比或明确，也可把主语明确表达出来，这时主语通常是语调重心，并有呼语的特点。</a:t>
            </a:r>
          </a:p>
          <a:p>
            <a:r>
              <a:rPr lang="zh-CN" altLang="en-US" sz="1900" dirty="0">
                <a:solidFill>
                  <a:srgbClr val="000000"/>
                </a:solidFill>
                <a:latin typeface="Arial"/>
                <a:ea typeface="微软雅黑"/>
              </a:rPr>
              <a:t>对上述形式的变异，如某一语气成分或某一种语气的高重现率以及在某些情景中的低重现率，都可成为有效的突出方式。</a:t>
            </a:r>
          </a:p>
          <a:p>
            <a:endParaRPr lang="zh-CN" altLang="en-US" dirty="0">
              <a:solidFill>
                <a:srgbClr val="FF0000"/>
              </a:solidFill>
            </a:endParaRPr>
          </a:p>
        </p:txBody>
      </p:sp>
    </p:spTree>
    <p:extLst>
      <p:ext uri="{BB962C8B-B14F-4D97-AF65-F5344CB8AC3E}">
        <p14:creationId xmlns:p14="http://schemas.microsoft.com/office/powerpoint/2010/main" val="2399611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8A08CD-3D1C-FF18-E16C-55020E1331D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CC6D2EE-91C5-0205-3C46-025AC7CC3D54}"/>
              </a:ext>
            </a:extLst>
          </p:cNvPr>
          <p:cNvSpPr>
            <a:spLocks noGrp="1"/>
          </p:cNvSpPr>
          <p:nvPr>
            <p:ph idx="1"/>
          </p:nvPr>
        </p:nvSpPr>
        <p:spPr>
          <a:xfrm>
            <a:off x="608400" y="1490400"/>
            <a:ext cx="11098918" cy="1132879"/>
          </a:xfrm>
        </p:spPr>
        <p:txBody>
          <a:bodyPr/>
          <a:lstStyle/>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1</a:t>
            </a:r>
            <a:r>
              <a:rPr lang="zh-CN" altLang="zh-CN" sz="1800" b="1" kern="100" dirty="0">
                <a:solidFill>
                  <a:srgbClr val="FF0000"/>
                </a:solidFill>
                <a:effectLst/>
                <a:latin typeface="Times New Roman" panose="02020603050405020304" pitchFamily="18" charset="0"/>
                <a:ea typeface="仿宋" panose="02010609060101010101" pitchFamily="49" charset="-122"/>
              </a:rPr>
              <a:t>）主语</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r>
              <a:rPr lang="zh-CN" altLang="en-US" dirty="0">
                <a:solidFill>
                  <a:srgbClr val="000000"/>
                </a:solidFill>
                <a:latin typeface="Arial"/>
                <a:ea typeface="微软雅黑"/>
              </a:rPr>
              <a:t>某种主语在某一特定情景中的高频率重现或突出都可用来产生文体效果，例如：</a:t>
            </a:r>
            <a:endParaRPr lang="en-US" altLang="zh-CN" dirty="0">
              <a:solidFill>
                <a:srgbClr val="000000"/>
              </a:solidFill>
              <a:latin typeface="Arial"/>
              <a:ea typeface="微软雅黑"/>
            </a:endParaRPr>
          </a:p>
          <a:p>
            <a:endParaRPr lang="zh-CN" altLang="en-US" dirty="0">
              <a:solidFill>
                <a:srgbClr val="000000"/>
              </a:solidFill>
              <a:latin typeface="Arial"/>
              <a:ea typeface="微软雅黑"/>
            </a:endParaRPr>
          </a:p>
        </p:txBody>
      </p:sp>
      <p:pic>
        <p:nvPicPr>
          <p:cNvPr id="5" name="图片 4">
            <a:extLst>
              <a:ext uri="{FF2B5EF4-FFF2-40B4-BE49-F238E27FC236}">
                <a16:creationId xmlns:a16="http://schemas.microsoft.com/office/drawing/2014/main" id="{6E2853E8-9C03-8F3E-9777-19D2747BD798}"/>
              </a:ext>
            </a:extLst>
          </p:cNvPr>
          <p:cNvPicPr>
            <a:picLocks noChangeAspect="1"/>
          </p:cNvPicPr>
          <p:nvPr/>
        </p:nvPicPr>
        <p:blipFill rotWithShape="1">
          <a:blip r:embed="rId2"/>
          <a:srcRect r="50000" b="-3112"/>
          <a:stretch/>
        </p:blipFill>
        <p:spPr>
          <a:xfrm>
            <a:off x="801562" y="2406789"/>
            <a:ext cx="4999631" cy="3153973"/>
          </a:xfrm>
          <a:prstGeom prst="rect">
            <a:avLst/>
          </a:prstGeom>
        </p:spPr>
      </p:pic>
      <p:pic>
        <p:nvPicPr>
          <p:cNvPr id="7" name="图片 6">
            <a:extLst>
              <a:ext uri="{FF2B5EF4-FFF2-40B4-BE49-F238E27FC236}">
                <a16:creationId xmlns:a16="http://schemas.microsoft.com/office/drawing/2014/main" id="{7CF5D7D8-33EE-F7D7-3F9E-D1A7BB0F86E5}"/>
              </a:ext>
            </a:extLst>
          </p:cNvPr>
          <p:cNvPicPr>
            <a:picLocks noChangeAspect="1"/>
          </p:cNvPicPr>
          <p:nvPr/>
        </p:nvPicPr>
        <p:blipFill rotWithShape="1">
          <a:blip r:embed="rId3"/>
          <a:srcRect l="-319" t="-2638" r="49668" b="-3676"/>
          <a:stretch/>
        </p:blipFill>
        <p:spPr>
          <a:xfrm>
            <a:off x="6253608" y="2406789"/>
            <a:ext cx="5271686" cy="2960811"/>
          </a:xfrm>
          <a:prstGeom prst="rect">
            <a:avLst/>
          </a:prstGeom>
        </p:spPr>
      </p:pic>
      <p:sp>
        <p:nvSpPr>
          <p:cNvPr id="9" name="文本框 8">
            <a:extLst>
              <a:ext uri="{FF2B5EF4-FFF2-40B4-BE49-F238E27FC236}">
                <a16:creationId xmlns:a16="http://schemas.microsoft.com/office/drawing/2014/main" id="{501D6F7B-5166-C409-3B24-F7AA52ABA000}"/>
              </a:ext>
            </a:extLst>
          </p:cNvPr>
          <p:cNvSpPr txBox="1"/>
          <p:nvPr/>
        </p:nvSpPr>
        <p:spPr>
          <a:xfrm>
            <a:off x="753880" y="5926434"/>
            <a:ext cx="10684239" cy="646331"/>
          </a:xfrm>
          <a:prstGeom prst="rect">
            <a:avLst/>
          </a:prstGeom>
          <a:noFill/>
        </p:spPr>
        <p:txBody>
          <a:bodyPr wrap="square">
            <a:spAutoFit/>
          </a:bodyPr>
          <a:lstStyle/>
          <a:p>
            <a:r>
              <a:rPr lang="zh-CN" altLang="en-US" dirty="0"/>
              <a:t>第一人称</a:t>
            </a:r>
            <a:r>
              <a:rPr lang="en-US" altLang="zh-CN" dirty="0"/>
              <a:t>I</a:t>
            </a:r>
            <a:r>
              <a:rPr lang="zh-CN" altLang="en-US" dirty="0"/>
              <a:t>的讲述令人感觉真实可信，然后再由己推人，以第二人称</a:t>
            </a:r>
            <a:r>
              <a:rPr lang="en-US" altLang="zh-CN" dirty="0"/>
              <a:t>you </a:t>
            </a:r>
            <a:r>
              <a:rPr lang="zh-CN" altLang="en-US" dirty="0"/>
              <a:t>作为助于展开叙述，把读者拉进故事里，从而引起共鸣。</a:t>
            </a:r>
          </a:p>
        </p:txBody>
      </p:sp>
    </p:spTree>
    <p:extLst>
      <p:ext uri="{BB962C8B-B14F-4D97-AF65-F5344CB8AC3E}">
        <p14:creationId xmlns:p14="http://schemas.microsoft.com/office/powerpoint/2010/main" val="2687692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2758BF-084C-2980-8464-C7B22A7C84D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6D3AB74-98E2-347C-1DF7-58C0EA27C125}"/>
              </a:ext>
            </a:extLst>
          </p:cNvPr>
          <p:cNvSpPr>
            <a:spLocks noGrp="1"/>
          </p:cNvSpPr>
          <p:nvPr>
            <p:ph idx="1"/>
          </p:nvPr>
        </p:nvSpPr>
        <p:spPr>
          <a:xfrm>
            <a:off x="608400" y="1490400"/>
            <a:ext cx="10969200" cy="908026"/>
          </a:xfrm>
        </p:spPr>
        <p:txBody>
          <a:bodyPr/>
          <a:lstStyle/>
          <a:p>
            <a:r>
              <a:rPr lang="zh-CN" altLang="en-US" dirty="0">
                <a:solidFill>
                  <a:srgbClr val="000000"/>
                </a:solidFill>
                <a:latin typeface="Arial"/>
                <a:ea typeface="微软雅黑"/>
              </a:rPr>
              <a:t>主语的选择确实影响到文风。一般说来，第二人称很少作为主语，因为牵涉到读者的感受，但正因为如此，第二人称的高频率出现也是一种选择。下面是第二人称作主语的汉语小说和散文选段。</a:t>
            </a:r>
          </a:p>
        </p:txBody>
      </p:sp>
      <p:sp>
        <p:nvSpPr>
          <p:cNvPr id="5" name="文本框 4">
            <a:extLst>
              <a:ext uri="{FF2B5EF4-FFF2-40B4-BE49-F238E27FC236}">
                <a16:creationId xmlns:a16="http://schemas.microsoft.com/office/drawing/2014/main" id="{B07BC1B3-C450-AA87-8598-7E9B736AB032}"/>
              </a:ext>
            </a:extLst>
          </p:cNvPr>
          <p:cNvSpPr txBox="1"/>
          <p:nvPr/>
        </p:nvSpPr>
        <p:spPr>
          <a:xfrm>
            <a:off x="1078790" y="2550003"/>
            <a:ext cx="10028420" cy="3819144"/>
          </a:xfrm>
          <a:prstGeom prst="rect">
            <a:avLst/>
          </a:prstGeom>
          <a:noFill/>
        </p:spPr>
        <p:txBody>
          <a:bodyPr wrap="square">
            <a:spAutoFit/>
          </a:bodyPr>
          <a:lstStyle/>
          <a:p>
            <a:pPr algn="just"/>
            <a:r>
              <a:rPr lang="zh-CN" altLang="zh-CN" sz="2000" b="1" kern="100" dirty="0">
                <a:solidFill>
                  <a:srgbClr val="333333"/>
                </a:solidFill>
                <a:effectLst/>
                <a:latin typeface="Times New Roman" panose="02020603050405020304" pitchFamily="18" charset="0"/>
                <a:ea typeface="宋体" panose="02010600030101010101" pitchFamily="2" charset="-122"/>
              </a:rPr>
              <a:t>第二人称小说：严歌苓《扶桑</a:t>
            </a:r>
            <a:r>
              <a:rPr lang="en-US" altLang="zh-CN" sz="2000" b="1" kern="100" dirty="0">
                <a:solidFill>
                  <a:srgbClr val="333333"/>
                </a:solidFill>
                <a:effectLst/>
                <a:latin typeface="Times New Roman" panose="02020603050405020304" pitchFamily="18" charset="0"/>
                <a:ea typeface="宋体" panose="02010600030101010101" pitchFamily="2" charset="-122"/>
              </a:rPr>
              <a:t>1</a:t>
            </a:r>
            <a:r>
              <a:rPr lang="zh-CN" altLang="zh-CN" sz="2000" b="1" kern="100" dirty="0">
                <a:solidFill>
                  <a:srgbClr val="333333"/>
                </a:solidFill>
                <a:effectLst/>
                <a:latin typeface="Times New Roman" panose="02020603050405020304" pitchFamily="18" charset="0"/>
                <a:ea typeface="宋体" panose="02010600030101010101" pitchFamily="2" charset="-122"/>
              </a:rPr>
              <a:t>》</a:t>
            </a:r>
            <a:endParaRPr lang="zh-CN" altLang="zh-CN" sz="2000" kern="100" dirty="0">
              <a:effectLst/>
              <a:latin typeface="Times New Roman" panose="02020603050405020304" pitchFamily="18" charset="0"/>
              <a:ea typeface="宋体" panose="02010600030101010101" pitchFamily="2" charset="-122"/>
            </a:endParaRPr>
          </a:p>
          <a:p>
            <a:pPr indent="228600" algn="just"/>
            <a:r>
              <a:rPr lang="zh-CN" altLang="zh-CN" sz="2000" kern="100" dirty="0">
                <a:solidFill>
                  <a:srgbClr val="000000"/>
                </a:solidFill>
                <a:effectLst/>
                <a:latin typeface="Times New Roman" panose="02020603050405020304" pitchFamily="18" charset="0"/>
                <a:ea typeface="楷体" panose="02010609060101010101" pitchFamily="49" charset="-122"/>
              </a:rPr>
              <a:t>这就是你。</a:t>
            </a:r>
            <a:endParaRPr lang="zh-CN" altLang="zh-CN" sz="2000" kern="100" dirty="0">
              <a:effectLst/>
              <a:latin typeface="Times New Roman" panose="02020603050405020304" pitchFamily="18" charset="0"/>
              <a:ea typeface="宋体" panose="02010600030101010101" pitchFamily="2" charset="-122"/>
            </a:endParaRPr>
          </a:p>
          <a:p>
            <a:pPr indent="228600" algn="just"/>
            <a:r>
              <a:rPr lang="zh-CN" altLang="zh-CN" sz="2000" kern="100" dirty="0">
                <a:solidFill>
                  <a:srgbClr val="000000"/>
                </a:solidFill>
                <a:effectLst/>
                <a:latin typeface="Times New Roman" panose="02020603050405020304" pitchFamily="18" charset="0"/>
                <a:ea typeface="楷体" panose="02010609060101010101" pitchFamily="49" charset="-122"/>
              </a:rPr>
              <a:t>这个款款从喃呢的竹床上站起，穿猩红大缎的就是你了。缎袄上有十斤重的刺绣，绣得最密的部位坚硬冰冷，如铮铮盔甲。我这个距你一百二十年的后人对如此绣工只能发出毫无见识的惊叹。</a:t>
            </a:r>
            <a:endParaRPr lang="zh-CN" altLang="zh-CN" sz="2000" kern="100" dirty="0">
              <a:effectLst/>
              <a:latin typeface="Times New Roman" panose="02020603050405020304" pitchFamily="18" charset="0"/>
              <a:ea typeface="宋体" panose="02010600030101010101" pitchFamily="2" charset="-122"/>
            </a:endParaRPr>
          </a:p>
          <a:p>
            <a:pPr indent="228600" algn="just"/>
            <a:r>
              <a:rPr lang="zh-CN" altLang="zh-CN" sz="2000" kern="100" dirty="0">
                <a:solidFill>
                  <a:srgbClr val="000000"/>
                </a:solidFill>
                <a:effectLst/>
                <a:latin typeface="Times New Roman" panose="02020603050405020304" pitchFamily="18" charset="0"/>
                <a:ea typeface="楷体" panose="02010609060101010101" pitchFamily="49" charset="-122"/>
              </a:rPr>
              <a:t>再稍抬高一点下颌，把你的嘴唇带到这点有限的光线里。好了，这就很好。</a:t>
            </a:r>
            <a:endParaRPr lang="zh-CN" altLang="zh-CN" sz="2000" kern="100" dirty="0">
              <a:effectLst/>
              <a:latin typeface="Times New Roman" panose="02020603050405020304" pitchFamily="18" charset="0"/>
              <a:ea typeface="宋体" panose="02010600030101010101" pitchFamily="2" charset="-122"/>
            </a:endParaRPr>
          </a:p>
          <a:p>
            <a:pPr indent="228600" algn="just"/>
            <a:r>
              <a:rPr lang="zh-CN" altLang="zh-CN" sz="2000" kern="100" dirty="0">
                <a:solidFill>
                  <a:srgbClr val="000000"/>
                </a:solidFill>
                <a:effectLst/>
                <a:latin typeface="Times New Roman" panose="02020603050405020304" pitchFamily="18" charset="0"/>
                <a:ea typeface="楷体" panose="02010609060101010101" pitchFamily="49" charset="-122"/>
              </a:rPr>
              <a:t>这样就给我看清了你的整个脸蛋。没关系，你的嫌短嫌宽的脸形只会给人看成东方情调。你的每一个缺陷在你那时代的猎奇者眼里都是一个特色。</a:t>
            </a:r>
            <a:endParaRPr lang="zh-CN" altLang="zh-CN" sz="2000" kern="100" dirty="0">
              <a:effectLst/>
              <a:latin typeface="Times New Roman" panose="02020603050405020304" pitchFamily="18" charset="0"/>
              <a:ea typeface="宋体" panose="02010600030101010101" pitchFamily="2" charset="-122"/>
            </a:endParaRPr>
          </a:p>
          <a:p>
            <a:pPr indent="228600" algn="just"/>
            <a:r>
              <a:rPr lang="zh-CN" altLang="zh-CN" sz="2000" kern="100" dirty="0">
                <a:solidFill>
                  <a:srgbClr val="000000"/>
                </a:solidFill>
                <a:effectLst/>
                <a:latin typeface="Times New Roman" panose="02020603050405020304" pitchFamily="18" charset="0"/>
                <a:ea typeface="楷体" panose="02010609060101010101" pitchFamily="49" charset="-122"/>
              </a:rPr>
              <a:t>来，转一转身，就像每一次在拍卖场那样转一转。你见惯了拍卖；像你这样美丽的娼妓是从拍卖中逐步认清自己的身价的。当我从一百六十册唐人街正、野史中看到这类拍卖场时：几十具赤裸的女体凸现于乌烟瘴气的背景，多少消融了那气氛中的原有的阴森和悲惨。</a:t>
            </a:r>
            <a:endParaRPr lang="zh-CN" altLang="zh-CN" sz="2000" kern="1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225733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1E99E1-74A0-5D7B-A886-2164B5E7539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B50AC62-C8D7-A736-6510-A726C5ECD4CC}"/>
              </a:ext>
            </a:extLst>
          </p:cNvPr>
          <p:cNvSpPr>
            <a:spLocks noGrp="1"/>
          </p:cNvSpPr>
          <p:nvPr>
            <p:ph idx="1"/>
          </p:nvPr>
        </p:nvSpPr>
        <p:spPr/>
        <p:txBody>
          <a:bodyPr/>
          <a:lstStyle/>
          <a:p>
            <a:pPr algn="just"/>
            <a:r>
              <a:rPr lang="zh-CN" altLang="zh-CN" sz="1800" b="1" kern="100" dirty="0">
                <a:solidFill>
                  <a:srgbClr val="000000"/>
                </a:solidFill>
                <a:effectLst/>
                <a:latin typeface="Times New Roman" panose="02020603050405020304" pitchFamily="18" charset="0"/>
                <a:ea typeface="宋体" panose="02010600030101010101" pitchFamily="2" charset="-122"/>
              </a:rPr>
              <a:t>第二人称散文：李广田《野店》</a:t>
            </a:r>
            <a:r>
              <a:rPr lang="en-US" altLang="zh-CN" sz="1800" b="1" kern="100" dirty="0">
                <a:solidFill>
                  <a:srgbClr val="000000"/>
                </a:solidFill>
                <a:effectLst/>
                <a:latin typeface="Times New Roman" panose="02020603050405020304" pitchFamily="18" charset="0"/>
                <a:ea typeface="宋体" panose="02010600030101010101" pitchFamily="2" charset="-122"/>
              </a:rPr>
              <a:t> </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楷体" panose="02010609060101010101" pitchFamily="49" charset="-122"/>
                <a:cs typeface="Arial" panose="020B0604020202020204" pitchFamily="34" charset="0"/>
              </a:rPr>
              <a:t>太阳下山了，又是一日之程，步行人，也觉得有点疲劳了。</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a:solidFill>
                  <a:srgbClr val="000000"/>
                </a:solidFill>
                <a:effectLst/>
                <a:latin typeface="Times New Roman" panose="02020603050405020304" pitchFamily="18" charset="0"/>
                <a:ea typeface="楷体" panose="02010609060101010101" pitchFamily="49" charset="-122"/>
                <a:cs typeface="Arial" panose="020B0604020202020204" pitchFamily="34" charset="0"/>
              </a:rPr>
              <a:t>你走进一个荒僻的小村落——这村落对你很生疏，然而又好像很熟悉，因为你走过许多这样的小村落了。看看有些人家的大门已经闭起，有些也许还在半掩，有几个人正迈着沉重的脚步回家，后面跟着狗或牛羊，有的女人正站在门口张望，或用了柔缓的声音在招呼谁来晚餐，也许，又听到几处闭门声响了，“如果能到哪家门里去息下呀”，这时候你会这样想吧。但走不多远，你便会发现一座小店待在路旁，或十字路口，虽然明早还须赶路，而当晚你总能做得好梦了。“荒村雨露眠宜早，野店风霜起要迟”，这样的对联，会发现在一座宽大而破陋的店门上，有意无意地，总会叫旅人感到心暖吧。在这儿你会受到殷勤的招待，你们遇到一对很朴野，很温良的店主夫妇，他们的颜色和语气，会使你发生回到了老家的感觉。</a:t>
            </a:r>
            <a:endParaRPr lang="zh-CN" altLang="zh-CN" sz="2400" kern="100">
              <a:effectLst/>
              <a:latin typeface="Times New Roman" panose="02020603050405020304" pitchFamily="18" charset="0"/>
              <a:ea typeface="宋体" panose="02010600030101010101" pitchFamily="2" charset="-122"/>
            </a:endParaRPr>
          </a:p>
          <a:p>
            <a:endParaRPr lang="zh-CN" altLang="en-US"/>
          </a:p>
        </p:txBody>
      </p:sp>
    </p:spTree>
    <p:extLst>
      <p:ext uri="{BB962C8B-B14F-4D97-AF65-F5344CB8AC3E}">
        <p14:creationId xmlns:p14="http://schemas.microsoft.com/office/powerpoint/2010/main" val="3091416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99AC61-7D8F-CDBF-A95A-9DBCCCE29078}"/>
              </a:ext>
            </a:extLst>
          </p:cNvPr>
          <p:cNvSpPr>
            <a:spLocks noGrp="1"/>
          </p:cNvSpPr>
          <p:nvPr>
            <p:ph type="title"/>
          </p:nvPr>
        </p:nvSpPr>
        <p:spPr/>
        <p:txBody>
          <a:bodyPr/>
          <a:lstStyle/>
          <a:p>
            <a:pPr algn="ctr"/>
            <a:r>
              <a:rPr kumimoji="0" lang="zh-CN" altLang="en-US" sz="3600" b="1" i="0" u="none" strike="noStrike" kern="1200" cap="none" spc="300" normalizeH="0" baseline="0" noProof="0" dirty="0">
                <a:ln>
                  <a:noFill/>
                </a:ln>
                <a:solidFill>
                  <a:srgbClr val="FF0000"/>
                </a:solidFill>
                <a:effectLst/>
                <a:uLnTx/>
                <a:uFillTx/>
                <a:latin typeface="Arial"/>
                <a:ea typeface="微软雅黑"/>
                <a:cs typeface="+mj-cs"/>
              </a:rPr>
              <a:t>第一节 英语词素风格</a:t>
            </a:r>
            <a:endParaRPr lang="zh-CN" altLang="en-US" dirty="0"/>
          </a:p>
        </p:txBody>
      </p:sp>
      <p:sp>
        <p:nvSpPr>
          <p:cNvPr id="3" name="内容占位符 2">
            <a:extLst>
              <a:ext uri="{FF2B5EF4-FFF2-40B4-BE49-F238E27FC236}">
                <a16:creationId xmlns:a16="http://schemas.microsoft.com/office/drawing/2014/main" id="{393EA392-F9F4-1556-7765-A234EC107FDB}"/>
              </a:ext>
            </a:extLst>
          </p:cNvPr>
          <p:cNvSpPr>
            <a:spLocks noGrp="1"/>
          </p:cNvSpPr>
          <p:nvPr>
            <p:ph idx="1"/>
          </p:nvPr>
        </p:nvSpPr>
        <p:spPr/>
        <p:txBody>
          <a:bodyPr>
            <a:normAutofit/>
          </a:bodyPr>
          <a:lstStyle/>
          <a:p>
            <a:r>
              <a:rPr lang="zh-CN" altLang="en-US" sz="2800" dirty="0">
                <a:solidFill>
                  <a:schemeClr val="tx1"/>
                </a:solidFill>
              </a:rPr>
              <a:t>词素（</a:t>
            </a:r>
            <a:r>
              <a:rPr lang="en-US" altLang="zh-CN" sz="2800" dirty="0">
                <a:solidFill>
                  <a:schemeClr val="tx1"/>
                </a:solidFill>
              </a:rPr>
              <a:t>morpheme</a:t>
            </a:r>
            <a:r>
              <a:rPr lang="zh-CN" altLang="en-US" sz="2800" dirty="0">
                <a:solidFill>
                  <a:schemeClr val="tx1"/>
                </a:solidFill>
              </a:rPr>
              <a:t>）是构成词的要素，是最小的音义结合体，又叫语素。英语词素层失协突出形式有：新造词（词缀法、复合法、转换法、混合法等），失衡突出形式有：词素交替（</a:t>
            </a:r>
            <a:r>
              <a:rPr lang="en-US" altLang="zh-CN" sz="2800" dirty="0">
                <a:solidFill>
                  <a:schemeClr val="tx1"/>
                </a:solidFill>
              </a:rPr>
              <a:t>polyptoton</a:t>
            </a:r>
            <a:r>
              <a:rPr lang="zh-CN" altLang="en-US" sz="2800" dirty="0">
                <a:solidFill>
                  <a:schemeClr val="tx1"/>
                </a:solidFill>
              </a:rPr>
              <a:t>），恒素法（</a:t>
            </a:r>
            <a:r>
              <a:rPr lang="en-US" altLang="zh-CN" sz="2800" dirty="0" err="1">
                <a:solidFill>
                  <a:schemeClr val="tx1"/>
                </a:solidFill>
              </a:rPr>
              <a:t>homoioteteuton</a:t>
            </a:r>
            <a:r>
              <a:rPr lang="zh-CN" altLang="en-US" sz="2800" dirty="0">
                <a:solidFill>
                  <a:schemeClr val="tx1"/>
                </a:solidFill>
              </a:rPr>
              <a:t>）。（参考张德禄，</a:t>
            </a:r>
            <a:r>
              <a:rPr lang="en-US" altLang="zh-CN" sz="2800" dirty="0">
                <a:solidFill>
                  <a:schemeClr val="tx1"/>
                </a:solidFill>
              </a:rPr>
              <a:t>2005</a:t>
            </a:r>
            <a:r>
              <a:rPr lang="zh-CN" altLang="en-US" sz="2800" dirty="0">
                <a:solidFill>
                  <a:schemeClr val="tx1"/>
                </a:solidFill>
              </a:rPr>
              <a:t>：</a:t>
            </a:r>
            <a:r>
              <a:rPr lang="en-US" altLang="zh-CN" sz="2800" dirty="0">
                <a:solidFill>
                  <a:schemeClr val="tx1"/>
                </a:solidFill>
              </a:rPr>
              <a:t>123—129</a:t>
            </a:r>
            <a:r>
              <a:rPr lang="zh-CN" altLang="en-US" sz="2800" dirty="0">
                <a:solidFill>
                  <a:schemeClr val="tx1"/>
                </a:solidFill>
              </a:rPr>
              <a:t>）</a:t>
            </a:r>
          </a:p>
        </p:txBody>
      </p:sp>
    </p:spTree>
    <p:extLst>
      <p:ext uri="{BB962C8B-B14F-4D97-AF65-F5344CB8AC3E}">
        <p14:creationId xmlns:p14="http://schemas.microsoft.com/office/powerpoint/2010/main" val="13028622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E36FB6-8B8F-C300-E030-61EACFD7832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791C746-6AD3-1ABA-8407-83D667949669}"/>
              </a:ext>
            </a:extLst>
          </p:cNvPr>
          <p:cNvSpPr>
            <a:spLocks noGrp="1"/>
          </p:cNvSpPr>
          <p:nvPr>
            <p:ph idx="1"/>
          </p:nvPr>
        </p:nvSpPr>
        <p:spPr/>
        <p:txBody>
          <a:bodyPr/>
          <a:lstStyle/>
          <a:p>
            <a:pPr algn="just"/>
            <a:r>
              <a:rPr lang="zh-CN" altLang="en-US" b="1" kern="100" dirty="0">
                <a:solidFill>
                  <a:srgbClr val="FF0000"/>
                </a:solidFill>
                <a:latin typeface="Times New Roman" panose="02020603050405020304" pitchFamily="18" charset="0"/>
                <a:ea typeface="仿宋" panose="02010609060101010101" pitchFamily="49" charset="-122"/>
              </a:rPr>
              <a:t>（</a:t>
            </a:r>
            <a:r>
              <a:rPr lang="en-US" altLang="zh-CN" b="1" kern="100" dirty="0">
                <a:solidFill>
                  <a:srgbClr val="FF0000"/>
                </a:solidFill>
                <a:latin typeface="Times New Roman" panose="02020603050405020304" pitchFamily="18" charset="0"/>
                <a:ea typeface="仿宋" panose="02010609060101010101" pitchFamily="49" charset="-122"/>
              </a:rPr>
              <a:t>2</a:t>
            </a:r>
            <a:r>
              <a:rPr lang="zh-CN" altLang="en-US" b="1" kern="100" dirty="0">
                <a:solidFill>
                  <a:srgbClr val="FF0000"/>
                </a:solidFill>
                <a:latin typeface="Times New Roman" panose="02020603050405020304" pitchFamily="18" charset="0"/>
                <a:ea typeface="仿宋" panose="02010609060101010101" pitchFamily="49" charset="-122"/>
              </a:rPr>
              <a:t>）限定成分</a:t>
            </a:r>
            <a:endParaRPr lang="en-US" altLang="zh-CN" b="1" kern="100" dirty="0">
              <a:solidFill>
                <a:srgbClr val="FF0000"/>
              </a:solidFill>
              <a:latin typeface="Times New Roman" panose="02020603050405020304" pitchFamily="18" charset="0"/>
              <a:ea typeface="仿宋" panose="02010609060101010101" pitchFamily="49" charset="-122"/>
            </a:endParaRPr>
          </a:p>
          <a:p>
            <a:pPr algn="just"/>
            <a:r>
              <a:rPr lang="zh-CN" altLang="en-US" dirty="0">
                <a:solidFill>
                  <a:srgbClr val="000000"/>
                </a:solidFill>
                <a:latin typeface="Arial"/>
                <a:ea typeface="微软雅黑"/>
              </a:rPr>
              <a:t>限定成分包括第一时态和归一性，两者都可成为有效的突出方式。</a:t>
            </a:r>
            <a:endParaRPr lang="en-US" altLang="zh-CN" dirty="0">
              <a:solidFill>
                <a:srgbClr val="000000"/>
              </a:solidFill>
              <a:latin typeface="Arial"/>
              <a:ea typeface="微软雅黑"/>
            </a:endParaRPr>
          </a:p>
          <a:p>
            <a:pPr algn="just"/>
            <a:r>
              <a:rPr lang="en-US" altLang="zh-CN" dirty="0">
                <a:solidFill>
                  <a:srgbClr val="FF0000"/>
                </a:solidFill>
                <a:latin typeface="Arial"/>
                <a:ea typeface="微软雅黑"/>
              </a:rPr>
              <a:t>A. </a:t>
            </a:r>
            <a:r>
              <a:rPr lang="zh-CN" altLang="en-US" dirty="0">
                <a:solidFill>
                  <a:srgbClr val="FF0000"/>
                </a:solidFill>
                <a:latin typeface="Arial"/>
                <a:ea typeface="微软雅黑"/>
              </a:rPr>
              <a:t>第一时态</a:t>
            </a:r>
            <a:endParaRPr lang="en-US" altLang="zh-CN" dirty="0">
              <a:solidFill>
                <a:srgbClr val="FF0000"/>
              </a:solidFill>
              <a:latin typeface="Arial"/>
              <a:ea typeface="微软雅黑"/>
            </a:endParaRPr>
          </a:p>
          <a:p>
            <a:pPr algn="just"/>
            <a:r>
              <a:rPr lang="zh-CN" altLang="en-US" dirty="0">
                <a:solidFill>
                  <a:srgbClr val="000000"/>
                </a:solidFill>
                <a:latin typeface="Arial"/>
                <a:ea typeface="微软雅黑"/>
              </a:rPr>
              <a:t>第一时态是与讲话时间相关的时间，一般说来，新闻报道多用于过去和现在时，科技文体用一般现在时，故事叙述用过去时，与此不一致的用法则成为一种文体选择，如在历史文件、记录、戏剧等中，用现在时态表示过去发生的事件，在某些记述文中，现在时表示过去发生的事，使读者产生生动逼真，身临其境的感觉。</a:t>
            </a:r>
            <a:endParaRPr lang="en-US" altLang="zh-CN" dirty="0">
              <a:solidFill>
                <a:srgbClr val="000000"/>
              </a:solidFill>
              <a:latin typeface="Arial"/>
              <a:ea typeface="微软雅黑"/>
            </a:endParaRPr>
          </a:p>
          <a:p>
            <a:pPr algn="just"/>
            <a:endParaRPr lang="en-US" altLang="zh-CN" dirty="0">
              <a:solidFill>
                <a:srgbClr val="000000"/>
              </a:solidFill>
              <a:latin typeface="Arial"/>
              <a:ea typeface="微软雅黑"/>
            </a:endParaRPr>
          </a:p>
          <a:p>
            <a:pPr algn="just"/>
            <a:endParaRPr lang="zh-CN" altLang="en-US" dirty="0">
              <a:solidFill>
                <a:srgbClr val="000000"/>
              </a:solidFill>
              <a:latin typeface="Arial"/>
              <a:ea typeface="微软雅黑"/>
            </a:endParaRPr>
          </a:p>
        </p:txBody>
      </p:sp>
    </p:spTree>
    <p:extLst>
      <p:ext uri="{BB962C8B-B14F-4D97-AF65-F5344CB8AC3E}">
        <p14:creationId xmlns:p14="http://schemas.microsoft.com/office/powerpoint/2010/main" val="25210775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21FC53-90A9-C79F-E9D9-D6BDCD4193E5}"/>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124B7559-F0C3-2E12-67FA-25969AEE59D2}"/>
              </a:ext>
            </a:extLst>
          </p:cNvPr>
          <p:cNvPicPr>
            <a:picLocks noGrp="1" noChangeAspect="1"/>
          </p:cNvPicPr>
          <p:nvPr>
            <p:ph idx="1"/>
          </p:nvPr>
        </p:nvPicPr>
        <p:blipFill rotWithShape="1">
          <a:blip r:embed="rId2"/>
          <a:srcRect r="49951" b="1002"/>
          <a:stretch/>
        </p:blipFill>
        <p:spPr>
          <a:xfrm>
            <a:off x="828368" y="1466140"/>
            <a:ext cx="4777953" cy="2891050"/>
          </a:xfrm>
        </p:spPr>
      </p:pic>
      <p:pic>
        <p:nvPicPr>
          <p:cNvPr id="7" name="图片 6">
            <a:extLst>
              <a:ext uri="{FF2B5EF4-FFF2-40B4-BE49-F238E27FC236}">
                <a16:creationId xmlns:a16="http://schemas.microsoft.com/office/drawing/2014/main" id="{4B3E3555-2563-C4BB-EC7B-1A53D334D477}"/>
              </a:ext>
            </a:extLst>
          </p:cNvPr>
          <p:cNvPicPr>
            <a:picLocks noChangeAspect="1"/>
          </p:cNvPicPr>
          <p:nvPr/>
        </p:nvPicPr>
        <p:blipFill rotWithShape="1">
          <a:blip r:embed="rId3"/>
          <a:srcRect t="1" r="50617" b="630"/>
          <a:stretch/>
        </p:blipFill>
        <p:spPr>
          <a:xfrm>
            <a:off x="5853246" y="1466140"/>
            <a:ext cx="5392159" cy="2655770"/>
          </a:xfrm>
          <a:prstGeom prst="rect">
            <a:avLst/>
          </a:prstGeom>
        </p:spPr>
      </p:pic>
      <p:sp>
        <p:nvSpPr>
          <p:cNvPr id="9" name="文本框 8">
            <a:extLst>
              <a:ext uri="{FF2B5EF4-FFF2-40B4-BE49-F238E27FC236}">
                <a16:creationId xmlns:a16="http://schemas.microsoft.com/office/drawing/2014/main" id="{BFF53460-26BF-B03C-8F3A-69F19997AB3E}"/>
              </a:ext>
            </a:extLst>
          </p:cNvPr>
          <p:cNvSpPr txBox="1"/>
          <p:nvPr/>
        </p:nvSpPr>
        <p:spPr>
          <a:xfrm>
            <a:off x="828368" y="5077200"/>
            <a:ext cx="10749232" cy="1569660"/>
          </a:xfrm>
          <a:prstGeom prst="rect">
            <a:avLst/>
          </a:prstGeom>
          <a:noFill/>
        </p:spPr>
        <p:txBody>
          <a:bodyPr wrap="square">
            <a:spAutoFit/>
          </a:bodyPr>
          <a:lstStyle/>
          <a:p>
            <a:r>
              <a:rPr lang="zh-CN" altLang="en-US" sz="3200" dirty="0"/>
              <a:t>这是对列宁沉静、庄严、肃穆葬礼场面的一段生动描写。</a:t>
            </a:r>
            <a:r>
              <a:rPr lang="zh-CN" altLang="en-US" sz="3200" dirty="0">
                <a:solidFill>
                  <a:srgbClr val="FF0000"/>
                </a:solidFill>
              </a:rPr>
              <a:t>“过去时”转向现在时</a:t>
            </a:r>
            <a:r>
              <a:rPr lang="zh-CN" altLang="en-US" sz="3200" dirty="0"/>
              <a:t>使读者有身临其境，产生一种强烈的紧迫感和现场感。</a:t>
            </a:r>
          </a:p>
        </p:txBody>
      </p:sp>
    </p:spTree>
    <p:extLst>
      <p:ext uri="{BB962C8B-B14F-4D97-AF65-F5344CB8AC3E}">
        <p14:creationId xmlns:p14="http://schemas.microsoft.com/office/powerpoint/2010/main" val="4370955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8CCDE1-68D2-9C7A-EA75-5EE2FB2A7C7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E83DE19-794D-1F46-BF93-7004D5FF049A}"/>
              </a:ext>
            </a:extLst>
          </p:cNvPr>
          <p:cNvSpPr>
            <a:spLocks noGrp="1"/>
          </p:cNvSpPr>
          <p:nvPr>
            <p:ph idx="1"/>
          </p:nvPr>
        </p:nvSpPr>
        <p:spPr/>
        <p:txBody>
          <a:bodyPr/>
          <a:lstStyle/>
          <a:p>
            <a:r>
              <a:rPr lang="zh-CN" altLang="en-US" dirty="0">
                <a:solidFill>
                  <a:srgbClr val="000000"/>
                </a:solidFill>
                <a:latin typeface="Arial"/>
                <a:ea typeface="微软雅黑"/>
              </a:rPr>
              <a:t>汉语中也有这种例子：</a:t>
            </a:r>
            <a:endParaRPr lang="en-US" altLang="zh-CN" dirty="0">
              <a:solidFill>
                <a:srgbClr val="000000"/>
              </a:solidFill>
              <a:latin typeface="Arial"/>
              <a:ea typeface="微软雅黑"/>
            </a:endParaRPr>
          </a:p>
          <a:p>
            <a:endParaRPr lang="zh-CN" altLang="en-US" dirty="0"/>
          </a:p>
        </p:txBody>
      </p:sp>
      <p:pic>
        <p:nvPicPr>
          <p:cNvPr id="5" name="图片 4">
            <a:extLst>
              <a:ext uri="{FF2B5EF4-FFF2-40B4-BE49-F238E27FC236}">
                <a16:creationId xmlns:a16="http://schemas.microsoft.com/office/drawing/2014/main" id="{25AF1DFB-51A1-6F45-74B6-314A73E02723}"/>
              </a:ext>
            </a:extLst>
          </p:cNvPr>
          <p:cNvPicPr>
            <a:picLocks noChangeAspect="1"/>
          </p:cNvPicPr>
          <p:nvPr/>
        </p:nvPicPr>
        <p:blipFill rotWithShape="1">
          <a:blip r:embed="rId2"/>
          <a:srcRect t="-1" r="50000" b="1072"/>
          <a:stretch/>
        </p:blipFill>
        <p:spPr>
          <a:xfrm>
            <a:off x="831541" y="2086993"/>
            <a:ext cx="5332046" cy="2904732"/>
          </a:xfrm>
          <a:prstGeom prst="rect">
            <a:avLst/>
          </a:prstGeom>
        </p:spPr>
      </p:pic>
      <p:pic>
        <p:nvPicPr>
          <p:cNvPr id="7" name="图片 6">
            <a:extLst>
              <a:ext uri="{FF2B5EF4-FFF2-40B4-BE49-F238E27FC236}">
                <a16:creationId xmlns:a16="http://schemas.microsoft.com/office/drawing/2014/main" id="{8A51F9A6-9364-E529-38EC-3D2E87AB3A28}"/>
              </a:ext>
            </a:extLst>
          </p:cNvPr>
          <p:cNvPicPr>
            <a:picLocks noChangeAspect="1"/>
          </p:cNvPicPr>
          <p:nvPr/>
        </p:nvPicPr>
        <p:blipFill rotWithShape="1">
          <a:blip r:embed="rId3"/>
          <a:srcRect t="1" r="50000" b="-88"/>
          <a:stretch/>
        </p:blipFill>
        <p:spPr>
          <a:xfrm>
            <a:off x="6386132" y="1905888"/>
            <a:ext cx="5235266" cy="3205758"/>
          </a:xfrm>
          <a:prstGeom prst="rect">
            <a:avLst/>
          </a:prstGeom>
        </p:spPr>
      </p:pic>
    </p:spTree>
    <p:extLst>
      <p:ext uri="{BB962C8B-B14F-4D97-AF65-F5344CB8AC3E}">
        <p14:creationId xmlns:p14="http://schemas.microsoft.com/office/powerpoint/2010/main" val="41656992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A78793-9B9E-E61F-E314-B1FB6DFF531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ED1AA19-78B1-BED8-110C-31643A7F6BAD}"/>
              </a:ext>
            </a:extLst>
          </p:cNvPr>
          <p:cNvSpPr>
            <a:spLocks noGrp="1"/>
          </p:cNvSpPr>
          <p:nvPr>
            <p:ph idx="1"/>
          </p:nvPr>
        </p:nvSpPr>
        <p:spPr/>
        <p:txBody>
          <a:bodyPr/>
          <a:lstStyle/>
          <a:p>
            <a:r>
              <a:rPr lang="en-US" altLang="zh-CN" dirty="0">
                <a:solidFill>
                  <a:srgbClr val="FF0000"/>
                </a:solidFill>
                <a:latin typeface="Arial"/>
                <a:ea typeface="微软雅黑"/>
              </a:rPr>
              <a:t>B. </a:t>
            </a:r>
            <a:r>
              <a:rPr lang="zh-CN" altLang="en-US" dirty="0">
                <a:solidFill>
                  <a:srgbClr val="FF0000"/>
                </a:solidFill>
                <a:latin typeface="Arial"/>
                <a:ea typeface="微软雅黑"/>
              </a:rPr>
              <a:t>归一性</a:t>
            </a:r>
            <a:endParaRPr lang="en-US" altLang="zh-CN" dirty="0">
              <a:solidFill>
                <a:srgbClr val="FF0000"/>
              </a:solidFill>
              <a:latin typeface="Arial"/>
              <a:ea typeface="微软雅黑"/>
            </a:endParaRPr>
          </a:p>
          <a:p>
            <a:r>
              <a:rPr lang="zh-CN" altLang="en-US" dirty="0">
                <a:solidFill>
                  <a:srgbClr val="000000"/>
                </a:solidFill>
                <a:latin typeface="Arial"/>
                <a:ea typeface="微软雅黑"/>
              </a:rPr>
              <a:t>归一性是指限定成分的肯定与否定，一般来说，肯定与双重否定表示肯定，否定表示否定，在正规标准的语言交流中不允许用双重否定来表示否定，但是文学写作中双重否定表示否定成为一种突出手段，用以描述人格、种族、社会地位、受教育等。</a:t>
            </a:r>
            <a:endParaRPr lang="en-US" altLang="zh-CN" dirty="0">
              <a:solidFill>
                <a:srgbClr val="000000"/>
              </a:solidFill>
              <a:latin typeface="Arial"/>
              <a:ea typeface="微软雅黑"/>
            </a:endParaRPr>
          </a:p>
          <a:p>
            <a:endParaRPr lang="zh-CN" altLang="en-US" dirty="0">
              <a:solidFill>
                <a:srgbClr val="000000"/>
              </a:solidFill>
              <a:latin typeface="Arial"/>
              <a:ea typeface="微软雅黑"/>
            </a:endParaRPr>
          </a:p>
        </p:txBody>
      </p:sp>
      <p:pic>
        <p:nvPicPr>
          <p:cNvPr id="5" name="图片 4">
            <a:extLst>
              <a:ext uri="{FF2B5EF4-FFF2-40B4-BE49-F238E27FC236}">
                <a16:creationId xmlns:a16="http://schemas.microsoft.com/office/drawing/2014/main" id="{0879587E-DE2A-F152-D1BA-E9AB7A23674F}"/>
              </a:ext>
            </a:extLst>
          </p:cNvPr>
          <p:cNvPicPr>
            <a:picLocks noChangeAspect="1"/>
          </p:cNvPicPr>
          <p:nvPr/>
        </p:nvPicPr>
        <p:blipFill rotWithShape="1">
          <a:blip r:embed="rId2"/>
          <a:srcRect t="-1" r="50000" b="-691"/>
          <a:stretch/>
        </p:blipFill>
        <p:spPr>
          <a:xfrm>
            <a:off x="861522" y="3253602"/>
            <a:ext cx="5145920" cy="1903014"/>
          </a:xfrm>
          <a:prstGeom prst="rect">
            <a:avLst/>
          </a:prstGeom>
        </p:spPr>
      </p:pic>
      <p:pic>
        <p:nvPicPr>
          <p:cNvPr id="7" name="图片 6">
            <a:extLst>
              <a:ext uri="{FF2B5EF4-FFF2-40B4-BE49-F238E27FC236}">
                <a16:creationId xmlns:a16="http://schemas.microsoft.com/office/drawing/2014/main" id="{48C1E159-3039-2ADA-C9F0-56EF9CE58595}"/>
              </a:ext>
            </a:extLst>
          </p:cNvPr>
          <p:cNvPicPr>
            <a:picLocks noChangeAspect="1"/>
          </p:cNvPicPr>
          <p:nvPr/>
        </p:nvPicPr>
        <p:blipFill rotWithShape="1">
          <a:blip r:embed="rId3"/>
          <a:srcRect t="1" r="50178" b="-7956"/>
          <a:stretch/>
        </p:blipFill>
        <p:spPr>
          <a:xfrm>
            <a:off x="6184560" y="3253602"/>
            <a:ext cx="5225922" cy="2079414"/>
          </a:xfrm>
          <a:prstGeom prst="rect">
            <a:avLst/>
          </a:prstGeom>
        </p:spPr>
      </p:pic>
      <p:sp>
        <p:nvSpPr>
          <p:cNvPr id="9" name="文本框 8">
            <a:extLst>
              <a:ext uri="{FF2B5EF4-FFF2-40B4-BE49-F238E27FC236}">
                <a16:creationId xmlns:a16="http://schemas.microsoft.com/office/drawing/2014/main" id="{10BDD630-9D30-BE4A-0990-A53B27F02AD3}"/>
              </a:ext>
            </a:extLst>
          </p:cNvPr>
          <p:cNvSpPr txBox="1"/>
          <p:nvPr/>
        </p:nvSpPr>
        <p:spPr>
          <a:xfrm>
            <a:off x="907740" y="5648976"/>
            <a:ext cx="10669860" cy="830997"/>
          </a:xfrm>
          <a:prstGeom prst="rect">
            <a:avLst/>
          </a:prstGeom>
          <a:noFill/>
        </p:spPr>
        <p:txBody>
          <a:bodyPr wrap="square">
            <a:spAutoFit/>
          </a:bodyPr>
          <a:lstStyle/>
          <a:p>
            <a:r>
              <a:rPr lang="en-US" altLang="zh-CN" sz="2400" dirty="0"/>
              <a:t>That </a:t>
            </a:r>
            <a:r>
              <a:rPr lang="en-US" altLang="zh-CN" sz="2400" dirty="0" err="1"/>
              <a:t>ain't</a:t>
            </a:r>
            <a:r>
              <a:rPr lang="en-US" altLang="zh-CN" sz="2400" dirty="0"/>
              <a:t> no matter</a:t>
            </a:r>
            <a:r>
              <a:rPr lang="zh-CN" altLang="en-US" sz="2400" dirty="0"/>
              <a:t>中使用</a:t>
            </a:r>
            <a:r>
              <a:rPr lang="zh-CN" altLang="en-US" sz="2400" dirty="0">
                <a:solidFill>
                  <a:srgbClr val="FF0000"/>
                </a:solidFill>
              </a:rPr>
              <a:t>双重否定</a:t>
            </a:r>
            <a:r>
              <a:rPr lang="zh-CN" altLang="en-US" sz="2400" dirty="0"/>
              <a:t>表现孩子的方言和受教育程度，以及孩子的性格特点。汉语要翻译为</a:t>
            </a:r>
            <a:r>
              <a:rPr lang="zh-CN" altLang="en-US" sz="2400" dirty="0">
                <a:solidFill>
                  <a:srgbClr val="FF0000"/>
                </a:solidFill>
              </a:rPr>
              <a:t>否定句</a:t>
            </a:r>
            <a:r>
              <a:rPr lang="zh-CN" altLang="en-US" sz="2400" dirty="0"/>
              <a:t>。</a:t>
            </a:r>
          </a:p>
        </p:txBody>
      </p:sp>
    </p:spTree>
    <p:extLst>
      <p:ext uri="{BB962C8B-B14F-4D97-AF65-F5344CB8AC3E}">
        <p14:creationId xmlns:p14="http://schemas.microsoft.com/office/powerpoint/2010/main" val="3330476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700626-4D16-907E-C686-0FB5DD37E2B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4098956-CF70-CBEC-0218-B2C9A06A5861}"/>
              </a:ext>
            </a:extLst>
          </p:cNvPr>
          <p:cNvSpPr>
            <a:spLocks noGrp="1"/>
          </p:cNvSpPr>
          <p:nvPr>
            <p:ph idx="1"/>
          </p:nvPr>
        </p:nvSpPr>
        <p:spPr/>
        <p:txBody>
          <a:bodyPr/>
          <a:lstStyle/>
          <a:p>
            <a:r>
              <a:rPr lang="zh-CN" altLang="en-US" dirty="0">
                <a:solidFill>
                  <a:srgbClr val="000000"/>
                </a:solidFill>
                <a:latin typeface="Arial"/>
                <a:ea typeface="微软雅黑"/>
              </a:rPr>
              <a:t>否定表达往往隐含着肯定的声音，如下列劝说或论辩性的文体：</a:t>
            </a:r>
            <a:endParaRPr lang="en-US" altLang="zh-CN" dirty="0">
              <a:solidFill>
                <a:srgbClr val="000000"/>
              </a:solidFill>
              <a:latin typeface="Arial"/>
              <a:ea typeface="微软雅黑"/>
            </a:endParaRPr>
          </a:p>
          <a:p>
            <a:endParaRPr lang="zh-CN" altLang="en-US" dirty="0"/>
          </a:p>
        </p:txBody>
      </p:sp>
      <p:pic>
        <p:nvPicPr>
          <p:cNvPr id="5" name="图片 4">
            <a:extLst>
              <a:ext uri="{FF2B5EF4-FFF2-40B4-BE49-F238E27FC236}">
                <a16:creationId xmlns:a16="http://schemas.microsoft.com/office/drawing/2014/main" id="{01E1CEA2-0393-F30A-D5BA-26E9C945544F}"/>
              </a:ext>
            </a:extLst>
          </p:cNvPr>
          <p:cNvPicPr>
            <a:picLocks noChangeAspect="1"/>
          </p:cNvPicPr>
          <p:nvPr/>
        </p:nvPicPr>
        <p:blipFill rotWithShape="1">
          <a:blip r:embed="rId2"/>
          <a:srcRect t="-1" r="50000" b="-608"/>
          <a:stretch/>
        </p:blipFill>
        <p:spPr>
          <a:xfrm>
            <a:off x="608399" y="2074541"/>
            <a:ext cx="4913745" cy="2722311"/>
          </a:xfrm>
          <a:prstGeom prst="rect">
            <a:avLst/>
          </a:prstGeom>
        </p:spPr>
      </p:pic>
      <p:pic>
        <p:nvPicPr>
          <p:cNvPr id="7" name="图片 6">
            <a:extLst>
              <a:ext uri="{FF2B5EF4-FFF2-40B4-BE49-F238E27FC236}">
                <a16:creationId xmlns:a16="http://schemas.microsoft.com/office/drawing/2014/main" id="{975800F2-E457-DD07-8DEB-7962243127D0}"/>
              </a:ext>
            </a:extLst>
          </p:cNvPr>
          <p:cNvPicPr>
            <a:picLocks noChangeAspect="1"/>
          </p:cNvPicPr>
          <p:nvPr/>
        </p:nvPicPr>
        <p:blipFill rotWithShape="1">
          <a:blip r:embed="rId3"/>
          <a:srcRect t="-1" r="49692" b="-3563"/>
          <a:stretch/>
        </p:blipFill>
        <p:spPr>
          <a:xfrm>
            <a:off x="5823266" y="2074541"/>
            <a:ext cx="5849005" cy="2947164"/>
          </a:xfrm>
          <a:prstGeom prst="rect">
            <a:avLst/>
          </a:prstGeom>
        </p:spPr>
      </p:pic>
      <p:sp>
        <p:nvSpPr>
          <p:cNvPr id="9" name="文本框 8">
            <a:extLst>
              <a:ext uri="{FF2B5EF4-FFF2-40B4-BE49-F238E27FC236}">
                <a16:creationId xmlns:a16="http://schemas.microsoft.com/office/drawing/2014/main" id="{72F6F926-A26B-7EC8-1E4A-2512E4D21501}"/>
              </a:ext>
            </a:extLst>
          </p:cNvPr>
          <p:cNvSpPr txBox="1"/>
          <p:nvPr/>
        </p:nvSpPr>
        <p:spPr>
          <a:xfrm>
            <a:off x="608399" y="5143530"/>
            <a:ext cx="10769135" cy="923330"/>
          </a:xfrm>
          <a:prstGeom prst="rect">
            <a:avLst/>
          </a:prstGeom>
          <a:noFill/>
        </p:spPr>
        <p:txBody>
          <a:bodyPr wrap="square">
            <a:spAutoFit/>
          </a:bodyPr>
          <a:lstStyle/>
          <a:p>
            <a:r>
              <a:rPr lang="zh-CN" altLang="en-US" dirty="0"/>
              <a:t>第一段使用了两个否定“</a:t>
            </a:r>
            <a:r>
              <a:rPr lang="en-US" altLang="zh-CN" dirty="0"/>
              <a:t>Not”</a:t>
            </a:r>
            <a:r>
              <a:rPr lang="zh-CN" altLang="en-US" dirty="0"/>
              <a:t>和“</a:t>
            </a:r>
            <a:r>
              <a:rPr lang="en-US" altLang="zh-CN" dirty="0"/>
              <a:t>Nor”</a:t>
            </a:r>
            <a:r>
              <a:rPr lang="zh-CN" altLang="en-US" dirty="0"/>
              <a:t>引入反面论题，即奖励是用金钱来衡量的，能用黄金和宝石来评价的，实际上是承认另外一个声音的存在，并对此持反对态度。如果肯定是常规说法，那么否定则是文体突出，语气更加强烈，很好的表现了说话者的态度。</a:t>
            </a:r>
          </a:p>
        </p:txBody>
      </p:sp>
    </p:spTree>
    <p:extLst>
      <p:ext uri="{BB962C8B-B14F-4D97-AF65-F5344CB8AC3E}">
        <p14:creationId xmlns:p14="http://schemas.microsoft.com/office/powerpoint/2010/main" val="17653865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F5967C-3C0D-A2CB-5012-827F18704EE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32CEB8B-9C0B-BE75-ACD0-2D0CD5D45CF2}"/>
              </a:ext>
            </a:extLst>
          </p:cNvPr>
          <p:cNvSpPr>
            <a:spLocks noGrp="1"/>
          </p:cNvSpPr>
          <p:nvPr>
            <p:ph idx="1"/>
          </p:nvPr>
        </p:nvSpPr>
        <p:spPr/>
        <p:txBody>
          <a:bodyPr/>
          <a:lstStyle/>
          <a:p>
            <a:r>
              <a:rPr lang="zh-CN" altLang="en-US" dirty="0">
                <a:solidFill>
                  <a:srgbClr val="000000"/>
                </a:solidFill>
                <a:latin typeface="Arial"/>
                <a:ea typeface="微软雅黑"/>
              </a:rPr>
              <a:t>类似的汉语例子有：</a:t>
            </a:r>
            <a:endParaRPr lang="en-US" altLang="zh-CN" dirty="0">
              <a:solidFill>
                <a:srgbClr val="000000"/>
              </a:solidFill>
              <a:latin typeface="Arial"/>
              <a:ea typeface="微软雅黑"/>
            </a:endParaRPr>
          </a:p>
          <a:p>
            <a:endParaRPr lang="zh-CN" altLang="en-US" dirty="0"/>
          </a:p>
        </p:txBody>
      </p:sp>
      <p:pic>
        <p:nvPicPr>
          <p:cNvPr id="5" name="图片 4">
            <a:extLst>
              <a:ext uri="{FF2B5EF4-FFF2-40B4-BE49-F238E27FC236}">
                <a16:creationId xmlns:a16="http://schemas.microsoft.com/office/drawing/2014/main" id="{295049D4-8013-B4AD-94A3-C1C77D3CC807}"/>
              </a:ext>
            </a:extLst>
          </p:cNvPr>
          <p:cNvPicPr>
            <a:picLocks noChangeAspect="1"/>
          </p:cNvPicPr>
          <p:nvPr/>
        </p:nvPicPr>
        <p:blipFill rotWithShape="1">
          <a:blip r:embed="rId2"/>
          <a:srcRect t="-1" r="49954" b="-1749"/>
          <a:stretch/>
        </p:blipFill>
        <p:spPr>
          <a:xfrm>
            <a:off x="2210187" y="2003548"/>
            <a:ext cx="7771626" cy="2418551"/>
          </a:xfrm>
          <a:prstGeom prst="rect">
            <a:avLst/>
          </a:prstGeom>
        </p:spPr>
      </p:pic>
      <p:sp>
        <p:nvSpPr>
          <p:cNvPr id="7" name="文本框 6">
            <a:extLst>
              <a:ext uri="{FF2B5EF4-FFF2-40B4-BE49-F238E27FC236}">
                <a16:creationId xmlns:a16="http://schemas.microsoft.com/office/drawing/2014/main" id="{5DC57744-6232-0680-D563-5E741AF21507}"/>
              </a:ext>
            </a:extLst>
          </p:cNvPr>
          <p:cNvSpPr txBox="1"/>
          <p:nvPr/>
        </p:nvSpPr>
        <p:spPr>
          <a:xfrm>
            <a:off x="1397833" y="5047593"/>
            <a:ext cx="9185222" cy="954107"/>
          </a:xfrm>
          <a:prstGeom prst="rect">
            <a:avLst/>
          </a:prstGeom>
          <a:noFill/>
        </p:spPr>
        <p:txBody>
          <a:bodyPr wrap="square">
            <a:spAutoFit/>
          </a:bodyPr>
          <a:lstStyle/>
          <a:p>
            <a:r>
              <a:rPr lang="zh-CN" altLang="en-US" sz="2800" dirty="0"/>
              <a:t>其中“不是为了”与上面的</a:t>
            </a:r>
            <a:r>
              <a:rPr lang="en-US" altLang="zh-CN" sz="2800" dirty="0"/>
              <a:t>not</a:t>
            </a:r>
            <a:r>
              <a:rPr lang="zh-CN" altLang="en-US" sz="2800" dirty="0"/>
              <a:t>和</a:t>
            </a:r>
            <a:r>
              <a:rPr lang="en-US" altLang="zh-CN" sz="2800" dirty="0"/>
              <a:t>nor</a:t>
            </a:r>
            <a:r>
              <a:rPr lang="zh-CN" altLang="en-US" sz="2800" dirty="0"/>
              <a:t>有一样的效果，后面的双重否定则更起强调的作用。这种否定形式照原文翻译。</a:t>
            </a:r>
          </a:p>
        </p:txBody>
      </p:sp>
    </p:spTree>
    <p:extLst>
      <p:ext uri="{BB962C8B-B14F-4D97-AF65-F5344CB8AC3E}">
        <p14:creationId xmlns:p14="http://schemas.microsoft.com/office/powerpoint/2010/main" val="1817018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AC7B87-A1A0-D5D3-268C-25621D5AFD2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64C86C9-8425-EE46-1042-4CCC17676A53}"/>
              </a:ext>
            </a:extLst>
          </p:cNvPr>
          <p:cNvSpPr>
            <a:spLocks noGrp="1"/>
          </p:cNvSpPr>
          <p:nvPr>
            <p:ph idx="1"/>
          </p:nvPr>
        </p:nvSpPr>
        <p:spPr/>
        <p:txBody>
          <a:bodyPr/>
          <a:lstStyle/>
          <a:p>
            <a:r>
              <a:rPr lang="en-US" altLang="zh-CN" sz="1700" dirty="0">
                <a:solidFill>
                  <a:srgbClr val="FF0000"/>
                </a:solidFill>
                <a:latin typeface="楷体" panose="02010609060101010101" pitchFamily="49" charset="-122"/>
                <a:ea typeface="楷体" panose="02010609060101010101" pitchFamily="49" charset="-122"/>
              </a:rPr>
              <a:t>2. </a:t>
            </a:r>
            <a:r>
              <a:rPr lang="zh-CN" altLang="en-US" sz="1700" dirty="0">
                <a:solidFill>
                  <a:srgbClr val="FF0000"/>
                </a:solidFill>
                <a:latin typeface="楷体" panose="02010609060101010101" pitchFamily="49" charset="-122"/>
                <a:ea typeface="楷体" panose="02010609060101010101" pitchFamily="49" charset="-122"/>
              </a:rPr>
              <a:t>语气失衡突出</a:t>
            </a:r>
            <a:endParaRPr lang="en-US" altLang="zh-CN" sz="1700" dirty="0">
              <a:solidFill>
                <a:srgbClr val="FF0000"/>
              </a:solidFill>
              <a:latin typeface="楷体" panose="02010609060101010101" pitchFamily="49" charset="-122"/>
              <a:ea typeface="楷体" panose="02010609060101010101" pitchFamily="49" charset="-122"/>
            </a:endParaRPr>
          </a:p>
          <a:p>
            <a:r>
              <a:rPr lang="zh-CN" altLang="en-US" dirty="0">
                <a:solidFill>
                  <a:srgbClr val="000000"/>
                </a:solidFill>
                <a:latin typeface="Arial"/>
                <a:ea typeface="微软雅黑"/>
              </a:rPr>
              <a:t>我们分析了语气结构之后，就可以看看每一种语气结构的高频率出现，即失衡突出情况。</a:t>
            </a:r>
            <a:endParaRPr lang="en-US" altLang="zh-CN" dirty="0">
              <a:solidFill>
                <a:srgbClr val="000000"/>
              </a:solidFill>
              <a:latin typeface="Arial"/>
              <a:ea typeface="微软雅黑"/>
            </a:endParaRPr>
          </a:p>
          <a:p>
            <a:r>
              <a:rPr lang="zh-CN" altLang="en-US" b="1" kern="100" dirty="0">
                <a:solidFill>
                  <a:srgbClr val="FF0000"/>
                </a:solidFill>
                <a:latin typeface="Times New Roman" panose="02020603050405020304" pitchFamily="18" charset="0"/>
                <a:ea typeface="仿宋" panose="02010609060101010101" pitchFamily="49" charset="-122"/>
              </a:rPr>
              <a:t>（</a:t>
            </a:r>
            <a:r>
              <a:rPr lang="en-US" altLang="zh-CN" b="1" kern="100" dirty="0">
                <a:solidFill>
                  <a:srgbClr val="FF0000"/>
                </a:solidFill>
                <a:latin typeface="Times New Roman" panose="02020603050405020304" pitchFamily="18" charset="0"/>
                <a:ea typeface="仿宋" panose="02010609060101010101" pitchFamily="49" charset="-122"/>
              </a:rPr>
              <a:t>1</a:t>
            </a:r>
            <a:r>
              <a:rPr lang="zh-CN" altLang="en-US" b="1" kern="100" dirty="0">
                <a:solidFill>
                  <a:srgbClr val="FF0000"/>
                </a:solidFill>
                <a:latin typeface="Times New Roman" panose="02020603050405020304" pitchFamily="18" charset="0"/>
                <a:ea typeface="仿宋" panose="02010609060101010101" pitchFamily="49" charset="-122"/>
              </a:rPr>
              <a:t>）陈述句</a:t>
            </a:r>
            <a:endParaRPr lang="en-US" altLang="zh-CN" b="1" kern="100" dirty="0">
              <a:solidFill>
                <a:srgbClr val="FF0000"/>
              </a:solidFill>
              <a:latin typeface="Times New Roman" panose="02020603050405020304" pitchFamily="18" charset="0"/>
              <a:ea typeface="仿宋" panose="02010609060101010101" pitchFamily="49" charset="-122"/>
            </a:endParaRPr>
          </a:p>
          <a:p>
            <a:r>
              <a:rPr lang="zh-CN" altLang="en-US" dirty="0">
                <a:solidFill>
                  <a:srgbClr val="000000"/>
                </a:solidFill>
                <a:latin typeface="Arial"/>
                <a:ea typeface="微软雅黑"/>
              </a:rPr>
              <a:t>新闻报道、科技文献、记事叙事等语类把读者或者听话人视为信息接收者，因此，陈述句的高频率出现成为其文体特点。</a:t>
            </a:r>
            <a:endParaRPr lang="en-US" altLang="zh-CN" dirty="0">
              <a:solidFill>
                <a:srgbClr val="000000"/>
              </a:solidFill>
              <a:latin typeface="Arial"/>
              <a:ea typeface="微软雅黑"/>
            </a:endParaRPr>
          </a:p>
        </p:txBody>
      </p:sp>
    </p:spTree>
    <p:extLst>
      <p:ext uri="{BB962C8B-B14F-4D97-AF65-F5344CB8AC3E}">
        <p14:creationId xmlns:p14="http://schemas.microsoft.com/office/powerpoint/2010/main" val="3490929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7DB4A9-9448-55AE-90C8-CB8EB415864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1780431-D6D1-34E2-59D2-2B608CB71078}"/>
              </a:ext>
            </a:extLst>
          </p:cNvPr>
          <p:cNvSpPr>
            <a:spLocks noGrp="1"/>
          </p:cNvSpPr>
          <p:nvPr>
            <p:ph idx="1"/>
          </p:nvPr>
        </p:nvSpPr>
        <p:spPr/>
        <p:txBody>
          <a:bodyPr/>
          <a:lstStyle/>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en-US" sz="1800" b="1" i="0" u="none" strike="noStrike" kern="100" cap="none" spc="150" normalizeH="0" baseline="0" noProof="0" dirty="0">
                <a:ln>
                  <a:noFill/>
                </a:ln>
                <a:solidFill>
                  <a:srgbClr val="FF0000"/>
                </a:solidFill>
                <a:effectLst/>
                <a:uLnTx/>
                <a:uFillTx/>
                <a:latin typeface="Times New Roman" panose="02020603050405020304" pitchFamily="18" charset="0"/>
                <a:ea typeface="仿宋" panose="02010609060101010101" pitchFamily="49" charset="-122"/>
                <a:cs typeface="+mn-cs"/>
              </a:rPr>
              <a:t>（</a:t>
            </a:r>
            <a:r>
              <a:rPr kumimoji="0" lang="en-US" altLang="zh-CN" sz="1800" b="1" i="0" u="none" strike="noStrike" kern="100" cap="none" spc="150" normalizeH="0" baseline="0" noProof="0" dirty="0">
                <a:ln>
                  <a:noFill/>
                </a:ln>
                <a:solidFill>
                  <a:srgbClr val="FF0000"/>
                </a:solidFill>
                <a:effectLst/>
                <a:uLnTx/>
                <a:uFillTx/>
                <a:latin typeface="Times New Roman" panose="02020603050405020304" pitchFamily="18" charset="0"/>
                <a:ea typeface="仿宋" panose="02010609060101010101" pitchFamily="49" charset="-122"/>
                <a:cs typeface="+mn-cs"/>
              </a:rPr>
              <a:t>2</a:t>
            </a:r>
            <a:r>
              <a:rPr kumimoji="0" lang="zh-CN" altLang="en-US" sz="1800" b="1" i="0" u="none" strike="noStrike" kern="100" cap="none" spc="150" normalizeH="0" baseline="0" noProof="0" dirty="0">
                <a:ln>
                  <a:noFill/>
                </a:ln>
                <a:solidFill>
                  <a:srgbClr val="FF0000"/>
                </a:solidFill>
                <a:effectLst/>
                <a:uLnTx/>
                <a:uFillTx/>
                <a:latin typeface="Times New Roman" panose="02020603050405020304" pitchFamily="18" charset="0"/>
                <a:ea typeface="仿宋" panose="02010609060101010101" pitchFamily="49" charset="-122"/>
                <a:cs typeface="+mn-cs"/>
              </a:rPr>
              <a:t>）疑问句</a:t>
            </a:r>
            <a:endParaRPr kumimoji="0" lang="en-US" altLang="zh-CN" sz="1800" b="1" i="0" u="none" strike="noStrike" kern="100" cap="none" spc="150" normalizeH="0" baseline="0" noProof="0" dirty="0">
              <a:ln>
                <a:noFill/>
              </a:ln>
              <a:solidFill>
                <a:srgbClr val="FF0000"/>
              </a:solidFill>
              <a:effectLst/>
              <a:uLnTx/>
              <a:uFillTx/>
              <a:latin typeface="Times New Roman" panose="02020603050405020304" pitchFamily="18" charset="0"/>
              <a:ea typeface="仿宋" panose="02010609060101010101" pitchFamily="49" charset="-122"/>
              <a:cs typeface="+mn-cs"/>
            </a:endParaRPr>
          </a:p>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lang="zh-CN" altLang="en-US" dirty="0">
                <a:solidFill>
                  <a:srgbClr val="000000"/>
                </a:solidFill>
                <a:latin typeface="Arial"/>
                <a:ea typeface="微软雅黑"/>
              </a:rPr>
              <a:t>主要由疑问句组成的语篇的类别特别少，但有几类，例如：（</a:t>
            </a:r>
            <a:r>
              <a:rPr lang="en-US" altLang="zh-CN" dirty="0">
                <a:solidFill>
                  <a:srgbClr val="000000"/>
                </a:solidFill>
                <a:latin typeface="Arial"/>
                <a:ea typeface="微软雅黑"/>
              </a:rPr>
              <a:t>1</a:t>
            </a:r>
            <a:r>
              <a:rPr lang="zh-CN" altLang="en-US" dirty="0">
                <a:solidFill>
                  <a:srgbClr val="000000"/>
                </a:solidFill>
                <a:latin typeface="Arial"/>
                <a:ea typeface="微软雅黑"/>
              </a:rPr>
              <a:t>）调查表，或征求意见表；（</a:t>
            </a:r>
            <a:r>
              <a:rPr lang="en-US" altLang="zh-CN" dirty="0">
                <a:solidFill>
                  <a:srgbClr val="000000"/>
                </a:solidFill>
                <a:latin typeface="Arial"/>
                <a:ea typeface="微软雅黑"/>
              </a:rPr>
              <a:t>2</a:t>
            </a:r>
            <a:r>
              <a:rPr lang="zh-CN" altLang="en-US" dirty="0">
                <a:solidFill>
                  <a:srgbClr val="000000"/>
                </a:solidFill>
                <a:latin typeface="Arial"/>
                <a:ea typeface="微软雅黑"/>
              </a:rPr>
              <a:t>）课后问题；（</a:t>
            </a:r>
            <a:r>
              <a:rPr lang="en-US" altLang="zh-CN" dirty="0">
                <a:solidFill>
                  <a:srgbClr val="000000"/>
                </a:solidFill>
                <a:latin typeface="Arial"/>
                <a:ea typeface="微软雅黑"/>
              </a:rPr>
              <a:t>3</a:t>
            </a:r>
            <a:r>
              <a:rPr lang="zh-CN" altLang="en-US" dirty="0">
                <a:solidFill>
                  <a:srgbClr val="000000"/>
                </a:solidFill>
                <a:latin typeface="Arial"/>
                <a:ea typeface="微软雅黑"/>
              </a:rPr>
              <a:t>）考试问题表；（</a:t>
            </a:r>
            <a:r>
              <a:rPr lang="en-US" altLang="zh-CN" dirty="0">
                <a:solidFill>
                  <a:srgbClr val="000000"/>
                </a:solidFill>
                <a:latin typeface="Arial"/>
                <a:ea typeface="微软雅黑"/>
              </a:rPr>
              <a:t>4</a:t>
            </a:r>
            <a:r>
              <a:rPr lang="zh-CN" altLang="en-US" dirty="0">
                <a:solidFill>
                  <a:srgbClr val="000000"/>
                </a:solidFill>
                <a:latin typeface="Arial"/>
                <a:ea typeface="微软雅黑"/>
              </a:rPr>
              <a:t>）采访问题表。其文体特点：句子之间的联系松散，连贯也较差，但由于其语类特点，亦能连篇，如：</a:t>
            </a:r>
          </a:p>
          <a:p>
            <a:endParaRPr lang="zh-CN" altLang="en-US" dirty="0"/>
          </a:p>
        </p:txBody>
      </p:sp>
      <p:pic>
        <p:nvPicPr>
          <p:cNvPr id="5" name="图片 4">
            <a:extLst>
              <a:ext uri="{FF2B5EF4-FFF2-40B4-BE49-F238E27FC236}">
                <a16:creationId xmlns:a16="http://schemas.microsoft.com/office/drawing/2014/main" id="{F796FB66-BE25-1440-FE1A-80334DB9E1DC}"/>
              </a:ext>
            </a:extLst>
          </p:cNvPr>
          <p:cNvPicPr>
            <a:picLocks noChangeAspect="1"/>
          </p:cNvPicPr>
          <p:nvPr/>
        </p:nvPicPr>
        <p:blipFill rotWithShape="1">
          <a:blip r:embed="rId2"/>
          <a:srcRect r="50386" b="-2457"/>
          <a:stretch/>
        </p:blipFill>
        <p:spPr>
          <a:xfrm>
            <a:off x="861522" y="3138927"/>
            <a:ext cx="4501328" cy="3411775"/>
          </a:xfrm>
          <a:prstGeom prst="rect">
            <a:avLst/>
          </a:prstGeom>
        </p:spPr>
      </p:pic>
      <p:sp>
        <p:nvSpPr>
          <p:cNvPr id="7" name="文本框 6">
            <a:extLst>
              <a:ext uri="{FF2B5EF4-FFF2-40B4-BE49-F238E27FC236}">
                <a16:creationId xmlns:a16="http://schemas.microsoft.com/office/drawing/2014/main" id="{0E30B943-E784-768F-54EC-F6DE85D33FD6}"/>
              </a:ext>
            </a:extLst>
          </p:cNvPr>
          <p:cNvSpPr txBox="1"/>
          <p:nvPr/>
        </p:nvSpPr>
        <p:spPr>
          <a:xfrm>
            <a:off x="6201917" y="3138927"/>
            <a:ext cx="4770883" cy="3539430"/>
          </a:xfrm>
          <a:prstGeom prst="rect">
            <a:avLst/>
          </a:prstGeom>
          <a:noFill/>
        </p:spPr>
        <p:txBody>
          <a:bodyPr wrap="square">
            <a:spAutoFit/>
          </a:bodyPr>
          <a:lstStyle/>
          <a:p>
            <a:r>
              <a:rPr lang="zh-CN" altLang="en-US" sz="2800" dirty="0"/>
              <a:t>这是</a:t>
            </a:r>
            <a:r>
              <a:rPr lang="en-US" altLang="zh-CN" sz="2800" dirty="0"/>
              <a:t>《</a:t>
            </a:r>
            <a:r>
              <a:rPr lang="zh-CN" altLang="en-US" sz="2800" dirty="0"/>
              <a:t>新闻与世界报道</a:t>
            </a:r>
            <a:r>
              <a:rPr lang="en-US" altLang="zh-CN" sz="2800" dirty="0"/>
              <a:t>》</a:t>
            </a:r>
            <a:r>
              <a:rPr lang="zh-CN" altLang="en-US" sz="2800" dirty="0"/>
              <a:t>对四位获得诺贝尔经济学奖的经济学家提出的问题，都是疑问句，体现的是一种特殊语类，虽然问题之间联系不十分密切，但是仍能组合成篇，形成了这类语篇的独特风格。</a:t>
            </a:r>
          </a:p>
        </p:txBody>
      </p:sp>
    </p:spTree>
    <p:extLst>
      <p:ext uri="{BB962C8B-B14F-4D97-AF65-F5344CB8AC3E}">
        <p14:creationId xmlns:p14="http://schemas.microsoft.com/office/powerpoint/2010/main" val="1310075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139905-6D68-E73D-5389-A71BEFB1CA8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D6FF983-2F1A-697E-4ABF-7924225A89C4}"/>
              </a:ext>
            </a:extLst>
          </p:cNvPr>
          <p:cNvSpPr>
            <a:spLocks noGrp="1"/>
          </p:cNvSpPr>
          <p:nvPr>
            <p:ph idx="1"/>
          </p:nvPr>
        </p:nvSpPr>
        <p:spPr/>
        <p:txBody>
          <a:bodyPr/>
          <a:lstStyle/>
          <a:p>
            <a:r>
              <a:rPr lang="zh-CN" altLang="en-US" b="1" kern="100" dirty="0">
                <a:solidFill>
                  <a:srgbClr val="FF0000"/>
                </a:solidFill>
                <a:latin typeface="Times New Roman" panose="02020603050405020304" pitchFamily="18" charset="0"/>
                <a:ea typeface="仿宋" panose="02010609060101010101" pitchFamily="49" charset="-122"/>
              </a:rPr>
              <a:t>（</a:t>
            </a:r>
            <a:r>
              <a:rPr lang="en-US" altLang="zh-CN" b="1" kern="100" dirty="0">
                <a:solidFill>
                  <a:srgbClr val="FF0000"/>
                </a:solidFill>
                <a:latin typeface="Times New Roman" panose="02020603050405020304" pitchFamily="18" charset="0"/>
                <a:ea typeface="仿宋" panose="02010609060101010101" pitchFamily="49" charset="-122"/>
              </a:rPr>
              <a:t>3</a:t>
            </a:r>
            <a:r>
              <a:rPr lang="zh-CN" altLang="en-US" b="1" kern="100" dirty="0">
                <a:solidFill>
                  <a:srgbClr val="FF0000"/>
                </a:solidFill>
                <a:latin typeface="Times New Roman" panose="02020603050405020304" pitchFamily="18" charset="0"/>
                <a:ea typeface="仿宋" panose="02010609060101010101" pitchFamily="49" charset="-122"/>
              </a:rPr>
              <a:t>）祈使句</a:t>
            </a:r>
          </a:p>
          <a:p>
            <a:r>
              <a:rPr lang="zh-CN" altLang="en-US" dirty="0">
                <a:solidFill>
                  <a:srgbClr val="000000"/>
                </a:solidFill>
                <a:latin typeface="Arial"/>
                <a:ea typeface="微软雅黑"/>
              </a:rPr>
              <a:t>主要由祈使句组成的语篇大量出现在菜谱、说明书、命令或指令中，形成自己的文体风格，如：</a:t>
            </a:r>
            <a:endParaRPr lang="en-US" altLang="zh-CN" dirty="0">
              <a:solidFill>
                <a:srgbClr val="000000"/>
              </a:solidFill>
              <a:latin typeface="Arial"/>
              <a:ea typeface="微软雅黑"/>
            </a:endParaRPr>
          </a:p>
          <a:p>
            <a:endParaRPr lang="zh-CN" altLang="en-US" dirty="0">
              <a:solidFill>
                <a:srgbClr val="000000"/>
              </a:solidFill>
              <a:latin typeface="Arial"/>
              <a:ea typeface="微软雅黑"/>
            </a:endParaRPr>
          </a:p>
          <a:p>
            <a:endParaRPr lang="zh-CN" altLang="en-US" dirty="0"/>
          </a:p>
        </p:txBody>
      </p:sp>
      <p:pic>
        <p:nvPicPr>
          <p:cNvPr id="5" name="图片 4">
            <a:extLst>
              <a:ext uri="{FF2B5EF4-FFF2-40B4-BE49-F238E27FC236}">
                <a16:creationId xmlns:a16="http://schemas.microsoft.com/office/drawing/2014/main" id="{C20B3EED-23E8-F8D5-5A45-5044A9278101}"/>
              </a:ext>
            </a:extLst>
          </p:cNvPr>
          <p:cNvPicPr>
            <a:picLocks noChangeAspect="1"/>
          </p:cNvPicPr>
          <p:nvPr/>
        </p:nvPicPr>
        <p:blipFill rotWithShape="1">
          <a:blip r:embed="rId2"/>
          <a:srcRect t="-1" r="50000" b="-3149"/>
          <a:stretch/>
        </p:blipFill>
        <p:spPr>
          <a:xfrm>
            <a:off x="756591" y="2610780"/>
            <a:ext cx="5219864" cy="2635777"/>
          </a:xfrm>
          <a:prstGeom prst="rect">
            <a:avLst/>
          </a:prstGeom>
        </p:spPr>
      </p:pic>
      <p:pic>
        <p:nvPicPr>
          <p:cNvPr id="7" name="图片 6">
            <a:extLst>
              <a:ext uri="{FF2B5EF4-FFF2-40B4-BE49-F238E27FC236}">
                <a16:creationId xmlns:a16="http://schemas.microsoft.com/office/drawing/2014/main" id="{3F6D8F6F-84D9-C571-642A-B9F4A6B784EE}"/>
              </a:ext>
            </a:extLst>
          </p:cNvPr>
          <p:cNvPicPr>
            <a:picLocks noChangeAspect="1"/>
          </p:cNvPicPr>
          <p:nvPr/>
        </p:nvPicPr>
        <p:blipFill rotWithShape="1">
          <a:blip r:embed="rId3"/>
          <a:srcRect t="1" r="51350" b="-4255"/>
          <a:stretch/>
        </p:blipFill>
        <p:spPr>
          <a:xfrm>
            <a:off x="6215547" y="2734817"/>
            <a:ext cx="5471930" cy="2511739"/>
          </a:xfrm>
          <a:prstGeom prst="rect">
            <a:avLst/>
          </a:prstGeom>
        </p:spPr>
      </p:pic>
      <p:sp>
        <p:nvSpPr>
          <p:cNvPr id="9" name="文本框 8">
            <a:extLst>
              <a:ext uri="{FF2B5EF4-FFF2-40B4-BE49-F238E27FC236}">
                <a16:creationId xmlns:a16="http://schemas.microsoft.com/office/drawing/2014/main" id="{403E67EC-59DA-885C-9D27-24AC532F144F}"/>
              </a:ext>
            </a:extLst>
          </p:cNvPr>
          <p:cNvSpPr txBox="1"/>
          <p:nvPr/>
        </p:nvSpPr>
        <p:spPr>
          <a:xfrm>
            <a:off x="608401" y="5567643"/>
            <a:ext cx="11079076" cy="646331"/>
          </a:xfrm>
          <a:prstGeom prst="rect">
            <a:avLst/>
          </a:prstGeom>
          <a:noFill/>
        </p:spPr>
        <p:txBody>
          <a:bodyPr wrap="square">
            <a:spAutoFit/>
          </a:bodyPr>
          <a:lstStyle/>
          <a:p>
            <a:r>
              <a:rPr lang="zh-CN" altLang="en-US" spc="150" dirty="0">
                <a:solidFill>
                  <a:srgbClr val="000000"/>
                </a:solidFill>
                <a:latin typeface="Arial"/>
                <a:ea typeface="微软雅黑"/>
              </a:rPr>
              <a:t>例①是一段菜谱，例②是一段冰箱安装说明，都是指导性的，都不受时态限制，都属于较正式的文体，汉语译文与原文差别不大。</a:t>
            </a:r>
          </a:p>
        </p:txBody>
      </p:sp>
    </p:spTree>
    <p:extLst>
      <p:ext uri="{BB962C8B-B14F-4D97-AF65-F5344CB8AC3E}">
        <p14:creationId xmlns:p14="http://schemas.microsoft.com/office/powerpoint/2010/main" val="2301449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4E3B84-E768-8668-8FFC-4E48128FA3E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79ACB48-C683-254E-A07E-648C38D3DBF0}"/>
              </a:ext>
            </a:extLst>
          </p:cNvPr>
          <p:cNvSpPr>
            <a:spLocks noGrp="1"/>
          </p:cNvSpPr>
          <p:nvPr>
            <p:ph idx="1"/>
          </p:nvPr>
        </p:nvSpPr>
        <p:spPr/>
        <p:txBody>
          <a:bodyPr/>
          <a:lstStyle/>
          <a:p>
            <a:r>
              <a:rPr lang="en-US" altLang="zh-CN" sz="1700" dirty="0">
                <a:solidFill>
                  <a:srgbClr val="FF0000"/>
                </a:solidFill>
                <a:latin typeface="楷体" panose="02010609060101010101" pitchFamily="49" charset="-122"/>
                <a:ea typeface="楷体" panose="02010609060101010101" pitchFamily="49" charset="-122"/>
              </a:rPr>
              <a:t>3. </a:t>
            </a:r>
            <a:r>
              <a:rPr lang="zh-CN" altLang="en-US" sz="1700" dirty="0">
                <a:solidFill>
                  <a:srgbClr val="FF0000"/>
                </a:solidFill>
                <a:latin typeface="楷体" panose="02010609060101010101" pitchFamily="49" charset="-122"/>
                <a:ea typeface="楷体" panose="02010609060101010101" pitchFamily="49" charset="-122"/>
              </a:rPr>
              <a:t>语气失协突出</a:t>
            </a:r>
          </a:p>
          <a:p>
            <a:r>
              <a:rPr lang="zh-CN" altLang="en-US" dirty="0">
                <a:solidFill>
                  <a:srgbClr val="000000"/>
                </a:solidFill>
                <a:latin typeface="Arial"/>
                <a:ea typeface="微软雅黑"/>
              </a:rPr>
              <a:t>语气的失协突出则是语气的不确定性。例如：陈述句表示的真实意思并不是陈述的内容，或表达惊奇、震惊、愕然情感时以感叹句的形式出现，疑问句也并不表示疑问而表示判断语气，祈使句的功能也可由疑问句实现，这就是语气隐喻（</a:t>
            </a:r>
            <a:r>
              <a:rPr lang="en-US" altLang="zh-CN" dirty="0">
                <a:solidFill>
                  <a:srgbClr val="000000"/>
                </a:solidFill>
                <a:latin typeface="Arial"/>
                <a:ea typeface="微软雅黑"/>
              </a:rPr>
              <a:t>metaphor of mood</a:t>
            </a:r>
            <a:r>
              <a:rPr lang="zh-CN" altLang="en-US" dirty="0">
                <a:solidFill>
                  <a:srgbClr val="000000"/>
                </a:solidFill>
                <a:latin typeface="Arial"/>
                <a:ea typeface="微软雅黑"/>
              </a:rPr>
              <a:t>）。语气结构的这一突出形式实际上是一种“语法隐喻”（</a:t>
            </a:r>
            <a:r>
              <a:rPr lang="en-US" altLang="zh-CN" dirty="0">
                <a:solidFill>
                  <a:srgbClr val="000000"/>
                </a:solidFill>
                <a:latin typeface="Arial"/>
                <a:ea typeface="微软雅黑"/>
              </a:rPr>
              <a:t>grammatical metaphor</a:t>
            </a:r>
            <a:r>
              <a:rPr lang="zh-CN" altLang="en-US" dirty="0">
                <a:solidFill>
                  <a:srgbClr val="000000"/>
                </a:solidFill>
                <a:latin typeface="Arial"/>
                <a:ea typeface="微软雅黑"/>
              </a:rPr>
              <a:t>），涉及语言形式的典型意义转化。</a:t>
            </a:r>
          </a:p>
          <a:p>
            <a:endParaRPr lang="zh-CN" altLang="en-US" dirty="0"/>
          </a:p>
        </p:txBody>
      </p:sp>
    </p:spTree>
    <p:extLst>
      <p:ext uri="{BB962C8B-B14F-4D97-AF65-F5344CB8AC3E}">
        <p14:creationId xmlns:p14="http://schemas.microsoft.com/office/powerpoint/2010/main" val="259545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71EED4-F2A1-84A3-47FF-D6E5D629983F}"/>
              </a:ext>
            </a:extLst>
          </p:cNvPr>
          <p:cNvSpPr>
            <a:spLocks noGrp="1"/>
          </p:cNvSpPr>
          <p:nvPr>
            <p:ph type="title"/>
          </p:nvPr>
        </p:nvSpPr>
        <p:spPr/>
        <p:txBody>
          <a:bodyPr/>
          <a:lstStyle/>
          <a:p>
            <a:pPr algn="ctr"/>
            <a:endParaRPr lang="zh-CN" altLang="en-US" dirty="0">
              <a:solidFill>
                <a:srgbClr val="FF0000"/>
              </a:solidFill>
            </a:endParaRPr>
          </a:p>
        </p:txBody>
      </p:sp>
      <p:sp>
        <p:nvSpPr>
          <p:cNvPr id="3" name="内容占位符 2">
            <a:extLst>
              <a:ext uri="{FF2B5EF4-FFF2-40B4-BE49-F238E27FC236}">
                <a16:creationId xmlns:a16="http://schemas.microsoft.com/office/drawing/2014/main" id="{2115DB28-55A5-BCDD-24AB-6DE8CB401399}"/>
              </a:ext>
            </a:extLst>
          </p:cNvPr>
          <p:cNvSpPr>
            <a:spLocks noGrp="1"/>
          </p:cNvSpPr>
          <p:nvPr>
            <p:ph idx="1"/>
          </p:nvPr>
        </p:nvSpPr>
        <p:spPr>
          <a:xfrm>
            <a:off x="608400" y="1490400"/>
            <a:ext cx="10969200" cy="1222820"/>
          </a:xfrm>
        </p:spPr>
        <p:txBody>
          <a:bodyPr>
            <a:normAutofit lnSpcReduction="10000"/>
          </a:bodyPr>
          <a:lstStyle/>
          <a:p>
            <a:r>
              <a:rPr lang="zh-CN" altLang="en-US" dirty="0">
                <a:solidFill>
                  <a:srgbClr val="FF0000"/>
                </a:solidFill>
              </a:rPr>
              <a:t>一、词素层的意义风格</a:t>
            </a:r>
          </a:p>
          <a:p>
            <a:r>
              <a:rPr lang="zh-CN" altLang="en-US" dirty="0">
                <a:solidFill>
                  <a:schemeClr val="tx1"/>
                </a:solidFill>
              </a:rPr>
              <a:t>利用现有的构词规则来构造临时用的新词（新造词</a:t>
            </a:r>
            <a:r>
              <a:rPr lang="en-US" altLang="zh-CN" dirty="0">
                <a:solidFill>
                  <a:schemeClr val="tx1"/>
                </a:solidFill>
              </a:rPr>
              <a:t>coinage/</a:t>
            </a:r>
            <a:r>
              <a:rPr lang="zh-CN" altLang="en-US" dirty="0">
                <a:solidFill>
                  <a:schemeClr val="tx1"/>
                </a:solidFill>
              </a:rPr>
              <a:t>仿词</a:t>
            </a:r>
            <a:r>
              <a:rPr lang="en-US" altLang="zh-CN" dirty="0">
                <a:solidFill>
                  <a:schemeClr val="tx1"/>
                </a:solidFill>
              </a:rPr>
              <a:t>parody</a:t>
            </a:r>
            <a:r>
              <a:rPr lang="zh-CN" altLang="en-US" dirty="0">
                <a:solidFill>
                  <a:schemeClr val="tx1"/>
                </a:solidFill>
              </a:rPr>
              <a:t>）可以造成失协突出，例如：</a:t>
            </a:r>
            <a:endParaRPr lang="zh-CN" altLang="en-US" dirty="0"/>
          </a:p>
        </p:txBody>
      </p:sp>
      <p:pic>
        <p:nvPicPr>
          <p:cNvPr id="8" name="图片 7">
            <a:extLst>
              <a:ext uri="{FF2B5EF4-FFF2-40B4-BE49-F238E27FC236}">
                <a16:creationId xmlns:a16="http://schemas.microsoft.com/office/drawing/2014/main" id="{747E7205-4F8B-ABD9-8B45-2B1A1079E92E}"/>
              </a:ext>
            </a:extLst>
          </p:cNvPr>
          <p:cNvPicPr>
            <a:picLocks noChangeAspect="1"/>
          </p:cNvPicPr>
          <p:nvPr/>
        </p:nvPicPr>
        <p:blipFill rotWithShape="1">
          <a:blip r:embed="rId2"/>
          <a:srcRect t="1" r="50795" b="85"/>
          <a:stretch/>
        </p:blipFill>
        <p:spPr>
          <a:xfrm>
            <a:off x="741602" y="2950552"/>
            <a:ext cx="5524288" cy="2745709"/>
          </a:xfrm>
          <a:prstGeom prst="rect">
            <a:avLst/>
          </a:prstGeom>
        </p:spPr>
      </p:pic>
      <p:pic>
        <p:nvPicPr>
          <p:cNvPr id="10" name="图片 9">
            <a:extLst>
              <a:ext uri="{FF2B5EF4-FFF2-40B4-BE49-F238E27FC236}">
                <a16:creationId xmlns:a16="http://schemas.microsoft.com/office/drawing/2014/main" id="{30FB0363-1B4F-8C8E-6717-A7C33C996E6B}"/>
              </a:ext>
            </a:extLst>
          </p:cNvPr>
          <p:cNvPicPr>
            <a:picLocks noChangeAspect="1"/>
          </p:cNvPicPr>
          <p:nvPr/>
        </p:nvPicPr>
        <p:blipFill rotWithShape="1">
          <a:blip r:embed="rId3"/>
          <a:srcRect r="49787" b="-577"/>
          <a:stretch/>
        </p:blipFill>
        <p:spPr>
          <a:xfrm>
            <a:off x="6399092" y="3101903"/>
            <a:ext cx="5464902" cy="2594358"/>
          </a:xfrm>
          <a:prstGeom prst="rect">
            <a:avLst/>
          </a:prstGeom>
        </p:spPr>
      </p:pic>
      <p:sp>
        <p:nvSpPr>
          <p:cNvPr id="12" name="文本框 11">
            <a:extLst>
              <a:ext uri="{FF2B5EF4-FFF2-40B4-BE49-F238E27FC236}">
                <a16:creationId xmlns:a16="http://schemas.microsoft.com/office/drawing/2014/main" id="{D00652D6-D016-5B2B-6298-2E946951920C}"/>
              </a:ext>
            </a:extLst>
          </p:cNvPr>
          <p:cNvSpPr txBox="1"/>
          <p:nvPr/>
        </p:nvSpPr>
        <p:spPr>
          <a:xfrm>
            <a:off x="741602" y="5916092"/>
            <a:ext cx="10969200" cy="941907"/>
          </a:xfrm>
          <a:prstGeom prst="rect">
            <a:avLst/>
          </a:prstGeom>
          <a:noFill/>
        </p:spPr>
        <p:txBody>
          <a:bodyPr wrap="square">
            <a:spAutoFit/>
          </a:bodyPr>
          <a:lstStyle/>
          <a:p>
            <a:r>
              <a:rPr lang="zh-CN" altLang="en-US" dirty="0"/>
              <a:t>奥威尔（</a:t>
            </a:r>
            <a:r>
              <a:rPr lang="en-US" altLang="zh-CN" dirty="0"/>
              <a:t>Orwell</a:t>
            </a:r>
            <a:r>
              <a:rPr lang="zh-CN" altLang="en-US" dirty="0"/>
              <a:t>）为了描述用语言来控制和改变人的思维方式的一种社会状况，创造了两个新词：</a:t>
            </a:r>
            <a:r>
              <a:rPr lang="en-US" altLang="zh-CN" dirty="0">
                <a:solidFill>
                  <a:srgbClr val="FF0000"/>
                </a:solidFill>
              </a:rPr>
              <a:t>Newspeak</a:t>
            </a:r>
            <a:r>
              <a:rPr lang="zh-CN" altLang="en-US" dirty="0">
                <a:solidFill>
                  <a:srgbClr val="FF0000"/>
                </a:solidFill>
              </a:rPr>
              <a:t>（新语言）和</a:t>
            </a:r>
            <a:r>
              <a:rPr lang="en-US" altLang="zh-CN" dirty="0" err="1">
                <a:solidFill>
                  <a:srgbClr val="FF0000"/>
                </a:solidFill>
              </a:rPr>
              <a:t>Oldspeak</a:t>
            </a:r>
            <a:r>
              <a:rPr lang="zh-CN" altLang="en-US" dirty="0">
                <a:solidFill>
                  <a:srgbClr val="FF0000"/>
                </a:solidFill>
              </a:rPr>
              <a:t>（旧语言），</a:t>
            </a:r>
            <a:r>
              <a:rPr lang="zh-CN" altLang="en-US" dirty="0"/>
              <a:t>以及一个</a:t>
            </a:r>
            <a:r>
              <a:rPr lang="zh-CN" altLang="en-US" dirty="0">
                <a:solidFill>
                  <a:srgbClr val="FF0000"/>
                </a:solidFill>
              </a:rPr>
              <a:t>混合词</a:t>
            </a:r>
            <a:r>
              <a:rPr lang="en-US" altLang="zh-CN" dirty="0" err="1">
                <a:solidFill>
                  <a:srgbClr val="FF0000"/>
                </a:solidFill>
              </a:rPr>
              <a:t>Ingsoc</a:t>
            </a:r>
            <a:r>
              <a:rPr lang="zh-CN" altLang="en-US" dirty="0"/>
              <a:t>。译文照原文并在括号内加以必要的附注。</a:t>
            </a:r>
          </a:p>
        </p:txBody>
      </p:sp>
    </p:spTree>
    <p:extLst>
      <p:ext uri="{BB962C8B-B14F-4D97-AF65-F5344CB8AC3E}">
        <p14:creationId xmlns:p14="http://schemas.microsoft.com/office/powerpoint/2010/main" val="1327801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D43C14-B960-75A9-08A8-9F2E0D9D2DB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CAEA5FC-4E9D-C388-8115-2FB8752F2235}"/>
              </a:ext>
            </a:extLst>
          </p:cNvPr>
          <p:cNvSpPr>
            <a:spLocks noGrp="1"/>
          </p:cNvSpPr>
          <p:nvPr>
            <p:ph idx="1"/>
          </p:nvPr>
        </p:nvSpPr>
        <p:spPr/>
        <p:txBody>
          <a:bodyPr/>
          <a:lstStyle/>
          <a:p>
            <a:r>
              <a:rPr lang="zh-CN" altLang="en-US" b="1" kern="100" dirty="0">
                <a:solidFill>
                  <a:srgbClr val="FF0000"/>
                </a:solidFill>
                <a:latin typeface="Times New Roman" panose="02020603050405020304" pitchFamily="18" charset="0"/>
                <a:ea typeface="仿宋" panose="02010609060101010101" pitchFamily="49" charset="-122"/>
              </a:rPr>
              <a:t>（</a:t>
            </a:r>
            <a:r>
              <a:rPr lang="en-US" altLang="zh-CN" b="1" kern="100" dirty="0">
                <a:solidFill>
                  <a:srgbClr val="FF0000"/>
                </a:solidFill>
                <a:latin typeface="Times New Roman" panose="02020603050405020304" pitchFamily="18" charset="0"/>
                <a:ea typeface="仿宋" panose="02010609060101010101" pitchFamily="49" charset="-122"/>
              </a:rPr>
              <a:t>1</a:t>
            </a:r>
            <a:r>
              <a:rPr lang="zh-CN" altLang="en-US" b="1" kern="100" dirty="0">
                <a:solidFill>
                  <a:srgbClr val="FF0000"/>
                </a:solidFill>
                <a:latin typeface="Times New Roman" panose="02020603050405020304" pitchFamily="18" charset="0"/>
                <a:ea typeface="仿宋" panose="02010609060101010101" pitchFamily="49" charset="-122"/>
              </a:rPr>
              <a:t>）陈述句</a:t>
            </a:r>
          </a:p>
          <a:p>
            <a:r>
              <a:rPr lang="zh-CN" altLang="en-US" dirty="0">
                <a:solidFill>
                  <a:srgbClr val="000000"/>
                </a:solidFill>
                <a:latin typeface="Arial"/>
                <a:ea typeface="微软雅黑"/>
              </a:rPr>
              <a:t>由陈述句形式出现，但表达各种类型的祈使句功能，达到挖苦、嘲弄、讽刺、咒骂等修辞格效果。</a:t>
            </a:r>
          </a:p>
          <a:p>
            <a:r>
              <a:rPr lang="en-US" altLang="zh-CN" dirty="0">
                <a:solidFill>
                  <a:srgbClr val="FF0000"/>
                </a:solidFill>
                <a:latin typeface="Arial"/>
                <a:ea typeface="微软雅黑"/>
              </a:rPr>
              <a:t>A. </a:t>
            </a:r>
            <a:r>
              <a:rPr lang="zh-CN" altLang="en-US" dirty="0">
                <a:solidFill>
                  <a:srgbClr val="FF0000"/>
                </a:solidFill>
                <a:latin typeface="Arial"/>
                <a:ea typeface="微软雅黑"/>
              </a:rPr>
              <a:t>嘲讽</a:t>
            </a:r>
          </a:p>
          <a:p>
            <a:r>
              <a:rPr lang="zh-CN" altLang="en-US" dirty="0">
                <a:solidFill>
                  <a:srgbClr val="000000"/>
                </a:solidFill>
                <a:latin typeface="Arial"/>
                <a:ea typeface="微软雅黑"/>
              </a:rPr>
              <a:t>嘲讽（</a:t>
            </a:r>
            <a:r>
              <a:rPr lang="en-US" altLang="zh-CN" dirty="0">
                <a:solidFill>
                  <a:srgbClr val="000000"/>
                </a:solidFill>
                <a:latin typeface="Arial"/>
                <a:ea typeface="微软雅黑"/>
              </a:rPr>
              <a:t>ridicule</a:t>
            </a:r>
            <a:r>
              <a:rPr lang="zh-CN" altLang="en-US" dirty="0">
                <a:solidFill>
                  <a:srgbClr val="000000"/>
                </a:solidFill>
                <a:latin typeface="Arial"/>
                <a:ea typeface="微软雅黑"/>
              </a:rPr>
              <a:t>）是利用语言来使对方成为被嘲弄的对象。例如：</a:t>
            </a:r>
          </a:p>
          <a:p>
            <a:endParaRPr lang="zh-CN" altLang="en-US" dirty="0"/>
          </a:p>
        </p:txBody>
      </p:sp>
      <p:pic>
        <p:nvPicPr>
          <p:cNvPr id="5" name="图片 4">
            <a:extLst>
              <a:ext uri="{FF2B5EF4-FFF2-40B4-BE49-F238E27FC236}">
                <a16:creationId xmlns:a16="http://schemas.microsoft.com/office/drawing/2014/main" id="{AB02C304-B640-1020-F7EB-68D8F7781B8D}"/>
              </a:ext>
            </a:extLst>
          </p:cNvPr>
          <p:cNvPicPr>
            <a:picLocks noChangeAspect="1"/>
          </p:cNvPicPr>
          <p:nvPr/>
        </p:nvPicPr>
        <p:blipFill rotWithShape="1">
          <a:blip r:embed="rId2"/>
          <a:srcRect r="50386"/>
          <a:stretch/>
        </p:blipFill>
        <p:spPr>
          <a:xfrm>
            <a:off x="906492" y="3582996"/>
            <a:ext cx="5123008" cy="2843004"/>
          </a:xfrm>
          <a:prstGeom prst="rect">
            <a:avLst/>
          </a:prstGeom>
        </p:spPr>
      </p:pic>
      <p:sp>
        <p:nvSpPr>
          <p:cNvPr id="7" name="文本框 6">
            <a:extLst>
              <a:ext uri="{FF2B5EF4-FFF2-40B4-BE49-F238E27FC236}">
                <a16:creationId xmlns:a16="http://schemas.microsoft.com/office/drawing/2014/main" id="{32D5E33F-2D23-D7CA-767F-A5273E5BBBAC}"/>
              </a:ext>
            </a:extLst>
          </p:cNvPr>
          <p:cNvSpPr txBox="1"/>
          <p:nvPr/>
        </p:nvSpPr>
        <p:spPr>
          <a:xfrm>
            <a:off x="6582226" y="3582996"/>
            <a:ext cx="4555466" cy="2677656"/>
          </a:xfrm>
          <a:prstGeom prst="rect">
            <a:avLst/>
          </a:prstGeom>
          <a:noFill/>
        </p:spPr>
        <p:txBody>
          <a:bodyPr wrap="square">
            <a:spAutoFit/>
          </a:bodyPr>
          <a:lstStyle/>
          <a:p>
            <a:r>
              <a:rPr lang="zh-CN" altLang="en-US" sz="2400" dirty="0"/>
              <a:t>西卯兰人喜欢丑陋的东西是很可笑的，隐含的是祈使句要求：不要建造这么丑陋的房子（</a:t>
            </a:r>
            <a:r>
              <a:rPr lang="en-US" altLang="zh-CN" sz="2400" dirty="0"/>
              <a:t>Do not make such ugly house!</a:t>
            </a:r>
            <a:r>
              <a:rPr lang="zh-CN" altLang="en-US" sz="2400" dirty="0"/>
              <a:t>）。汉语译文可以照原文，当然也要考虑读者阅读的语境是否可以让读者推导出嘲讽的语气隐喻。</a:t>
            </a:r>
          </a:p>
        </p:txBody>
      </p:sp>
    </p:spTree>
    <p:extLst>
      <p:ext uri="{BB962C8B-B14F-4D97-AF65-F5344CB8AC3E}">
        <p14:creationId xmlns:p14="http://schemas.microsoft.com/office/powerpoint/2010/main" val="4032998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B58920-77D5-FEF7-DDC9-9134E403BD6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12F80DC-E9A5-DD77-ADC0-B9EDAA5FAD5A}"/>
              </a:ext>
            </a:extLst>
          </p:cNvPr>
          <p:cNvSpPr>
            <a:spLocks noGrp="1"/>
          </p:cNvSpPr>
          <p:nvPr>
            <p:ph idx="1"/>
          </p:nvPr>
        </p:nvSpPr>
        <p:spPr>
          <a:xfrm>
            <a:off x="608400" y="1490399"/>
            <a:ext cx="10969200" cy="1443083"/>
          </a:xfrm>
        </p:spPr>
        <p:txBody>
          <a:bodyPr>
            <a:normAutofit/>
          </a:bodyPr>
          <a:lstStyle/>
          <a:p>
            <a:r>
              <a:rPr lang="en-US" altLang="zh-CN" dirty="0">
                <a:solidFill>
                  <a:srgbClr val="FF0000"/>
                </a:solidFill>
                <a:latin typeface="Arial"/>
                <a:ea typeface="微软雅黑"/>
              </a:rPr>
              <a:t>B. </a:t>
            </a:r>
            <a:r>
              <a:rPr lang="zh-CN" altLang="en-US" dirty="0">
                <a:solidFill>
                  <a:srgbClr val="FF0000"/>
                </a:solidFill>
                <a:latin typeface="Arial"/>
                <a:ea typeface="微软雅黑"/>
              </a:rPr>
              <a:t>讽刺</a:t>
            </a:r>
          </a:p>
          <a:p>
            <a:r>
              <a:rPr lang="zh-CN" altLang="en-US" dirty="0">
                <a:solidFill>
                  <a:srgbClr val="000000"/>
                </a:solidFill>
                <a:latin typeface="Arial"/>
                <a:ea typeface="微软雅黑"/>
              </a:rPr>
              <a:t>讽刺（</a:t>
            </a:r>
            <a:r>
              <a:rPr lang="en-US" altLang="zh-CN" dirty="0">
                <a:solidFill>
                  <a:srgbClr val="000000"/>
                </a:solidFill>
                <a:latin typeface="Arial"/>
                <a:ea typeface="微软雅黑"/>
              </a:rPr>
              <a:t>satire</a:t>
            </a:r>
            <a:r>
              <a:rPr lang="zh-CN" altLang="en-US" dirty="0">
                <a:solidFill>
                  <a:srgbClr val="000000"/>
                </a:solidFill>
                <a:latin typeface="Arial"/>
                <a:ea typeface="微软雅黑"/>
              </a:rPr>
              <a:t>）是利用刻薄或者诙谐的讲话方式来使某人或者某物成为愚笨的、错误的或者丑陋的。例如：</a:t>
            </a:r>
            <a:endParaRPr lang="en-US" altLang="zh-CN" dirty="0">
              <a:solidFill>
                <a:srgbClr val="000000"/>
              </a:solidFill>
              <a:latin typeface="Arial"/>
              <a:ea typeface="微软雅黑"/>
            </a:endParaRPr>
          </a:p>
          <a:p>
            <a:endParaRPr lang="zh-CN" altLang="en-US" dirty="0">
              <a:solidFill>
                <a:srgbClr val="000000"/>
              </a:solidFill>
              <a:latin typeface="Arial"/>
              <a:ea typeface="微软雅黑"/>
            </a:endParaRPr>
          </a:p>
          <a:p>
            <a:endParaRPr lang="zh-CN" altLang="en-US" dirty="0"/>
          </a:p>
        </p:txBody>
      </p:sp>
      <p:pic>
        <p:nvPicPr>
          <p:cNvPr id="5" name="图片 4">
            <a:extLst>
              <a:ext uri="{FF2B5EF4-FFF2-40B4-BE49-F238E27FC236}">
                <a16:creationId xmlns:a16="http://schemas.microsoft.com/office/drawing/2014/main" id="{3658D031-6E17-C125-8516-8EF9A2F23329}"/>
              </a:ext>
            </a:extLst>
          </p:cNvPr>
          <p:cNvPicPr>
            <a:picLocks noChangeAspect="1"/>
          </p:cNvPicPr>
          <p:nvPr/>
        </p:nvPicPr>
        <p:blipFill rotWithShape="1">
          <a:blip r:embed="rId2"/>
          <a:srcRect t="-1" r="50000" b="568"/>
          <a:stretch/>
        </p:blipFill>
        <p:spPr>
          <a:xfrm>
            <a:off x="608400" y="2933483"/>
            <a:ext cx="5129000" cy="1873033"/>
          </a:xfrm>
          <a:prstGeom prst="rect">
            <a:avLst/>
          </a:prstGeom>
        </p:spPr>
      </p:pic>
      <p:pic>
        <p:nvPicPr>
          <p:cNvPr id="9" name="图片 8">
            <a:extLst>
              <a:ext uri="{FF2B5EF4-FFF2-40B4-BE49-F238E27FC236}">
                <a16:creationId xmlns:a16="http://schemas.microsoft.com/office/drawing/2014/main" id="{B6C7082B-BAA3-E198-95E3-F8E36A297863}"/>
              </a:ext>
            </a:extLst>
          </p:cNvPr>
          <p:cNvPicPr>
            <a:picLocks noChangeAspect="1"/>
          </p:cNvPicPr>
          <p:nvPr/>
        </p:nvPicPr>
        <p:blipFill rotWithShape="1">
          <a:blip r:embed="rId3"/>
          <a:srcRect t="1" r="51311" b="-1046"/>
          <a:stretch/>
        </p:blipFill>
        <p:spPr>
          <a:xfrm>
            <a:off x="5867219" y="2806618"/>
            <a:ext cx="5580562" cy="2126762"/>
          </a:xfrm>
          <a:prstGeom prst="rect">
            <a:avLst/>
          </a:prstGeom>
        </p:spPr>
      </p:pic>
      <p:sp>
        <p:nvSpPr>
          <p:cNvPr id="11" name="文本框 10">
            <a:extLst>
              <a:ext uri="{FF2B5EF4-FFF2-40B4-BE49-F238E27FC236}">
                <a16:creationId xmlns:a16="http://schemas.microsoft.com/office/drawing/2014/main" id="{2FE3E6A3-19C4-C64C-AA1D-8EAFEC31AADC}"/>
              </a:ext>
            </a:extLst>
          </p:cNvPr>
          <p:cNvSpPr txBox="1"/>
          <p:nvPr/>
        </p:nvSpPr>
        <p:spPr>
          <a:xfrm>
            <a:off x="498422" y="5367601"/>
            <a:ext cx="11079177" cy="646331"/>
          </a:xfrm>
          <a:prstGeom prst="rect">
            <a:avLst/>
          </a:prstGeom>
          <a:noFill/>
        </p:spPr>
        <p:txBody>
          <a:bodyPr wrap="square">
            <a:spAutoFit/>
          </a:bodyPr>
          <a:lstStyle/>
          <a:p>
            <a:r>
              <a:rPr lang="zh-CN" altLang="en-US" dirty="0"/>
              <a:t>最后一个句子主语是</a:t>
            </a:r>
            <a:r>
              <a:rPr lang="en-US" altLang="zh-CN" dirty="0"/>
              <a:t>He</a:t>
            </a:r>
            <a:r>
              <a:rPr lang="zh-CN" altLang="en-US" dirty="0"/>
              <a:t>，代表殖民地人民陈述不被白人注意的原因，实际上真实用意是讽刺殖民者的残酷。这种语气隐喻的目的仍然是祈使句“不要这样对待殖民地人民”（</a:t>
            </a:r>
            <a:r>
              <a:rPr lang="en-US" altLang="zh-CN" dirty="0"/>
              <a:t>Don’t treat the colonial people like that!</a:t>
            </a:r>
            <a:r>
              <a:rPr lang="zh-CN" altLang="en-US" dirty="0"/>
              <a:t>）。</a:t>
            </a:r>
          </a:p>
        </p:txBody>
      </p:sp>
    </p:spTree>
    <p:extLst>
      <p:ext uri="{BB962C8B-B14F-4D97-AF65-F5344CB8AC3E}">
        <p14:creationId xmlns:p14="http://schemas.microsoft.com/office/powerpoint/2010/main" val="2750800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37E1DA-F8D3-8BCB-53E2-1BD2E8F073D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97B1DC0-9B8D-C645-E632-9F4B8F4B0449}"/>
              </a:ext>
            </a:extLst>
          </p:cNvPr>
          <p:cNvSpPr>
            <a:spLocks noGrp="1"/>
          </p:cNvSpPr>
          <p:nvPr>
            <p:ph idx="1"/>
          </p:nvPr>
        </p:nvSpPr>
        <p:spPr>
          <a:xfrm>
            <a:off x="608399" y="1490400"/>
            <a:ext cx="11188859" cy="3141561"/>
          </a:xfrm>
        </p:spPr>
        <p:txBody>
          <a:bodyPr/>
          <a:lstStyle/>
          <a:p>
            <a:r>
              <a:rPr lang="en-US" altLang="zh-CN" dirty="0">
                <a:solidFill>
                  <a:srgbClr val="FF0000"/>
                </a:solidFill>
                <a:latin typeface="Arial"/>
                <a:ea typeface="微软雅黑"/>
              </a:rPr>
              <a:t>C. </a:t>
            </a:r>
            <a:r>
              <a:rPr lang="zh-CN" altLang="en-US" dirty="0">
                <a:solidFill>
                  <a:srgbClr val="FF0000"/>
                </a:solidFill>
                <a:latin typeface="Arial"/>
                <a:ea typeface="微软雅黑"/>
              </a:rPr>
              <a:t>挖苦</a:t>
            </a:r>
          </a:p>
          <a:p>
            <a:r>
              <a:rPr lang="zh-CN" altLang="en-US" dirty="0">
                <a:solidFill>
                  <a:srgbClr val="000000"/>
                </a:solidFill>
                <a:latin typeface="Arial"/>
                <a:ea typeface="微软雅黑"/>
              </a:rPr>
              <a:t>挖苦（</a:t>
            </a:r>
            <a:r>
              <a:rPr lang="en-US" altLang="zh-CN" dirty="0">
                <a:solidFill>
                  <a:srgbClr val="000000"/>
                </a:solidFill>
                <a:latin typeface="Arial"/>
                <a:ea typeface="微软雅黑"/>
              </a:rPr>
              <a:t>sarcasm</a:t>
            </a:r>
            <a:r>
              <a:rPr lang="zh-CN" altLang="en-US" dirty="0">
                <a:solidFill>
                  <a:srgbClr val="000000"/>
                </a:solidFill>
                <a:latin typeface="Arial"/>
                <a:ea typeface="微软雅黑"/>
              </a:rPr>
              <a:t>）用简短而又强烈的言语，直接或非直接的方式，来讽刺和贬损对方，或伤害对方的感情。</a:t>
            </a:r>
            <a:endParaRPr lang="en-US" altLang="zh-CN" dirty="0">
              <a:solidFill>
                <a:srgbClr val="000000"/>
              </a:solidFill>
              <a:latin typeface="Arial"/>
              <a:ea typeface="微软雅黑"/>
            </a:endParaRPr>
          </a:p>
          <a:p>
            <a:endParaRPr lang="zh-CN" altLang="en-US" dirty="0">
              <a:solidFill>
                <a:srgbClr val="000000"/>
              </a:solidFill>
              <a:latin typeface="Arial"/>
              <a:ea typeface="微软雅黑"/>
            </a:endParaRPr>
          </a:p>
          <a:p>
            <a:endParaRPr lang="zh-CN" altLang="en-US" dirty="0"/>
          </a:p>
        </p:txBody>
      </p:sp>
      <p:pic>
        <p:nvPicPr>
          <p:cNvPr id="5" name="图片 4">
            <a:extLst>
              <a:ext uri="{FF2B5EF4-FFF2-40B4-BE49-F238E27FC236}">
                <a16:creationId xmlns:a16="http://schemas.microsoft.com/office/drawing/2014/main" id="{33DA8B1B-4136-812A-40FB-7E9126B110EB}"/>
              </a:ext>
            </a:extLst>
          </p:cNvPr>
          <p:cNvPicPr>
            <a:picLocks noChangeAspect="1"/>
          </p:cNvPicPr>
          <p:nvPr/>
        </p:nvPicPr>
        <p:blipFill rotWithShape="1">
          <a:blip r:embed="rId2"/>
          <a:srcRect r="50000" b="-3176"/>
          <a:stretch/>
        </p:blipFill>
        <p:spPr>
          <a:xfrm>
            <a:off x="2555411" y="2567104"/>
            <a:ext cx="6360866" cy="2811543"/>
          </a:xfrm>
          <a:prstGeom prst="rect">
            <a:avLst/>
          </a:prstGeom>
        </p:spPr>
      </p:pic>
      <p:sp>
        <p:nvSpPr>
          <p:cNvPr id="7" name="文本框 6">
            <a:extLst>
              <a:ext uri="{FF2B5EF4-FFF2-40B4-BE49-F238E27FC236}">
                <a16:creationId xmlns:a16="http://schemas.microsoft.com/office/drawing/2014/main" id="{3D9B5E04-F4B2-6605-8A01-0123FFA07C9E}"/>
              </a:ext>
            </a:extLst>
          </p:cNvPr>
          <p:cNvSpPr txBox="1"/>
          <p:nvPr/>
        </p:nvSpPr>
        <p:spPr>
          <a:xfrm>
            <a:off x="1124262" y="5734461"/>
            <a:ext cx="10672996" cy="646331"/>
          </a:xfrm>
          <a:prstGeom prst="rect">
            <a:avLst/>
          </a:prstGeom>
          <a:noFill/>
        </p:spPr>
        <p:txBody>
          <a:bodyPr wrap="square">
            <a:spAutoFit/>
          </a:bodyPr>
          <a:lstStyle/>
          <a:p>
            <a:r>
              <a:rPr lang="zh-CN" altLang="en-US" dirty="0"/>
              <a:t>葬礼宴上的烤肉用在结婚喜宴上对皇家来说显然是荒谬的，表面上是向霍雷肖提供信息，实际上通过陈述的方式来怨恨他母亲的匆忙改嫁。英语和汉语在挖苦的手段上面是相似的。</a:t>
            </a:r>
          </a:p>
        </p:txBody>
      </p:sp>
    </p:spTree>
    <p:extLst>
      <p:ext uri="{BB962C8B-B14F-4D97-AF65-F5344CB8AC3E}">
        <p14:creationId xmlns:p14="http://schemas.microsoft.com/office/powerpoint/2010/main" val="10880355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4779F7-6951-38E4-CFAD-1F97C51A206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3D8BAFB-733F-2C66-262B-AD61C94D314A}"/>
              </a:ext>
            </a:extLst>
          </p:cNvPr>
          <p:cNvSpPr>
            <a:spLocks noGrp="1"/>
          </p:cNvSpPr>
          <p:nvPr>
            <p:ph idx="1"/>
          </p:nvPr>
        </p:nvSpPr>
        <p:spPr/>
        <p:txBody>
          <a:bodyPr/>
          <a:lstStyle/>
          <a:p>
            <a:r>
              <a:rPr lang="en-US" altLang="zh-CN" dirty="0">
                <a:solidFill>
                  <a:srgbClr val="FF0000"/>
                </a:solidFill>
                <a:latin typeface="Arial"/>
                <a:ea typeface="微软雅黑"/>
              </a:rPr>
              <a:t>D. </a:t>
            </a:r>
            <a:r>
              <a:rPr lang="zh-CN" altLang="en-US" dirty="0">
                <a:solidFill>
                  <a:srgbClr val="FF0000"/>
                </a:solidFill>
                <a:latin typeface="Arial"/>
                <a:ea typeface="微软雅黑"/>
              </a:rPr>
              <a:t>反语</a:t>
            </a:r>
          </a:p>
          <a:p>
            <a:r>
              <a:rPr lang="zh-CN" altLang="en-US" dirty="0">
                <a:solidFill>
                  <a:srgbClr val="000000"/>
                </a:solidFill>
                <a:latin typeface="Arial"/>
                <a:ea typeface="微软雅黑"/>
              </a:rPr>
              <a:t>反语（</a:t>
            </a:r>
            <a:r>
              <a:rPr lang="en-US" altLang="zh-CN" dirty="0">
                <a:solidFill>
                  <a:srgbClr val="000000"/>
                </a:solidFill>
                <a:latin typeface="Arial"/>
                <a:ea typeface="微软雅黑"/>
              </a:rPr>
              <a:t>irony</a:t>
            </a:r>
            <a:r>
              <a:rPr lang="zh-CN" altLang="en-US" dirty="0">
                <a:solidFill>
                  <a:srgbClr val="000000"/>
                </a:solidFill>
                <a:latin typeface="Arial"/>
                <a:ea typeface="微软雅黑"/>
              </a:rPr>
              <a:t>）是字面意义和实际要表达的意义真好相反的一种修辞方式：</a:t>
            </a:r>
            <a:endParaRPr lang="en-US" altLang="zh-CN" dirty="0">
              <a:solidFill>
                <a:srgbClr val="000000"/>
              </a:solidFill>
              <a:latin typeface="Arial"/>
              <a:ea typeface="微软雅黑"/>
            </a:endParaRPr>
          </a:p>
          <a:p>
            <a:endParaRPr lang="zh-CN" altLang="en-US" dirty="0"/>
          </a:p>
          <a:p>
            <a:endParaRPr lang="zh-CN" altLang="en-US" dirty="0"/>
          </a:p>
        </p:txBody>
      </p:sp>
      <p:pic>
        <p:nvPicPr>
          <p:cNvPr id="5" name="图片 4">
            <a:extLst>
              <a:ext uri="{FF2B5EF4-FFF2-40B4-BE49-F238E27FC236}">
                <a16:creationId xmlns:a16="http://schemas.microsoft.com/office/drawing/2014/main" id="{1494F6EA-DDB9-18F5-4ECF-6B46FD8C19D4}"/>
              </a:ext>
            </a:extLst>
          </p:cNvPr>
          <p:cNvPicPr>
            <a:picLocks noChangeAspect="1"/>
          </p:cNvPicPr>
          <p:nvPr/>
        </p:nvPicPr>
        <p:blipFill rotWithShape="1">
          <a:blip r:embed="rId2"/>
          <a:srcRect r="50000" b="-1951"/>
          <a:stretch/>
        </p:blipFill>
        <p:spPr>
          <a:xfrm>
            <a:off x="2870204" y="2579045"/>
            <a:ext cx="6083202" cy="2277768"/>
          </a:xfrm>
          <a:prstGeom prst="rect">
            <a:avLst/>
          </a:prstGeom>
        </p:spPr>
      </p:pic>
      <p:sp>
        <p:nvSpPr>
          <p:cNvPr id="7" name="文本框 6">
            <a:extLst>
              <a:ext uri="{FF2B5EF4-FFF2-40B4-BE49-F238E27FC236}">
                <a16:creationId xmlns:a16="http://schemas.microsoft.com/office/drawing/2014/main" id="{1F595640-A54F-E205-952C-383C53CBD014}"/>
              </a:ext>
            </a:extLst>
          </p:cNvPr>
          <p:cNvSpPr txBox="1"/>
          <p:nvPr/>
        </p:nvSpPr>
        <p:spPr>
          <a:xfrm>
            <a:off x="884420" y="5206794"/>
            <a:ext cx="10693180" cy="923330"/>
          </a:xfrm>
          <a:prstGeom prst="rect">
            <a:avLst/>
          </a:prstGeom>
          <a:noFill/>
        </p:spPr>
        <p:txBody>
          <a:bodyPr wrap="square">
            <a:spAutoFit/>
          </a:bodyPr>
          <a:lstStyle/>
          <a:p>
            <a:r>
              <a:rPr lang="zh-CN" altLang="en-US" dirty="0"/>
              <a:t>形式上讲，这段话是提供信息的，但从其实际意义上讲则是谴责、批评：“你是多么的卑鄙啊！</a:t>
            </a:r>
            <a:r>
              <a:rPr lang="en-US" altLang="zh-CN" dirty="0"/>
              <a:t>(How wicked a man you are!)”</a:t>
            </a:r>
            <a:r>
              <a:rPr lang="zh-CN" altLang="en-US" dirty="0"/>
              <a:t>。</a:t>
            </a:r>
          </a:p>
          <a:p>
            <a:r>
              <a:rPr lang="zh-CN" altLang="en-US" dirty="0"/>
              <a:t>在一定的语境中，这些语气隐喻可以推断出真实意义，所以翻译转换可以照原文。</a:t>
            </a:r>
          </a:p>
        </p:txBody>
      </p:sp>
    </p:spTree>
    <p:extLst>
      <p:ext uri="{BB962C8B-B14F-4D97-AF65-F5344CB8AC3E}">
        <p14:creationId xmlns:p14="http://schemas.microsoft.com/office/powerpoint/2010/main" val="42095375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A8916BC-D80B-91FC-A075-B420A58D9041}"/>
              </a:ext>
            </a:extLst>
          </p:cNvPr>
          <p:cNvSpPr>
            <a:spLocks noGrp="1"/>
          </p:cNvSpPr>
          <p:nvPr>
            <p:ph idx="1"/>
          </p:nvPr>
        </p:nvSpPr>
        <p:spPr>
          <a:xfrm>
            <a:off x="611400" y="366138"/>
            <a:ext cx="10969200" cy="4759200"/>
          </a:xfrm>
        </p:spPr>
        <p:txBody>
          <a:bodyPr/>
          <a:lstStyle/>
          <a:p>
            <a:r>
              <a:rPr lang="zh-CN" altLang="en-US" b="1" kern="100" dirty="0">
                <a:solidFill>
                  <a:srgbClr val="FF0000"/>
                </a:solidFill>
                <a:latin typeface="Times New Roman" panose="02020603050405020304" pitchFamily="18" charset="0"/>
                <a:ea typeface="仿宋" panose="02010609060101010101" pitchFamily="49" charset="-122"/>
              </a:rPr>
              <a:t>（</a:t>
            </a:r>
            <a:r>
              <a:rPr lang="en-US" altLang="zh-CN" b="1" kern="100" dirty="0">
                <a:solidFill>
                  <a:srgbClr val="FF0000"/>
                </a:solidFill>
                <a:latin typeface="Times New Roman" panose="02020603050405020304" pitchFamily="18" charset="0"/>
                <a:ea typeface="仿宋" panose="02010609060101010101" pitchFamily="49" charset="-122"/>
              </a:rPr>
              <a:t>2</a:t>
            </a:r>
            <a:r>
              <a:rPr lang="zh-CN" altLang="en-US" b="1" kern="100" dirty="0">
                <a:solidFill>
                  <a:srgbClr val="FF0000"/>
                </a:solidFill>
                <a:latin typeface="Times New Roman" panose="02020603050405020304" pitchFamily="18" charset="0"/>
                <a:ea typeface="仿宋" panose="02010609060101010101" pitchFamily="49" charset="-122"/>
              </a:rPr>
              <a:t>）疑问句</a:t>
            </a:r>
          </a:p>
          <a:p>
            <a:r>
              <a:rPr lang="en-US" altLang="zh-CN" dirty="0">
                <a:solidFill>
                  <a:srgbClr val="FF0000"/>
                </a:solidFill>
                <a:latin typeface="Arial"/>
                <a:ea typeface="微软雅黑"/>
              </a:rPr>
              <a:t>A. </a:t>
            </a:r>
            <a:r>
              <a:rPr lang="zh-CN" altLang="en-US" dirty="0">
                <a:solidFill>
                  <a:srgbClr val="FF0000"/>
                </a:solidFill>
                <a:latin typeface="Arial"/>
                <a:ea typeface="微软雅黑"/>
              </a:rPr>
              <a:t>反问</a:t>
            </a:r>
          </a:p>
          <a:p>
            <a:r>
              <a:rPr lang="zh-CN" altLang="en-US" dirty="0">
                <a:solidFill>
                  <a:srgbClr val="000000"/>
                </a:solidFill>
                <a:latin typeface="Arial"/>
                <a:ea typeface="微软雅黑"/>
              </a:rPr>
              <a:t>反诘问句和设问句及各种嘲讽性修辞格都属于此类，反诘问句不需要问答，表示更加强烈的肯定意义或者否定意义，功能与陈述句的相同，如：</a:t>
            </a:r>
            <a:r>
              <a:rPr lang="en-US" altLang="zh-CN" dirty="0">
                <a:solidFill>
                  <a:srgbClr val="000000"/>
                </a:solidFill>
                <a:latin typeface="Arial"/>
                <a:ea typeface="微软雅黑"/>
              </a:rPr>
              <a:t>If winter comes, can spring be far behind? (If winter comes, spring will not be far behind.)</a:t>
            </a:r>
            <a:r>
              <a:rPr lang="zh-CN" altLang="en-US" dirty="0">
                <a:solidFill>
                  <a:srgbClr val="000000"/>
                </a:solidFill>
                <a:latin typeface="Arial"/>
                <a:ea typeface="微软雅黑"/>
              </a:rPr>
              <a:t>再如：</a:t>
            </a:r>
          </a:p>
          <a:p>
            <a:endParaRPr lang="zh-CN" altLang="en-US" dirty="0"/>
          </a:p>
        </p:txBody>
      </p:sp>
      <p:pic>
        <p:nvPicPr>
          <p:cNvPr id="5" name="图片 4">
            <a:extLst>
              <a:ext uri="{FF2B5EF4-FFF2-40B4-BE49-F238E27FC236}">
                <a16:creationId xmlns:a16="http://schemas.microsoft.com/office/drawing/2014/main" id="{322206D3-8340-4597-8A16-77103AF847F5}"/>
              </a:ext>
            </a:extLst>
          </p:cNvPr>
          <p:cNvPicPr>
            <a:picLocks noChangeAspect="1"/>
          </p:cNvPicPr>
          <p:nvPr/>
        </p:nvPicPr>
        <p:blipFill rotWithShape="1">
          <a:blip r:embed="rId2"/>
          <a:srcRect r="49460" b="-2411"/>
          <a:stretch/>
        </p:blipFill>
        <p:spPr>
          <a:xfrm>
            <a:off x="906492" y="2613571"/>
            <a:ext cx="4954661" cy="3378098"/>
          </a:xfrm>
          <a:prstGeom prst="rect">
            <a:avLst/>
          </a:prstGeom>
        </p:spPr>
      </p:pic>
      <p:pic>
        <p:nvPicPr>
          <p:cNvPr id="7" name="图片 6">
            <a:extLst>
              <a:ext uri="{FF2B5EF4-FFF2-40B4-BE49-F238E27FC236}">
                <a16:creationId xmlns:a16="http://schemas.microsoft.com/office/drawing/2014/main" id="{DED795D1-0458-8F90-93AA-9EC53A5BDC86}"/>
              </a:ext>
            </a:extLst>
          </p:cNvPr>
          <p:cNvPicPr>
            <a:picLocks noChangeAspect="1"/>
          </p:cNvPicPr>
          <p:nvPr/>
        </p:nvPicPr>
        <p:blipFill rotWithShape="1">
          <a:blip r:embed="rId3"/>
          <a:srcRect t="-1" r="50507" b="-1303"/>
          <a:stretch/>
        </p:blipFill>
        <p:spPr>
          <a:xfrm>
            <a:off x="6096000" y="2613571"/>
            <a:ext cx="5135137" cy="3215278"/>
          </a:xfrm>
          <a:prstGeom prst="rect">
            <a:avLst/>
          </a:prstGeom>
        </p:spPr>
      </p:pic>
      <p:sp>
        <p:nvSpPr>
          <p:cNvPr id="9" name="文本框 8">
            <a:extLst>
              <a:ext uri="{FF2B5EF4-FFF2-40B4-BE49-F238E27FC236}">
                <a16:creationId xmlns:a16="http://schemas.microsoft.com/office/drawing/2014/main" id="{F8CB263C-12A7-D5FE-84B2-45668E0006FF}"/>
              </a:ext>
            </a:extLst>
          </p:cNvPr>
          <p:cNvSpPr txBox="1"/>
          <p:nvPr/>
        </p:nvSpPr>
        <p:spPr>
          <a:xfrm>
            <a:off x="611399" y="5991671"/>
            <a:ext cx="10969200" cy="646331"/>
          </a:xfrm>
          <a:prstGeom prst="rect">
            <a:avLst/>
          </a:prstGeom>
          <a:noFill/>
        </p:spPr>
        <p:txBody>
          <a:bodyPr wrap="square">
            <a:spAutoFit/>
          </a:bodyPr>
          <a:lstStyle/>
          <a:p>
            <a:r>
              <a:rPr lang="zh-CN" altLang="en-US" dirty="0"/>
              <a:t>这是描述摩洛哥人在法国殖民统治者的压迫下所过的非人生活，运用了一系列的反诘问句来说明马拉喀什人虽然和其他人没什么区别却过着猪狗不如的生活。汉语译文与原文一样。</a:t>
            </a:r>
          </a:p>
        </p:txBody>
      </p:sp>
    </p:spTree>
    <p:extLst>
      <p:ext uri="{BB962C8B-B14F-4D97-AF65-F5344CB8AC3E}">
        <p14:creationId xmlns:p14="http://schemas.microsoft.com/office/powerpoint/2010/main" val="28638655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657BEC-E941-3445-C37F-12AD0649B1A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CFCAD96-48E4-74D3-23A7-3F81E06CD977}"/>
              </a:ext>
            </a:extLst>
          </p:cNvPr>
          <p:cNvSpPr>
            <a:spLocks noGrp="1"/>
          </p:cNvSpPr>
          <p:nvPr>
            <p:ph idx="1"/>
          </p:nvPr>
        </p:nvSpPr>
        <p:spPr/>
        <p:txBody>
          <a:bodyPr/>
          <a:lstStyle/>
          <a:p>
            <a:r>
              <a:rPr lang="en-US" altLang="zh-CN" dirty="0">
                <a:solidFill>
                  <a:srgbClr val="FF0000"/>
                </a:solidFill>
                <a:latin typeface="Arial"/>
                <a:ea typeface="微软雅黑"/>
              </a:rPr>
              <a:t>B. </a:t>
            </a:r>
            <a:r>
              <a:rPr lang="zh-CN" altLang="en-US" dirty="0">
                <a:solidFill>
                  <a:srgbClr val="FF0000"/>
                </a:solidFill>
                <a:latin typeface="Arial"/>
                <a:ea typeface="微软雅黑"/>
              </a:rPr>
              <a:t>设问</a:t>
            </a:r>
          </a:p>
          <a:p>
            <a:r>
              <a:rPr lang="zh-CN" altLang="en-US" dirty="0">
                <a:solidFill>
                  <a:srgbClr val="000000"/>
                </a:solidFill>
                <a:latin typeface="Arial"/>
                <a:ea typeface="微软雅黑"/>
              </a:rPr>
              <a:t>设问是一种自问自答的形式，所以严格来讲，它不是一种问句，而是以问句的形式出现的陈述句，如：</a:t>
            </a:r>
          </a:p>
          <a:p>
            <a:endParaRPr lang="zh-CN" altLang="en-US" dirty="0"/>
          </a:p>
        </p:txBody>
      </p:sp>
      <p:pic>
        <p:nvPicPr>
          <p:cNvPr id="5" name="图片 4">
            <a:extLst>
              <a:ext uri="{FF2B5EF4-FFF2-40B4-BE49-F238E27FC236}">
                <a16:creationId xmlns:a16="http://schemas.microsoft.com/office/drawing/2014/main" id="{ADEBF1B1-CA83-9369-DEC5-64B57F26E242}"/>
              </a:ext>
            </a:extLst>
          </p:cNvPr>
          <p:cNvPicPr>
            <a:picLocks noChangeAspect="1"/>
          </p:cNvPicPr>
          <p:nvPr/>
        </p:nvPicPr>
        <p:blipFill rotWithShape="1">
          <a:blip r:embed="rId2"/>
          <a:srcRect t="-1" r="50000" b="-3149"/>
          <a:stretch/>
        </p:blipFill>
        <p:spPr>
          <a:xfrm>
            <a:off x="824068" y="2723118"/>
            <a:ext cx="5237103" cy="2644482"/>
          </a:xfrm>
          <a:prstGeom prst="rect">
            <a:avLst/>
          </a:prstGeom>
        </p:spPr>
      </p:pic>
      <p:pic>
        <p:nvPicPr>
          <p:cNvPr id="7" name="图片 6">
            <a:extLst>
              <a:ext uri="{FF2B5EF4-FFF2-40B4-BE49-F238E27FC236}">
                <a16:creationId xmlns:a16="http://schemas.microsoft.com/office/drawing/2014/main" id="{36BB8A48-C70D-782D-C0C8-82C345D8DD24}"/>
              </a:ext>
            </a:extLst>
          </p:cNvPr>
          <p:cNvPicPr>
            <a:picLocks noChangeAspect="1"/>
          </p:cNvPicPr>
          <p:nvPr/>
        </p:nvPicPr>
        <p:blipFill rotWithShape="1">
          <a:blip r:embed="rId3"/>
          <a:srcRect r="52660" b="-2203"/>
          <a:stretch/>
        </p:blipFill>
        <p:spPr>
          <a:xfrm>
            <a:off x="6198307" y="2723118"/>
            <a:ext cx="5169625" cy="2731843"/>
          </a:xfrm>
          <a:prstGeom prst="rect">
            <a:avLst/>
          </a:prstGeom>
        </p:spPr>
      </p:pic>
      <p:sp>
        <p:nvSpPr>
          <p:cNvPr id="9" name="文本框 8">
            <a:extLst>
              <a:ext uri="{FF2B5EF4-FFF2-40B4-BE49-F238E27FC236}">
                <a16:creationId xmlns:a16="http://schemas.microsoft.com/office/drawing/2014/main" id="{E25CEBEF-F1A9-47F3-D3DB-EE2F364423B5}"/>
              </a:ext>
            </a:extLst>
          </p:cNvPr>
          <p:cNvSpPr txBox="1"/>
          <p:nvPr/>
        </p:nvSpPr>
        <p:spPr>
          <a:xfrm>
            <a:off x="395868" y="5934670"/>
            <a:ext cx="11181731" cy="646331"/>
          </a:xfrm>
          <a:prstGeom prst="rect">
            <a:avLst/>
          </a:prstGeom>
          <a:noFill/>
        </p:spPr>
        <p:txBody>
          <a:bodyPr wrap="square">
            <a:spAutoFit/>
          </a:bodyPr>
          <a:lstStyle/>
          <a:p>
            <a:r>
              <a:rPr lang="zh-CN" altLang="en-US" dirty="0"/>
              <a:t>作者强调社会对妇女的歧视和偏见，用自问自答的方式体现问题的实质然后进行解释，引发读者的正义感和同情心。汉语译文照原文。</a:t>
            </a:r>
          </a:p>
        </p:txBody>
      </p:sp>
    </p:spTree>
    <p:extLst>
      <p:ext uri="{BB962C8B-B14F-4D97-AF65-F5344CB8AC3E}">
        <p14:creationId xmlns:p14="http://schemas.microsoft.com/office/powerpoint/2010/main" val="3757954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226CE2-1134-32C6-635E-424EF1765F6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6B7BCF3-5316-2035-77B0-59F8014EF0A2}"/>
              </a:ext>
            </a:extLst>
          </p:cNvPr>
          <p:cNvSpPr>
            <a:spLocks noGrp="1"/>
          </p:cNvSpPr>
          <p:nvPr>
            <p:ph idx="1"/>
          </p:nvPr>
        </p:nvSpPr>
        <p:spPr/>
        <p:txBody>
          <a:bodyPr/>
          <a:lstStyle/>
          <a:p>
            <a:r>
              <a:rPr lang="zh-CN" altLang="en-US" b="1" kern="100" dirty="0">
                <a:solidFill>
                  <a:srgbClr val="FF0000"/>
                </a:solidFill>
                <a:latin typeface="Times New Roman" panose="02020603050405020304" pitchFamily="18" charset="0"/>
                <a:ea typeface="仿宋" panose="02010609060101010101" pitchFamily="49" charset="-122"/>
              </a:rPr>
              <a:t>（</a:t>
            </a:r>
            <a:r>
              <a:rPr lang="en-US" altLang="zh-CN" b="1" kern="100" dirty="0">
                <a:solidFill>
                  <a:srgbClr val="FF0000"/>
                </a:solidFill>
                <a:latin typeface="Times New Roman" panose="02020603050405020304" pitchFamily="18" charset="0"/>
                <a:ea typeface="仿宋" panose="02010609060101010101" pitchFamily="49" charset="-122"/>
              </a:rPr>
              <a:t>3</a:t>
            </a:r>
            <a:r>
              <a:rPr lang="zh-CN" altLang="en-US" b="1" kern="100" dirty="0">
                <a:solidFill>
                  <a:srgbClr val="FF0000"/>
                </a:solidFill>
                <a:latin typeface="Times New Roman" panose="02020603050405020304" pitchFamily="18" charset="0"/>
                <a:ea typeface="仿宋" panose="02010609060101010101" pitchFamily="49" charset="-122"/>
              </a:rPr>
              <a:t>）祈使句</a:t>
            </a:r>
            <a:endParaRPr lang="en-US" altLang="zh-CN" b="1" kern="100" dirty="0">
              <a:solidFill>
                <a:srgbClr val="FF0000"/>
              </a:solidFill>
              <a:latin typeface="Times New Roman" panose="02020603050405020304" pitchFamily="18" charset="0"/>
              <a:ea typeface="仿宋" panose="02010609060101010101" pitchFamily="49" charset="-122"/>
            </a:endParaRPr>
          </a:p>
          <a:p>
            <a:endParaRPr lang="zh-CN" altLang="en-US" dirty="0"/>
          </a:p>
        </p:txBody>
      </p:sp>
      <p:pic>
        <p:nvPicPr>
          <p:cNvPr id="5" name="图片 4">
            <a:extLst>
              <a:ext uri="{FF2B5EF4-FFF2-40B4-BE49-F238E27FC236}">
                <a16:creationId xmlns:a16="http://schemas.microsoft.com/office/drawing/2014/main" id="{39BDE8C2-AB84-361B-E8D9-2FB9E5C41287}"/>
              </a:ext>
            </a:extLst>
          </p:cNvPr>
          <p:cNvPicPr>
            <a:picLocks noChangeAspect="1"/>
          </p:cNvPicPr>
          <p:nvPr/>
        </p:nvPicPr>
        <p:blipFill rotWithShape="1">
          <a:blip r:embed="rId2"/>
          <a:srcRect t="-1" r="70275" b="-608"/>
          <a:stretch/>
        </p:blipFill>
        <p:spPr>
          <a:xfrm>
            <a:off x="846531" y="2086993"/>
            <a:ext cx="3520311" cy="3280607"/>
          </a:xfrm>
          <a:prstGeom prst="rect">
            <a:avLst/>
          </a:prstGeom>
        </p:spPr>
      </p:pic>
      <p:pic>
        <p:nvPicPr>
          <p:cNvPr id="7" name="图片 6">
            <a:extLst>
              <a:ext uri="{FF2B5EF4-FFF2-40B4-BE49-F238E27FC236}">
                <a16:creationId xmlns:a16="http://schemas.microsoft.com/office/drawing/2014/main" id="{662820A7-FE05-9ACB-9AF9-71A81FA9558D}"/>
              </a:ext>
            </a:extLst>
          </p:cNvPr>
          <p:cNvPicPr>
            <a:picLocks noChangeAspect="1"/>
          </p:cNvPicPr>
          <p:nvPr/>
        </p:nvPicPr>
        <p:blipFill rotWithShape="1">
          <a:blip r:embed="rId3"/>
          <a:srcRect t="-1" r="76678" b="1425"/>
          <a:stretch/>
        </p:blipFill>
        <p:spPr>
          <a:xfrm>
            <a:off x="4366841" y="1915519"/>
            <a:ext cx="2753487" cy="3560159"/>
          </a:xfrm>
          <a:prstGeom prst="rect">
            <a:avLst/>
          </a:prstGeom>
        </p:spPr>
      </p:pic>
      <p:sp>
        <p:nvSpPr>
          <p:cNvPr id="9" name="文本框 8">
            <a:extLst>
              <a:ext uri="{FF2B5EF4-FFF2-40B4-BE49-F238E27FC236}">
                <a16:creationId xmlns:a16="http://schemas.microsoft.com/office/drawing/2014/main" id="{5DB900E3-F2A6-B4F2-AEC1-A0830C6E2361}"/>
              </a:ext>
            </a:extLst>
          </p:cNvPr>
          <p:cNvSpPr txBox="1"/>
          <p:nvPr/>
        </p:nvSpPr>
        <p:spPr>
          <a:xfrm>
            <a:off x="7358458" y="1915519"/>
            <a:ext cx="3987011" cy="3416320"/>
          </a:xfrm>
          <a:prstGeom prst="rect">
            <a:avLst/>
          </a:prstGeom>
          <a:noFill/>
        </p:spPr>
        <p:txBody>
          <a:bodyPr wrap="square">
            <a:spAutoFit/>
          </a:bodyPr>
          <a:lstStyle/>
          <a:p>
            <a:r>
              <a:rPr lang="zh-CN" altLang="en-US" sz="2400" dirty="0"/>
              <a:t>这些句子的</a:t>
            </a:r>
            <a:r>
              <a:rPr lang="zh-CN" altLang="en-US" sz="2400" dirty="0">
                <a:solidFill>
                  <a:srgbClr val="FF0000"/>
                </a:solidFill>
              </a:rPr>
              <a:t>基本意义相同</a:t>
            </a:r>
            <a:r>
              <a:rPr lang="zh-CN" altLang="en-US" sz="2400" dirty="0"/>
              <a:t>：“要听人的话打开窗户”最直截了当的形式是句子①，以</a:t>
            </a:r>
            <a:r>
              <a:rPr lang="zh-CN" altLang="en-US" sz="2400" dirty="0">
                <a:solidFill>
                  <a:srgbClr val="FF0000"/>
                </a:solidFill>
              </a:rPr>
              <a:t>命令</a:t>
            </a:r>
            <a:r>
              <a:rPr lang="zh-CN" altLang="en-US" sz="2400" dirty="0"/>
              <a:t>的形式出现，从句②开始，加入客套、尊重、体贴等各种不同的</a:t>
            </a:r>
            <a:r>
              <a:rPr lang="zh-CN" altLang="en-US" sz="2400" dirty="0">
                <a:solidFill>
                  <a:srgbClr val="FF0000"/>
                </a:solidFill>
              </a:rPr>
              <a:t>情感</a:t>
            </a:r>
            <a:r>
              <a:rPr lang="zh-CN" altLang="en-US" sz="2400" dirty="0"/>
              <a:t>，逐步由祈使句转为“祈使</a:t>
            </a:r>
            <a:r>
              <a:rPr lang="en-US" altLang="zh-CN" sz="2400" dirty="0"/>
              <a:t>+</a:t>
            </a:r>
            <a:r>
              <a:rPr lang="zh-CN" altLang="en-US" sz="2400" dirty="0"/>
              <a:t>疑问、“疑问句”直到“陈述句”。汉语译文也可以照原文变化。</a:t>
            </a:r>
          </a:p>
        </p:txBody>
      </p:sp>
    </p:spTree>
    <p:extLst>
      <p:ext uri="{BB962C8B-B14F-4D97-AF65-F5344CB8AC3E}">
        <p14:creationId xmlns:p14="http://schemas.microsoft.com/office/powerpoint/2010/main" val="2345114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240723-7308-547B-6E91-EE5D0F396B1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9AF3471-D57D-EB58-F3A9-D77D43869EF5}"/>
              </a:ext>
            </a:extLst>
          </p:cNvPr>
          <p:cNvSpPr>
            <a:spLocks noGrp="1"/>
          </p:cNvSpPr>
          <p:nvPr>
            <p:ph idx="1"/>
          </p:nvPr>
        </p:nvSpPr>
        <p:spPr/>
        <p:txBody>
          <a:bodyPr/>
          <a:lstStyle/>
          <a:p>
            <a:r>
              <a:rPr lang="zh-CN" altLang="en-US" dirty="0">
                <a:solidFill>
                  <a:srgbClr val="FF0000"/>
                </a:solidFill>
              </a:rPr>
              <a:t>（四）情态结构与文体风格（参考张德禄，</a:t>
            </a:r>
            <a:r>
              <a:rPr lang="en-US" altLang="zh-CN" dirty="0">
                <a:solidFill>
                  <a:srgbClr val="FF0000"/>
                </a:solidFill>
              </a:rPr>
              <a:t>2005: 114—115</a:t>
            </a:r>
            <a:r>
              <a:rPr lang="zh-CN" altLang="en-US" dirty="0">
                <a:solidFill>
                  <a:srgbClr val="FF0000"/>
                </a:solidFill>
              </a:rPr>
              <a:t>）</a:t>
            </a:r>
          </a:p>
          <a:p>
            <a:r>
              <a:rPr lang="en-US" altLang="zh-CN" sz="1700" dirty="0">
                <a:solidFill>
                  <a:srgbClr val="FF0000"/>
                </a:solidFill>
                <a:latin typeface="楷体" panose="02010609060101010101" pitchFamily="49" charset="-122"/>
                <a:ea typeface="楷体" panose="02010609060101010101" pitchFamily="49" charset="-122"/>
              </a:rPr>
              <a:t>1. </a:t>
            </a:r>
            <a:r>
              <a:rPr lang="zh-CN" altLang="en-US" sz="1700" dirty="0">
                <a:solidFill>
                  <a:srgbClr val="FF0000"/>
                </a:solidFill>
                <a:latin typeface="楷体" panose="02010609060101010101" pitchFamily="49" charset="-122"/>
                <a:ea typeface="楷体" panose="02010609060101010101" pitchFamily="49" charset="-122"/>
              </a:rPr>
              <a:t>情态结构</a:t>
            </a:r>
          </a:p>
          <a:p>
            <a:r>
              <a:rPr lang="zh-CN" altLang="en-US" dirty="0">
                <a:solidFill>
                  <a:schemeClr val="tx1"/>
                </a:solidFill>
              </a:rPr>
              <a:t>情态（</a:t>
            </a:r>
            <a:r>
              <a:rPr lang="en-US" altLang="zh-CN" dirty="0">
                <a:solidFill>
                  <a:schemeClr val="tx1"/>
                </a:solidFill>
              </a:rPr>
              <a:t>modality</a:t>
            </a:r>
            <a:r>
              <a:rPr lang="zh-CN" altLang="en-US" dirty="0">
                <a:solidFill>
                  <a:schemeClr val="tx1"/>
                </a:solidFill>
              </a:rPr>
              <a:t>）是介于肯定和否定两级之间的区域，表达讲话者的判断、意愿等主观情感。</a:t>
            </a:r>
          </a:p>
          <a:p>
            <a:r>
              <a:rPr lang="zh-CN" altLang="en-US" dirty="0">
                <a:solidFill>
                  <a:schemeClr val="tx1"/>
                </a:solidFill>
              </a:rPr>
              <a:t>肯定与否定的可能性判断有三种表达：（</a:t>
            </a:r>
            <a:r>
              <a:rPr lang="en-US" altLang="zh-CN" dirty="0">
                <a:solidFill>
                  <a:schemeClr val="tx1"/>
                </a:solidFill>
              </a:rPr>
              <a:t>1</a:t>
            </a:r>
            <a:r>
              <a:rPr lang="zh-CN" altLang="en-US" dirty="0">
                <a:solidFill>
                  <a:schemeClr val="tx1"/>
                </a:solidFill>
              </a:rPr>
              <a:t>）由动词词组中的情态动词表达，如</a:t>
            </a:r>
            <a:r>
              <a:rPr lang="en-US" altLang="zh-CN" dirty="0">
                <a:solidFill>
                  <a:schemeClr val="tx1"/>
                </a:solidFill>
              </a:rPr>
              <a:t>will/must/can</a:t>
            </a:r>
            <a:r>
              <a:rPr lang="zh-CN" altLang="en-US" dirty="0">
                <a:solidFill>
                  <a:schemeClr val="tx1"/>
                </a:solidFill>
              </a:rPr>
              <a:t>等；（</a:t>
            </a:r>
            <a:r>
              <a:rPr lang="en-US" altLang="zh-CN" dirty="0">
                <a:solidFill>
                  <a:schemeClr val="tx1"/>
                </a:solidFill>
              </a:rPr>
              <a:t>2</a:t>
            </a:r>
            <a:r>
              <a:rPr lang="zh-CN" altLang="en-US" dirty="0">
                <a:solidFill>
                  <a:schemeClr val="tx1"/>
                </a:solidFill>
              </a:rPr>
              <a:t>）由情态副词表达：</a:t>
            </a:r>
            <a:r>
              <a:rPr lang="en-US" altLang="zh-CN" dirty="0">
                <a:solidFill>
                  <a:schemeClr val="tx1"/>
                </a:solidFill>
              </a:rPr>
              <a:t>probably/usually</a:t>
            </a:r>
            <a:r>
              <a:rPr lang="zh-CN" altLang="en-US" dirty="0">
                <a:solidFill>
                  <a:schemeClr val="tx1"/>
                </a:solidFill>
              </a:rPr>
              <a:t>等；（</a:t>
            </a:r>
            <a:r>
              <a:rPr lang="en-US" altLang="zh-CN" dirty="0">
                <a:solidFill>
                  <a:schemeClr val="tx1"/>
                </a:solidFill>
              </a:rPr>
              <a:t>3</a:t>
            </a:r>
            <a:r>
              <a:rPr lang="zh-CN" altLang="en-US" dirty="0">
                <a:solidFill>
                  <a:schemeClr val="tx1"/>
                </a:solidFill>
              </a:rPr>
              <a:t>）由两者一起表达：</a:t>
            </a:r>
            <a:r>
              <a:rPr lang="en-US" altLang="zh-CN" dirty="0">
                <a:solidFill>
                  <a:schemeClr val="tx1"/>
                </a:solidFill>
              </a:rPr>
              <a:t>He’ll usually sit there all day</a:t>
            </a:r>
            <a:r>
              <a:rPr lang="zh-CN" altLang="en-US" dirty="0">
                <a:solidFill>
                  <a:schemeClr val="tx1"/>
                </a:solidFill>
              </a:rPr>
              <a:t>。</a:t>
            </a:r>
          </a:p>
          <a:p>
            <a:r>
              <a:rPr lang="zh-CN" altLang="en-US" dirty="0">
                <a:solidFill>
                  <a:schemeClr val="tx1"/>
                </a:solidFill>
              </a:rPr>
              <a:t>表达主观意愿的规定与禁止有两种表达：（</a:t>
            </a:r>
            <a:r>
              <a:rPr lang="en-US" altLang="zh-CN" dirty="0">
                <a:solidFill>
                  <a:schemeClr val="tx1"/>
                </a:solidFill>
              </a:rPr>
              <a:t>1</a:t>
            </a:r>
            <a:r>
              <a:rPr lang="zh-CN" altLang="en-US" dirty="0">
                <a:solidFill>
                  <a:schemeClr val="tx1"/>
                </a:solidFill>
              </a:rPr>
              <a:t>）由限定性情态动词表达：</a:t>
            </a:r>
            <a:r>
              <a:rPr lang="en-US" altLang="zh-CN" dirty="0">
                <a:solidFill>
                  <a:schemeClr val="tx1"/>
                </a:solidFill>
              </a:rPr>
              <a:t>should, will</a:t>
            </a:r>
            <a:r>
              <a:rPr lang="zh-CN" altLang="en-US" dirty="0">
                <a:solidFill>
                  <a:schemeClr val="tx1"/>
                </a:solidFill>
              </a:rPr>
              <a:t>等。（</a:t>
            </a:r>
            <a:r>
              <a:rPr lang="en-US" altLang="zh-CN" dirty="0">
                <a:solidFill>
                  <a:schemeClr val="tx1"/>
                </a:solidFill>
              </a:rPr>
              <a:t>2</a:t>
            </a:r>
            <a:r>
              <a:rPr lang="zh-CN" altLang="en-US" dirty="0">
                <a:solidFill>
                  <a:schemeClr val="tx1"/>
                </a:solidFill>
              </a:rPr>
              <a:t>）由谓语的延伸部分表达：</a:t>
            </a:r>
            <a:r>
              <a:rPr lang="en-US" altLang="zh-CN" dirty="0">
                <a:solidFill>
                  <a:schemeClr val="tx1"/>
                </a:solidFill>
              </a:rPr>
              <a:t>allowed to/supposed to / willing to /anxious to/determined to</a:t>
            </a:r>
            <a:r>
              <a:rPr lang="zh-CN" altLang="en-US" dirty="0">
                <a:solidFill>
                  <a:schemeClr val="tx1"/>
                </a:solidFill>
              </a:rPr>
              <a:t>等。韩礼德把这种情态称为“意态”（</a:t>
            </a:r>
            <a:r>
              <a:rPr lang="en-US" altLang="zh-CN" dirty="0">
                <a:solidFill>
                  <a:schemeClr val="tx1"/>
                </a:solidFill>
              </a:rPr>
              <a:t>modulation</a:t>
            </a:r>
            <a:r>
              <a:rPr lang="zh-CN" altLang="en-US" dirty="0">
                <a:solidFill>
                  <a:schemeClr val="tx1"/>
                </a:solidFill>
              </a:rPr>
              <a:t>）。</a:t>
            </a:r>
          </a:p>
          <a:p>
            <a:endParaRPr lang="zh-CN" altLang="en-US" dirty="0"/>
          </a:p>
        </p:txBody>
      </p:sp>
    </p:spTree>
    <p:extLst>
      <p:ext uri="{BB962C8B-B14F-4D97-AF65-F5344CB8AC3E}">
        <p14:creationId xmlns:p14="http://schemas.microsoft.com/office/powerpoint/2010/main" val="22725756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1700" dirty="0">
                <a:solidFill>
                  <a:srgbClr val="FF0000"/>
                </a:solidFill>
                <a:latin typeface="楷体" panose="02010609060101010101" pitchFamily="49" charset="-122"/>
                <a:ea typeface="楷体" panose="02010609060101010101" pitchFamily="49" charset="-122"/>
              </a:rPr>
              <a:t>2. </a:t>
            </a:r>
            <a:r>
              <a:rPr lang="zh-CN" altLang="en-US" sz="1700" dirty="0">
                <a:solidFill>
                  <a:srgbClr val="FF0000"/>
                </a:solidFill>
                <a:latin typeface="楷体" panose="02010609060101010101" pitchFamily="49" charset="-122"/>
                <a:ea typeface="楷体" panose="02010609060101010101" pitchFamily="49" charset="-122"/>
              </a:rPr>
              <a:t>情态隐喻</a:t>
            </a:r>
          </a:p>
          <a:p>
            <a:r>
              <a:rPr lang="zh-CN" altLang="en-US" dirty="0">
                <a:solidFill>
                  <a:schemeClr val="tx1"/>
                </a:solidFill>
              </a:rPr>
              <a:t>情态除了可由以上几种形式体现之外，还可以由小句来体现，这就是情态的“隐喻化”（</a:t>
            </a:r>
            <a:r>
              <a:rPr lang="en-US" altLang="zh-CN" dirty="0">
                <a:solidFill>
                  <a:schemeClr val="tx1"/>
                </a:solidFill>
              </a:rPr>
              <a:t>metaphor of modality</a:t>
            </a:r>
            <a:r>
              <a:rPr lang="zh-CN" altLang="en-US" dirty="0">
                <a:solidFill>
                  <a:schemeClr val="tx1"/>
                </a:solidFill>
              </a:rPr>
              <a:t>），如</a:t>
            </a:r>
            <a:r>
              <a:rPr lang="en-US" altLang="zh-CN" dirty="0">
                <a:solidFill>
                  <a:schemeClr val="tx1"/>
                </a:solidFill>
              </a:rPr>
              <a:t>Mary certainly knows</a:t>
            </a:r>
            <a:r>
              <a:rPr lang="zh-CN" altLang="en-US" dirty="0">
                <a:solidFill>
                  <a:schemeClr val="tx1"/>
                </a:solidFill>
              </a:rPr>
              <a:t>可由其隐喻化形式</a:t>
            </a:r>
            <a:r>
              <a:rPr lang="en-US" altLang="zh-CN" dirty="0">
                <a:solidFill>
                  <a:schemeClr val="tx1"/>
                </a:solidFill>
              </a:rPr>
              <a:t>It is certain that Mary knows</a:t>
            </a:r>
            <a:r>
              <a:rPr lang="zh-CN" altLang="en-US" dirty="0">
                <a:solidFill>
                  <a:schemeClr val="tx1"/>
                </a:solidFill>
              </a:rPr>
              <a:t>（客观形式）来表示，情态的取向（</a:t>
            </a:r>
            <a:r>
              <a:rPr lang="en-US" altLang="zh-CN" dirty="0">
                <a:solidFill>
                  <a:schemeClr val="tx1"/>
                </a:solidFill>
              </a:rPr>
              <a:t>orientation</a:t>
            </a:r>
            <a:r>
              <a:rPr lang="zh-CN" altLang="en-US" dirty="0">
                <a:solidFill>
                  <a:schemeClr val="tx1"/>
                </a:solidFill>
              </a:rPr>
              <a:t>）指向情景语境，不对提供的“信息”负责；或者由</a:t>
            </a:r>
            <a:r>
              <a:rPr lang="en-US" altLang="zh-CN" dirty="0">
                <a:solidFill>
                  <a:schemeClr val="tx1"/>
                </a:solidFill>
              </a:rPr>
              <a:t>I think Mary knows</a:t>
            </a:r>
            <a:r>
              <a:rPr lang="zh-CN" altLang="en-US" dirty="0">
                <a:solidFill>
                  <a:schemeClr val="tx1"/>
                </a:solidFill>
              </a:rPr>
              <a:t>（主观形式）来表示，情态的取向是讲话本人，要对提供的信息的有效性负责。</a:t>
            </a:r>
          </a:p>
          <a:p>
            <a:endParaRPr lang="zh-CN" altLang="en-US" dirty="0"/>
          </a:p>
        </p:txBody>
      </p:sp>
    </p:spTree>
    <p:extLst>
      <p:ext uri="{BB962C8B-B14F-4D97-AF65-F5344CB8AC3E}">
        <p14:creationId xmlns:p14="http://schemas.microsoft.com/office/powerpoint/2010/main" val="24773456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solidFill>
                  <a:schemeClr val="tx1"/>
                </a:solidFill>
              </a:rPr>
              <a:t>试比较：</a:t>
            </a:r>
          </a:p>
          <a:p>
            <a:r>
              <a:rPr lang="en-US" altLang="zh-CN" dirty="0">
                <a:solidFill>
                  <a:schemeClr val="tx1"/>
                </a:solidFill>
              </a:rPr>
              <a:t>1. Mary certainly knows. </a:t>
            </a:r>
            <a:r>
              <a:rPr lang="zh-CN" altLang="en-US" dirty="0">
                <a:solidFill>
                  <a:schemeClr val="tx1"/>
                </a:solidFill>
              </a:rPr>
              <a:t>玛丽肯定知道。</a:t>
            </a:r>
          </a:p>
          <a:p>
            <a:r>
              <a:rPr lang="zh-CN" altLang="en-US" dirty="0">
                <a:solidFill>
                  <a:schemeClr val="tx1"/>
                </a:solidFill>
              </a:rPr>
              <a:t>（情态副词表达作者对所知信息的主观判断。）</a:t>
            </a:r>
          </a:p>
          <a:p>
            <a:r>
              <a:rPr lang="en-US" altLang="zh-CN" dirty="0">
                <a:solidFill>
                  <a:schemeClr val="tx1"/>
                </a:solidFill>
              </a:rPr>
              <a:t>2. It is certain that Mary knows. </a:t>
            </a:r>
            <a:r>
              <a:rPr lang="zh-CN" altLang="en-US" dirty="0">
                <a:solidFill>
                  <a:schemeClr val="tx1"/>
                </a:solidFill>
              </a:rPr>
              <a:t>玛丽知道，这是肯定的。</a:t>
            </a:r>
          </a:p>
          <a:p>
            <a:r>
              <a:rPr lang="zh-CN" altLang="en-US" dirty="0">
                <a:solidFill>
                  <a:schemeClr val="tx1"/>
                </a:solidFill>
              </a:rPr>
              <a:t>（情态隐喻表达作者的客观感受，即他身在事外。）</a:t>
            </a:r>
          </a:p>
          <a:p>
            <a:r>
              <a:rPr lang="en-US" altLang="zh-CN" dirty="0">
                <a:solidFill>
                  <a:schemeClr val="tx1"/>
                </a:solidFill>
              </a:rPr>
              <a:t>3. I think Mary knows. </a:t>
            </a:r>
            <a:r>
              <a:rPr lang="zh-CN" altLang="en-US" dirty="0">
                <a:solidFill>
                  <a:schemeClr val="tx1"/>
                </a:solidFill>
              </a:rPr>
              <a:t>我认为玛丽是知道的。</a:t>
            </a:r>
          </a:p>
          <a:p>
            <a:r>
              <a:rPr lang="zh-CN" altLang="en-US" dirty="0">
                <a:solidFill>
                  <a:schemeClr val="tx1"/>
                </a:solidFill>
              </a:rPr>
              <a:t>（完全是作者的主观愿望和判断，没有其他信息。）</a:t>
            </a:r>
          </a:p>
          <a:p>
            <a:r>
              <a:rPr lang="zh-CN" altLang="en-US" dirty="0">
                <a:solidFill>
                  <a:schemeClr val="tx1"/>
                </a:solidFill>
              </a:rPr>
              <a:t>可见，这三种表达是不同的。</a:t>
            </a:r>
          </a:p>
          <a:p>
            <a:endParaRPr lang="zh-CN" altLang="en-US" dirty="0"/>
          </a:p>
        </p:txBody>
      </p:sp>
    </p:spTree>
    <p:extLst>
      <p:ext uri="{BB962C8B-B14F-4D97-AF65-F5344CB8AC3E}">
        <p14:creationId xmlns:p14="http://schemas.microsoft.com/office/powerpoint/2010/main" val="199075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400" y="1137600"/>
            <a:ext cx="10969200" cy="705600"/>
          </a:xfrm>
        </p:spPr>
        <p:txBody>
          <a:bodyPr>
            <a:normAutofit fontScale="90000"/>
          </a:bodyPr>
          <a:lstStyle/>
          <a:p>
            <a:r>
              <a:rPr lang="zh-CN" altLang="en-US" dirty="0"/>
              <a:t>汉语中也有这种现象，不过汉语的词素有时表现为偏旁部首，例如：</a:t>
            </a:r>
          </a:p>
        </p:txBody>
      </p:sp>
      <p:pic>
        <p:nvPicPr>
          <p:cNvPr id="5" name="内容占位符 4">
            <a:extLst>
              <a:ext uri="{FF2B5EF4-FFF2-40B4-BE49-F238E27FC236}">
                <a16:creationId xmlns:a16="http://schemas.microsoft.com/office/drawing/2014/main" id="{8E020FE9-8063-4DB3-6B37-9DB9B3B6A9CB}"/>
              </a:ext>
            </a:extLst>
          </p:cNvPr>
          <p:cNvPicPr>
            <a:picLocks noGrp="1" noChangeAspect="1"/>
          </p:cNvPicPr>
          <p:nvPr>
            <p:ph idx="1"/>
          </p:nvPr>
        </p:nvPicPr>
        <p:blipFill rotWithShape="1">
          <a:blip r:embed="rId2"/>
          <a:srcRect r="50180" b="100"/>
          <a:stretch/>
        </p:blipFill>
        <p:spPr>
          <a:xfrm>
            <a:off x="608399" y="2104081"/>
            <a:ext cx="6257019" cy="4026895"/>
          </a:xfrm>
        </p:spPr>
      </p:pic>
      <p:sp>
        <p:nvSpPr>
          <p:cNvPr id="7" name="文本框 6">
            <a:extLst>
              <a:ext uri="{FF2B5EF4-FFF2-40B4-BE49-F238E27FC236}">
                <a16:creationId xmlns:a16="http://schemas.microsoft.com/office/drawing/2014/main" id="{95D914DD-7D92-8EF4-3875-915001292A0A}"/>
              </a:ext>
            </a:extLst>
          </p:cNvPr>
          <p:cNvSpPr txBox="1"/>
          <p:nvPr/>
        </p:nvSpPr>
        <p:spPr>
          <a:xfrm>
            <a:off x="7693702" y="2047503"/>
            <a:ext cx="2979295" cy="3858622"/>
          </a:xfrm>
          <a:prstGeom prst="rect">
            <a:avLst/>
          </a:prstGeom>
          <a:noFill/>
        </p:spPr>
        <p:txBody>
          <a:bodyPr wrap="square">
            <a:spAutoFit/>
          </a:bodyPr>
          <a:lstStyle/>
          <a:p>
            <a:r>
              <a:rPr lang="zh-CN" altLang="en-US" sz="2400" dirty="0"/>
              <a:t>英语构词与汉语不同，译文</a:t>
            </a:r>
            <a:r>
              <a:rPr lang="en-US" altLang="zh-CN" sz="2400" dirty="0"/>
              <a:t>1</a:t>
            </a:r>
            <a:r>
              <a:rPr lang="zh-CN" altLang="en-US" sz="2400" dirty="0"/>
              <a:t>没有用词缀表示，换成单词</a:t>
            </a:r>
            <a:r>
              <a:rPr lang="en-US" altLang="zh-CN" sz="2400" dirty="0"/>
              <a:t>again</a:t>
            </a:r>
            <a:r>
              <a:rPr lang="zh-CN" altLang="en-US" sz="2400" dirty="0"/>
              <a:t>以及省略号，译文</a:t>
            </a:r>
            <a:r>
              <a:rPr lang="en-US" altLang="zh-CN" sz="2400" dirty="0"/>
              <a:t>2</a:t>
            </a:r>
            <a:r>
              <a:rPr lang="zh-CN" altLang="en-US" sz="2400" dirty="0"/>
              <a:t>通过</a:t>
            </a:r>
            <a:r>
              <a:rPr lang="zh-CN" altLang="en-US" sz="2400" dirty="0">
                <a:solidFill>
                  <a:srgbClr val="FF0000"/>
                </a:solidFill>
              </a:rPr>
              <a:t>词缀</a:t>
            </a:r>
            <a:r>
              <a:rPr lang="en-US" altLang="zh-CN" sz="2400" dirty="0">
                <a:solidFill>
                  <a:srgbClr val="FF0000"/>
                </a:solidFill>
              </a:rPr>
              <a:t>re-</a:t>
            </a:r>
            <a:r>
              <a:rPr lang="zh-CN" altLang="en-US" sz="2400" dirty="0"/>
              <a:t>的叠加表示，但是与原文四个“又”仍然能构成一个汉字不同，还是无法体现原文的那种词素层的风格。</a:t>
            </a:r>
          </a:p>
        </p:txBody>
      </p:sp>
    </p:spTree>
    <p:extLst>
      <p:ext uri="{BB962C8B-B14F-4D97-AF65-F5344CB8AC3E}">
        <p14:creationId xmlns:p14="http://schemas.microsoft.com/office/powerpoint/2010/main" val="36096463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1700" dirty="0">
                <a:solidFill>
                  <a:srgbClr val="FF0000"/>
                </a:solidFill>
                <a:latin typeface="楷体" panose="02010609060101010101" pitchFamily="49" charset="-122"/>
                <a:ea typeface="楷体" panose="02010609060101010101" pitchFamily="49" charset="-122"/>
              </a:rPr>
              <a:t>3. </a:t>
            </a:r>
            <a:r>
              <a:rPr lang="zh-CN" altLang="en-US" sz="1700" dirty="0">
                <a:solidFill>
                  <a:srgbClr val="FF0000"/>
                </a:solidFill>
                <a:latin typeface="楷体" panose="02010609060101010101" pitchFamily="49" charset="-122"/>
                <a:ea typeface="楷体" panose="02010609060101010101" pitchFamily="49" charset="-122"/>
              </a:rPr>
              <a:t>情态对比</a:t>
            </a:r>
          </a:p>
          <a:p>
            <a:r>
              <a:rPr lang="zh-CN" altLang="en-US" dirty="0">
                <a:solidFill>
                  <a:schemeClr val="tx1"/>
                </a:solidFill>
              </a:rPr>
              <a:t>情态还表现社会角色关系，正式程度和权威关系，情态表达的客套是可以分级的。巴特勒（</a:t>
            </a:r>
            <a:r>
              <a:rPr lang="en-US" altLang="zh-CN" dirty="0">
                <a:solidFill>
                  <a:schemeClr val="tx1"/>
                </a:solidFill>
              </a:rPr>
              <a:t>Butler</a:t>
            </a:r>
            <a:r>
              <a:rPr lang="zh-CN" altLang="en-US" dirty="0">
                <a:solidFill>
                  <a:schemeClr val="tx1"/>
                </a:solidFill>
              </a:rPr>
              <a:t>，</a:t>
            </a:r>
            <a:r>
              <a:rPr lang="en-US" altLang="zh-CN" dirty="0">
                <a:solidFill>
                  <a:schemeClr val="tx1"/>
                </a:solidFill>
              </a:rPr>
              <a:t>1980</a:t>
            </a:r>
            <a:r>
              <a:rPr lang="zh-CN" altLang="en-US" dirty="0">
                <a:solidFill>
                  <a:schemeClr val="tx1"/>
                </a:solidFill>
              </a:rPr>
              <a:t>）曾将情态的礼貌性作如下划分：</a:t>
            </a:r>
          </a:p>
          <a:p>
            <a:endParaRPr lang="zh-CN" altLang="en-US" dirty="0"/>
          </a:p>
        </p:txBody>
      </p:sp>
      <p:pic>
        <p:nvPicPr>
          <p:cNvPr id="4" name="图片 3"/>
          <p:cNvPicPr>
            <a:picLocks noChangeAspect="1"/>
          </p:cNvPicPr>
          <p:nvPr/>
        </p:nvPicPr>
        <p:blipFill>
          <a:blip r:embed="rId2"/>
          <a:stretch>
            <a:fillRect/>
          </a:stretch>
        </p:blipFill>
        <p:spPr>
          <a:xfrm>
            <a:off x="2545164" y="2906064"/>
            <a:ext cx="7412053" cy="3060021"/>
          </a:xfrm>
          <a:prstGeom prst="rect">
            <a:avLst/>
          </a:prstGeom>
        </p:spPr>
      </p:pic>
    </p:spTree>
    <p:extLst>
      <p:ext uri="{BB962C8B-B14F-4D97-AF65-F5344CB8AC3E}">
        <p14:creationId xmlns:p14="http://schemas.microsoft.com/office/powerpoint/2010/main" val="6920883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solidFill>
                  <a:schemeClr val="tx1"/>
                </a:solidFill>
              </a:rPr>
              <a:t>无论是一般的情态还是隐喻化情态在语篇中的高频率出现都是有效的突出形式，例如：</a:t>
            </a:r>
            <a:endParaRPr lang="en-US" altLang="zh-CN" dirty="0">
              <a:solidFill>
                <a:schemeClr val="tx1"/>
              </a:solidFill>
            </a:endParaRPr>
          </a:p>
          <a:p>
            <a:endParaRPr lang="zh-CN" altLang="en-US" dirty="0"/>
          </a:p>
        </p:txBody>
      </p:sp>
      <p:pic>
        <p:nvPicPr>
          <p:cNvPr id="4" name="图片 3"/>
          <p:cNvPicPr>
            <a:picLocks noChangeAspect="1"/>
          </p:cNvPicPr>
          <p:nvPr/>
        </p:nvPicPr>
        <p:blipFill rotWithShape="1">
          <a:blip r:embed="rId2"/>
          <a:srcRect r="49923" b="-1601"/>
          <a:stretch/>
        </p:blipFill>
        <p:spPr>
          <a:xfrm>
            <a:off x="2960387" y="2032939"/>
            <a:ext cx="5467491" cy="3393500"/>
          </a:xfrm>
          <a:prstGeom prst="rect">
            <a:avLst/>
          </a:prstGeom>
        </p:spPr>
      </p:pic>
      <p:sp>
        <p:nvSpPr>
          <p:cNvPr id="5" name="矩形 4"/>
          <p:cNvSpPr/>
          <p:nvPr/>
        </p:nvSpPr>
        <p:spPr>
          <a:xfrm>
            <a:off x="494674" y="5603268"/>
            <a:ext cx="10867869" cy="400110"/>
          </a:xfrm>
          <a:prstGeom prst="rect">
            <a:avLst/>
          </a:prstGeom>
        </p:spPr>
        <p:txBody>
          <a:bodyPr wrap="square">
            <a:spAutoFit/>
          </a:bodyPr>
          <a:lstStyle/>
          <a:p>
            <a:r>
              <a:rPr lang="zh-CN" altLang="en-US" sz="2000" dirty="0"/>
              <a:t>王后的讲话中没有任何情态成分，而二尽量用低量值的情态动词</a:t>
            </a:r>
            <a:r>
              <a:rPr lang="en-US" altLang="zh-CN" sz="2000" dirty="0"/>
              <a:t>May</a:t>
            </a:r>
            <a:r>
              <a:rPr lang="zh-CN" altLang="en-US" sz="2000" dirty="0"/>
              <a:t>来表示他的诚惶诚恐与顺从。</a:t>
            </a:r>
          </a:p>
        </p:txBody>
      </p:sp>
    </p:spTree>
    <p:extLst>
      <p:ext uri="{BB962C8B-B14F-4D97-AF65-F5344CB8AC3E}">
        <p14:creationId xmlns:p14="http://schemas.microsoft.com/office/powerpoint/2010/main" val="24759202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08400" y="1490400"/>
            <a:ext cx="11308780" cy="1822426"/>
          </a:xfrm>
        </p:spPr>
        <p:txBody>
          <a:bodyPr/>
          <a:lstStyle/>
          <a:p>
            <a:r>
              <a:rPr lang="zh-CN" altLang="en-US" dirty="0">
                <a:solidFill>
                  <a:schemeClr val="tx1"/>
                </a:solidFill>
              </a:rPr>
              <a:t>汉语译文也用“愿”字体现</a:t>
            </a:r>
            <a:r>
              <a:rPr lang="en-US" altLang="zh-CN" dirty="0">
                <a:solidFill>
                  <a:schemeClr val="tx1"/>
                </a:solidFill>
              </a:rPr>
              <a:t>:</a:t>
            </a:r>
          </a:p>
          <a:p>
            <a:endParaRPr lang="zh-CN" altLang="en-US" dirty="0"/>
          </a:p>
        </p:txBody>
      </p:sp>
      <p:pic>
        <p:nvPicPr>
          <p:cNvPr id="4" name="图片 3"/>
          <p:cNvPicPr>
            <a:picLocks noChangeAspect="1"/>
          </p:cNvPicPr>
          <p:nvPr/>
        </p:nvPicPr>
        <p:blipFill rotWithShape="1">
          <a:blip r:embed="rId2"/>
          <a:srcRect t="-1" r="50617" b="-1751"/>
          <a:stretch/>
        </p:blipFill>
        <p:spPr>
          <a:xfrm>
            <a:off x="2322803" y="2178509"/>
            <a:ext cx="7192898" cy="2268633"/>
          </a:xfrm>
          <a:prstGeom prst="rect">
            <a:avLst/>
          </a:prstGeom>
        </p:spPr>
      </p:pic>
      <p:sp>
        <p:nvSpPr>
          <p:cNvPr id="5" name="矩形 4"/>
          <p:cNvSpPr/>
          <p:nvPr/>
        </p:nvSpPr>
        <p:spPr>
          <a:xfrm>
            <a:off x="1319135" y="4818938"/>
            <a:ext cx="9338872" cy="923330"/>
          </a:xfrm>
          <a:prstGeom prst="rect">
            <a:avLst/>
          </a:prstGeom>
        </p:spPr>
        <p:txBody>
          <a:bodyPr wrap="square">
            <a:spAutoFit/>
          </a:bodyPr>
          <a:lstStyle/>
          <a:p>
            <a:r>
              <a:rPr lang="en-US" altLang="zh-CN"/>
              <a:t>shall</a:t>
            </a:r>
            <a:r>
              <a:rPr lang="zh-CN" altLang="en-US"/>
              <a:t>表示权位关系，汉语用“该”表示谦恭，有征求对方意见的作用，如果改为情态隐喻句</a:t>
            </a:r>
            <a:r>
              <a:rPr lang="en-US" altLang="zh-CN"/>
              <a:t>Where am I supposed to begin, please your majesty?</a:t>
            </a:r>
            <a:r>
              <a:rPr lang="zh-CN" altLang="en-US"/>
              <a:t>不仅前半句完全是置身事外的感觉，即不是主观上征求对方意见，而且与后半句的礼貌程度也不协调。</a:t>
            </a:r>
          </a:p>
        </p:txBody>
      </p:sp>
    </p:spTree>
    <p:extLst>
      <p:ext uri="{BB962C8B-B14F-4D97-AF65-F5344CB8AC3E}">
        <p14:creationId xmlns:p14="http://schemas.microsoft.com/office/powerpoint/2010/main" val="8280472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2C9501-D66E-42D8-DF7B-E81B0FB3118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57731DA-8496-2573-AEEF-1012CE05C5B8}"/>
              </a:ext>
            </a:extLst>
          </p:cNvPr>
          <p:cNvSpPr>
            <a:spLocks noGrp="1"/>
          </p:cNvSpPr>
          <p:nvPr>
            <p:ph idx="1"/>
          </p:nvPr>
        </p:nvSpPr>
        <p:spPr/>
        <p:txBody>
          <a:bodyPr/>
          <a:lstStyle/>
          <a:p>
            <a:r>
              <a:rPr lang="zh-CN" altLang="en-US" dirty="0">
                <a:solidFill>
                  <a:schemeClr val="tx1"/>
                </a:solidFill>
              </a:rPr>
              <a:t>情态运用与社会角度关系不协调，就会使交际者之间的关系变得紧张，例如：</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39F814BA-EE4F-D964-289A-633440AC6AC4}"/>
              </a:ext>
            </a:extLst>
          </p:cNvPr>
          <p:cNvPicPr>
            <a:picLocks noChangeAspect="1"/>
          </p:cNvPicPr>
          <p:nvPr/>
        </p:nvPicPr>
        <p:blipFill rotWithShape="1">
          <a:blip r:embed="rId2"/>
          <a:srcRect r="50000" b="-1951"/>
          <a:stretch/>
        </p:blipFill>
        <p:spPr>
          <a:xfrm>
            <a:off x="801561" y="2215533"/>
            <a:ext cx="5252499" cy="1966723"/>
          </a:xfrm>
          <a:prstGeom prst="rect">
            <a:avLst/>
          </a:prstGeom>
        </p:spPr>
      </p:pic>
      <p:pic>
        <p:nvPicPr>
          <p:cNvPr id="7" name="图片 6">
            <a:extLst>
              <a:ext uri="{FF2B5EF4-FFF2-40B4-BE49-F238E27FC236}">
                <a16:creationId xmlns:a16="http://schemas.microsoft.com/office/drawing/2014/main" id="{F6502468-FBAB-6F75-9188-345F4F1FE821}"/>
              </a:ext>
            </a:extLst>
          </p:cNvPr>
          <p:cNvPicPr>
            <a:picLocks noChangeAspect="1"/>
          </p:cNvPicPr>
          <p:nvPr/>
        </p:nvPicPr>
        <p:blipFill rotWithShape="1">
          <a:blip r:embed="rId3"/>
          <a:srcRect r="50000" b="315"/>
          <a:stretch/>
        </p:blipFill>
        <p:spPr>
          <a:xfrm>
            <a:off x="6577397" y="2131213"/>
            <a:ext cx="5000203" cy="2135362"/>
          </a:xfrm>
          <a:prstGeom prst="rect">
            <a:avLst/>
          </a:prstGeom>
        </p:spPr>
      </p:pic>
      <p:sp>
        <p:nvSpPr>
          <p:cNvPr id="9" name="文本框 8">
            <a:extLst>
              <a:ext uri="{FF2B5EF4-FFF2-40B4-BE49-F238E27FC236}">
                <a16:creationId xmlns:a16="http://schemas.microsoft.com/office/drawing/2014/main" id="{1C47C875-7965-D9CE-6285-3ACA228DF1AC}"/>
              </a:ext>
            </a:extLst>
          </p:cNvPr>
          <p:cNvSpPr txBox="1"/>
          <p:nvPr/>
        </p:nvSpPr>
        <p:spPr>
          <a:xfrm>
            <a:off x="1154243" y="5044434"/>
            <a:ext cx="10672996" cy="954107"/>
          </a:xfrm>
          <a:prstGeom prst="rect">
            <a:avLst/>
          </a:prstGeom>
          <a:noFill/>
        </p:spPr>
        <p:txBody>
          <a:bodyPr wrap="square">
            <a:spAutoFit/>
          </a:bodyPr>
          <a:lstStyle/>
          <a:p>
            <a:r>
              <a:rPr lang="zh-CN" altLang="en-US" sz="2800" dirty="0"/>
              <a:t>所以在翻译时对于情态结构一定要把握这种人际关系的正式与庄重程度，这也是语体风格的一种表现。</a:t>
            </a:r>
          </a:p>
        </p:txBody>
      </p:sp>
    </p:spTree>
    <p:extLst>
      <p:ext uri="{BB962C8B-B14F-4D97-AF65-F5344CB8AC3E}">
        <p14:creationId xmlns:p14="http://schemas.microsoft.com/office/powerpoint/2010/main" val="34984415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B2DD62-909D-9080-3209-874DFBBAA75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610F6DB-05F4-5A28-D1F5-288E1D48950D}"/>
              </a:ext>
            </a:extLst>
          </p:cNvPr>
          <p:cNvSpPr>
            <a:spLocks noGrp="1"/>
          </p:cNvSpPr>
          <p:nvPr>
            <p:ph idx="1"/>
          </p:nvPr>
        </p:nvSpPr>
        <p:spPr/>
        <p:txBody>
          <a:bodyPr/>
          <a:lstStyle/>
          <a:p>
            <a:r>
              <a:rPr lang="zh-CN" altLang="en-US" dirty="0">
                <a:solidFill>
                  <a:srgbClr val="FF0000"/>
                </a:solidFill>
              </a:rPr>
              <a:t>（五）及物性结构与文体风格（参考张德禄，</a:t>
            </a:r>
            <a:r>
              <a:rPr lang="en-US" altLang="zh-CN" dirty="0">
                <a:solidFill>
                  <a:srgbClr val="FF0000"/>
                </a:solidFill>
              </a:rPr>
              <a:t>2005: 116—121</a:t>
            </a:r>
            <a:r>
              <a:rPr lang="zh-CN" altLang="en-US" dirty="0">
                <a:solidFill>
                  <a:srgbClr val="FF0000"/>
                </a:solidFill>
              </a:rPr>
              <a:t>）</a:t>
            </a:r>
          </a:p>
          <a:p>
            <a:r>
              <a:rPr lang="en-US" altLang="zh-CN" sz="1700" dirty="0">
                <a:solidFill>
                  <a:srgbClr val="FF0000"/>
                </a:solidFill>
                <a:latin typeface="楷体" panose="02010609060101010101" pitchFamily="49" charset="-122"/>
                <a:ea typeface="楷体" panose="02010609060101010101" pitchFamily="49" charset="-122"/>
              </a:rPr>
              <a:t>1. </a:t>
            </a:r>
            <a:r>
              <a:rPr lang="zh-CN" altLang="en-US" sz="1700" dirty="0">
                <a:solidFill>
                  <a:srgbClr val="FF0000"/>
                </a:solidFill>
                <a:latin typeface="楷体" panose="02010609060101010101" pitchFamily="49" charset="-122"/>
                <a:ea typeface="楷体" panose="02010609060101010101" pitchFamily="49" charset="-122"/>
              </a:rPr>
              <a:t>及物性结构</a:t>
            </a:r>
          </a:p>
          <a:p>
            <a:r>
              <a:rPr lang="zh-CN" altLang="en-US" dirty="0">
                <a:solidFill>
                  <a:schemeClr val="tx1"/>
                </a:solidFill>
              </a:rPr>
              <a:t>语法中表示正在发生的事，正在做的事、感觉、状态等可辨认的不同过程类型的结构称为及物性结构。如：</a:t>
            </a:r>
          </a:p>
          <a:p>
            <a:endParaRPr lang="zh-CN" altLang="en-US" dirty="0"/>
          </a:p>
        </p:txBody>
      </p:sp>
      <p:pic>
        <p:nvPicPr>
          <p:cNvPr id="4" name="图片 3">
            <a:extLst>
              <a:ext uri="{FF2B5EF4-FFF2-40B4-BE49-F238E27FC236}">
                <a16:creationId xmlns:a16="http://schemas.microsoft.com/office/drawing/2014/main" id="{07D4B175-0693-BB9E-A8FE-541F72D8B3C6}"/>
              </a:ext>
            </a:extLst>
          </p:cNvPr>
          <p:cNvPicPr>
            <a:picLocks noChangeAspect="1"/>
          </p:cNvPicPr>
          <p:nvPr/>
        </p:nvPicPr>
        <p:blipFill rotWithShape="1">
          <a:blip r:embed="rId2"/>
          <a:srcRect r="48073" b="-480"/>
          <a:stretch/>
        </p:blipFill>
        <p:spPr>
          <a:xfrm>
            <a:off x="2225628" y="3429000"/>
            <a:ext cx="7383068" cy="2230455"/>
          </a:xfrm>
          <a:prstGeom prst="rect">
            <a:avLst/>
          </a:prstGeom>
        </p:spPr>
      </p:pic>
    </p:spTree>
    <p:extLst>
      <p:ext uri="{BB962C8B-B14F-4D97-AF65-F5344CB8AC3E}">
        <p14:creationId xmlns:p14="http://schemas.microsoft.com/office/powerpoint/2010/main" val="3275815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2316B6-0BE0-EFB2-FED1-68FD8117659C}"/>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252E1DB2-CE14-3616-A61C-CDAD84BE9F09}"/>
              </a:ext>
            </a:extLst>
          </p:cNvPr>
          <p:cNvPicPr>
            <a:picLocks noGrp="1" noChangeAspect="1"/>
          </p:cNvPicPr>
          <p:nvPr>
            <p:ph idx="1"/>
          </p:nvPr>
        </p:nvPicPr>
        <p:blipFill rotWithShape="1">
          <a:blip r:embed="rId2"/>
          <a:srcRect t="1" r="48024" b="1476"/>
          <a:stretch/>
        </p:blipFill>
        <p:spPr>
          <a:xfrm>
            <a:off x="2672157" y="1742421"/>
            <a:ext cx="6423135" cy="3818930"/>
          </a:xfrm>
          <a:prstGeom prst="rect">
            <a:avLst/>
          </a:prstGeom>
        </p:spPr>
      </p:pic>
    </p:spTree>
    <p:extLst>
      <p:ext uri="{BB962C8B-B14F-4D97-AF65-F5344CB8AC3E}">
        <p14:creationId xmlns:p14="http://schemas.microsoft.com/office/powerpoint/2010/main" val="40103546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BE7602-61C2-F240-15A4-BADDBA457EA5}"/>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CF594E7C-EF97-0BEE-A86B-8C29D7E31568}"/>
              </a:ext>
            </a:extLst>
          </p:cNvPr>
          <p:cNvPicPr>
            <a:picLocks noGrp="1" noChangeAspect="1"/>
          </p:cNvPicPr>
          <p:nvPr>
            <p:ph idx="1"/>
          </p:nvPr>
        </p:nvPicPr>
        <p:blipFill rotWithShape="1">
          <a:blip r:embed="rId2"/>
          <a:srcRect t="-1" r="47793" b="-215"/>
          <a:stretch/>
        </p:blipFill>
        <p:spPr>
          <a:xfrm>
            <a:off x="2552236" y="1793012"/>
            <a:ext cx="7511796" cy="3573467"/>
          </a:xfrm>
          <a:prstGeom prst="rect">
            <a:avLst/>
          </a:prstGeom>
        </p:spPr>
      </p:pic>
      <p:sp>
        <p:nvSpPr>
          <p:cNvPr id="6" name="文本框 5">
            <a:extLst>
              <a:ext uri="{FF2B5EF4-FFF2-40B4-BE49-F238E27FC236}">
                <a16:creationId xmlns:a16="http://schemas.microsoft.com/office/drawing/2014/main" id="{64A54545-1643-9402-1A9D-22D58B599BB7}"/>
              </a:ext>
            </a:extLst>
          </p:cNvPr>
          <p:cNvSpPr txBox="1"/>
          <p:nvPr/>
        </p:nvSpPr>
        <p:spPr>
          <a:xfrm>
            <a:off x="1143000" y="5538307"/>
            <a:ext cx="10039661" cy="1200329"/>
          </a:xfrm>
          <a:prstGeom prst="rect">
            <a:avLst/>
          </a:prstGeom>
          <a:noFill/>
        </p:spPr>
        <p:txBody>
          <a:bodyPr wrap="square">
            <a:spAutoFit/>
          </a:bodyPr>
          <a:lstStyle/>
          <a:p>
            <a:r>
              <a:rPr lang="zh-CN" altLang="en-US" sz="2400" dirty="0"/>
              <a:t>对于同一件事采用不同的及物性结构表达，通俗地讲就是</a:t>
            </a:r>
            <a:r>
              <a:rPr lang="zh-CN" altLang="en-US" sz="2400" dirty="0">
                <a:solidFill>
                  <a:srgbClr val="FF0000"/>
                </a:solidFill>
              </a:rPr>
              <a:t>从不同角度叙述、描写同一件事情，从而构成不同风格以达到表达的需要</a:t>
            </a:r>
            <a:r>
              <a:rPr lang="zh-CN" altLang="en-US" sz="2400" dirty="0"/>
              <a:t>。下面具体分析及物性结构的文体突出形式。</a:t>
            </a:r>
          </a:p>
        </p:txBody>
      </p:sp>
    </p:spTree>
    <p:extLst>
      <p:ext uri="{BB962C8B-B14F-4D97-AF65-F5344CB8AC3E}">
        <p14:creationId xmlns:p14="http://schemas.microsoft.com/office/powerpoint/2010/main" val="40274204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E50E51-A8DC-76B3-E38E-968F6322F0B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BC4117E-E86D-3C85-35B9-BDC886134124}"/>
              </a:ext>
            </a:extLst>
          </p:cNvPr>
          <p:cNvSpPr>
            <a:spLocks noGrp="1"/>
          </p:cNvSpPr>
          <p:nvPr>
            <p:ph idx="1"/>
          </p:nvPr>
        </p:nvSpPr>
        <p:spPr/>
        <p:txBody>
          <a:bodyPr/>
          <a:lstStyle/>
          <a:p>
            <a:r>
              <a:rPr lang="en-US" altLang="zh-CN" sz="1700" dirty="0">
                <a:solidFill>
                  <a:srgbClr val="FF0000"/>
                </a:solidFill>
                <a:latin typeface="楷体" panose="02010609060101010101" pitchFamily="49" charset="-122"/>
                <a:ea typeface="楷体" panose="02010609060101010101" pitchFamily="49" charset="-122"/>
              </a:rPr>
              <a:t>2. </a:t>
            </a:r>
            <a:r>
              <a:rPr lang="zh-CN" altLang="en-US" sz="1700" dirty="0">
                <a:solidFill>
                  <a:srgbClr val="FF0000"/>
                </a:solidFill>
                <a:latin typeface="楷体" panose="02010609060101010101" pitchFamily="49" charset="-122"/>
                <a:ea typeface="楷体" panose="02010609060101010101" pitchFamily="49" charset="-122"/>
              </a:rPr>
              <a:t>及物性结构失衡突出</a:t>
            </a:r>
          </a:p>
          <a:p>
            <a:r>
              <a:rPr lang="zh-CN" altLang="en-US" dirty="0">
                <a:solidFill>
                  <a:schemeClr val="tx1"/>
                </a:solidFill>
              </a:rPr>
              <a:t>在某些特定的的情景语境中，某类及物性结构出现的频率特别高，成为失衡性突出方式。</a:t>
            </a:r>
            <a:endParaRPr lang="en-US" altLang="zh-CN" dirty="0">
              <a:solidFill>
                <a:schemeClr val="tx1"/>
              </a:solidFill>
            </a:endParaRPr>
          </a:p>
          <a:p>
            <a:r>
              <a:rPr lang="zh-CN" altLang="en-US" dirty="0">
                <a:solidFill>
                  <a:schemeClr val="tx1"/>
                </a:solidFill>
              </a:rPr>
              <a:t>例如威廉</a:t>
            </a:r>
            <a:r>
              <a:rPr lang="en-US" altLang="zh-CN" dirty="0">
                <a:solidFill>
                  <a:schemeClr val="tx1"/>
                </a:solidFill>
              </a:rPr>
              <a:t>•</a:t>
            </a:r>
            <a:r>
              <a:rPr lang="zh-CN" altLang="en-US" dirty="0">
                <a:solidFill>
                  <a:schemeClr val="tx1"/>
                </a:solidFill>
              </a:rPr>
              <a:t>戈尔丁的</a:t>
            </a:r>
            <a:r>
              <a:rPr lang="en-US" altLang="zh-CN" dirty="0">
                <a:solidFill>
                  <a:schemeClr val="tx1"/>
                </a:solidFill>
              </a:rPr>
              <a:t>《</a:t>
            </a:r>
            <a:r>
              <a:rPr lang="zh-CN" altLang="en-US" dirty="0">
                <a:solidFill>
                  <a:schemeClr val="tx1"/>
                </a:solidFill>
              </a:rPr>
              <a:t>继承者</a:t>
            </a:r>
            <a:r>
              <a:rPr lang="en-US" altLang="zh-CN" dirty="0">
                <a:solidFill>
                  <a:schemeClr val="tx1"/>
                </a:solidFill>
              </a:rPr>
              <a:t>》</a:t>
            </a:r>
            <a:r>
              <a:rPr lang="zh-CN" altLang="en-US" dirty="0">
                <a:solidFill>
                  <a:schemeClr val="tx1"/>
                </a:solidFill>
              </a:rPr>
              <a:t>中尼恩得瑟尔人无力与“新来人”（</a:t>
            </a:r>
            <a:r>
              <a:rPr lang="en-US" altLang="zh-CN" dirty="0">
                <a:solidFill>
                  <a:schemeClr val="tx1"/>
                </a:solidFill>
              </a:rPr>
              <a:t>The new comer</a:t>
            </a:r>
            <a:r>
              <a:rPr lang="zh-CN" altLang="en-US" dirty="0">
                <a:solidFill>
                  <a:schemeClr val="tx1"/>
                </a:solidFill>
              </a:rPr>
              <a:t>）抗争，造成了整个部族的覆灭。尼恩得瑟尔人有行为，但找不到对象，有心理活动，但找不到现象。描述尼恩得瑟尔人的行为和心理活动的句子大部分是不及物性的，而描述“新来人”的句子大都是及物性的：有行为者，也有目标和范围。</a:t>
            </a:r>
          </a:p>
        </p:txBody>
      </p:sp>
    </p:spTree>
    <p:extLst>
      <p:ext uri="{BB962C8B-B14F-4D97-AF65-F5344CB8AC3E}">
        <p14:creationId xmlns:p14="http://schemas.microsoft.com/office/powerpoint/2010/main" val="30887770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3D2CC3-665C-C3A7-1576-B0F530D61ACE}"/>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34F4ED9E-A388-33B9-CC05-8A4290450601}"/>
              </a:ext>
            </a:extLst>
          </p:cNvPr>
          <p:cNvPicPr>
            <a:picLocks noGrp="1" noChangeAspect="1"/>
          </p:cNvPicPr>
          <p:nvPr>
            <p:ph idx="1"/>
          </p:nvPr>
        </p:nvPicPr>
        <p:blipFill rotWithShape="1">
          <a:blip r:embed="rId2"/>
          <a:srcRect t="-1" r="49951" b="-3439"/>
          <a:stretch/>
        </p:blipFill>
        <p:spPr>
          <a:xfrm>
            <a:off x="843357" y="1511609"/>
            <a:ext cx="5042212" cy="3824889"/>
          </a:xfrm>
        </p:spPr>
      </p:pic>
      <p:pic>
        <p:nvPicPr>
          <p:cNvPr id="7" name="图片 6">
            <a:extLst>
              <a:ext uri="{FF2B5EF4-FFF2-40B4-BE49-F238E27FC236}">
                <a16:creationId xmlns:a16="http://schemas.microsoft.com/office/drawing/2014/main" id="{DA9A7473-C861-2FC3-3EFB-4BAADB15F3F3}"/>
              </a:ext>
            </a:extLst>
          </p:cNvPr>
          <p:cNvPicPr>
            <a:picLocks noChangeAspect="1"/>
          </p:cNvPicPr>
          <p:nvPr/>
        </p:nvPicPr>
        <p:blipFill rotWithShape="1">
          <a:blip r:embed="rId3"/>
          <a:srcRect t="-1" r="49283" b="-1571"/>
          <a:stretch/>
        </p:blipFill>
        <p:spPr>
          <a:xfrm>
            <a:off x="6306432" y="1553781"/>
            <a:ext cx="5440507" cy="3333012"/>
          </a:xfrm>
          <a:prstGeom prst="rect">
            <a:avLst/>
          </a:prstGeom>
        </p:spPr>
      </p:pic>
      <p:sp>
        <p:nvSpPr>
          <p:cNvPr id="9" name="文本框 8">
            <a:extLst>
              <a:ext uri="{FF2B5EF4-FFF2-40B4-BE49-F238E27FC236}">
                <a16:creationId xmlns:a16="http://schemas.microsoft.com/office/drawing/2014/main" id="{B152F130-3401-23E9-4C3E-9FFD9009651E}"/>
              </a:ext>
            </a:extLst>
          </p:cNvPr>
          <p:cNvSpPr txBox="1"/>
          <p:nvPr/>
        </p:nvSpPr>
        <p:spPr>
          <a:xfrm>
            <a:off x="608399" y="5346392"/>
            <a:ext cx="10969199" cy="1200329"/>
          </a:xfrm>
          <a:prstGeom prst="rect">
            <a:avLst/>
          </a:prstGeom>
          <a:noFill/>
        </p:spPr>
        <p:txBody>
          <a:bodyPr wrap="square">
            <a:spAutoFit/>
          </a:bodyPr>
          <a:lstStyle/>
          <a:p>
            <a:r>
              <a:rPr lang="zh-CN" altLang="en-US" dirty="0"/>
              <a:t>这段文字表示劳克对对方的行为朦胧认识。</a:t>
            </a:r>
            <a:r>
              <a:rPr lang="en-US" altLang="zh-CN" dirty="0"/>
              <a:t>19</a:t>
            </a:r>
            <a:r>
              <a:rPr lang="zh-CN" altLang="en-US" dirty="0"/>
              <a:t>个小句中有</a:t>
            </a:r>
            <a:r>
              <a:rPr lang="en-US" altLang="zh-CN" dirty="0"/>
              <a:t>11</a:t>
            </a:r>
            <a:r>
              <a:rPr lang="zh-CN" altLang="en-US" dirty="0"/>
              <a:t>个不及物过程，</a:t>
            </a:r>
            <a:r>
              <a:rPr lang="en-US" altLang="zh-CN" dirty="0"/>
              <a:t>2</a:t>
            </a:r>
            <a:r>
              <a:rPr lang="zh-CN" altLang="en-US" dirty="0"/>
              <a:t>个及物过程，反映了劳克对事物的认识过程：人和物体之间没有有效的关系，只有他们自己的行为，表明原始的尼恩得瑟尔人的世界观不能超越这种局限性，偶尔会认识到其他人高于他们的能力，这一点由及物性句子</a:t>
            </a:r>
            <a:r>
              <a:rPr lang="en-US" altLang="zh-CN" dirty="0"/>
              <a:t>the man was doing the stick out to him</a:t>
            </a:r>
            <a:r>
              <a:rPr lang="zh-CN" altLang="en-US" dirty="0"/>
              <a:t>的偶尔出现表现出来。</a:t>
            </a:r>
          </a:p>
        </p:txBody>
      </p:sp>
    </p:spTree>
    <p:extLst>
      <p:ext uri="{BB962C8B-B14F-4D97-AF65-F5344CB8AC3E}">
        <p14:creationId xmlns:p14="http://schemas.microsoft.com/office/powerpoint/2010/main" val="40717253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4D06EB-BDEE-7374-1BA7-888AAE04996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3BA8AD9-D2DE-D16E-36E1-004008EED40B}"/>
              </a:ext>
            </a:extLst>
          </p:cNvPr>
          <p:cNvSpPr>
            <a:spLocks noGrp="1"/>
          </p:cNvSpPr>
          <p:nvPr>
            <p:ph idx="1"/>
          </p:nvPr>
        </p:nvSpPr>
        <p:spPr/>
        <p:txBody>
          <a:bodyPr/>
          <a:lstStyle/>
          <a:p>
            <a:r>
              <a:rPr lang="en-US" altLang="zh-CN" sz="1700" dirty="0">
                <a:solidFill>
                  <a:srgbClr val="FF0000"/>
                </a:solidFill>
                <a:latin typeface="楷体" panose="02010609060101010101" pitchFamily="49" charset="-122"/>
                <a:ea typeface="楷体" panose="02010609060101010101" pitchFamily="49" charset="-122"/>
              </a:rPr>
              <a:t>3. </a:t>
            </a:r>
            <a:r>
              <a:rPr lang="zh-CN" altLang="en-US" sz="1700" dirty="0">
                <a:solidFill>
                  <a:srgbClr val="FF0000"/>
                </a:solidFill>
                <a:latin typeface="楷体" panose="02010609060101010101" pitchFamily="49" charset="-122"/>
                <a:ea typeface="楷体" panose="02010609060101010101" pitchFamily="49" charset="-122"/>
              </a:rPr>
              <a:t>及物性结构失协突出</a:t>
            </a:r>
          </a:p>
          <a:p>
            <a:r>
              <a:rPr lang="zh-CN" altLang="en-US" dirty="0">
                <a:solidFill>
                  <a:schemeClr val="tx1"/>
                </a:solidFill>
              </a:rPr>
              <a:t>与语气隐喻、情态隐喻一样，及物性结构也有语言形式的典型意义转化，即与典型形式不一致的及物性结构形式，其某种意义被转移到另外一种形式上去表达，这就是及物性结构隐喻。例如：</a:t>
            </a:r>
          </a:p>
          <a:p>
            <a:endParaRPr lang="zh-CN" altLang="en-US" dirty="0"/>
          </a:p>
        </p:txBody>
      </p:sp>
      <p:pic>
        <p:nvPicPr>
          <p:cNvPr id="5" name="图片 4">
            <a:extLst>
              <a:ext uri="{FF2B5EF4-FFF2-40B4-BE49-F238E27FC236}">
                <a16:creationId xmlns:a16="http://schemas.microsoft.com/office/drawing/2014/main" id="{21D4EAC3-44EE-0C6C-D31E-F61D99D6FA51}"/>
              </a:ext>
            </a:extLst>
          </p:cNvPr>
          <p:cNvPicPr>
            <a:picLocks noChangeAspect="1"/>
          </p:cNvPicPr>
          <p:nvPr/>
        </p:nvPicPr>
        <p:blipFill rotWithShape="1">
          <a:blip r:embed="rId2"/>
          <a:srcRect r="50000" b="6105"/>
          <a:stretch/>
        </p:blipFill>
        <p:spPr>
          <a:xfrm>
            <a:off x="996434" y="3061978"/>
            <a:ext cx="5929022" cy="1363935"/>
          </a:xfrm>
          <a:prstGeom prst="rect">
            <a:avLst/>
          </a:prstGeom>
        </p:spPr>
      </p:pic>
      <p:sp>
        <p:nvSpPr>
          <p:cNvPr id="7" name="文本框 6">
            <a:extLst>
              <a:ext uri="{FF2B5EF4-FFF2-40B4-BE49-F238E27FC236}">
                <a16:creationId xmlns:a16="http://schemas.microsoft.com/office/drawing/2014/main" id="{5AF0541F-080B-B435-2C0F-9DD92444B8F2}"/>
              </a:ext>
            </a:extLst>
          </p:cNvPr>
          <p:cNvSpPr txBox="1"/>
          <p:nvPr/>
        </p:nvSpPr>
        <p:spPr>
          <a:xfrm>
            <a:off x="7133692" y="3061978"/>
            <a:ext cx="3593891" cy="1200329"/>
          </a:xfrm>
          <a:prstGeom prst="rect">
            <a:avLst/>
          </a:prstGeom>
          <a:noFill/>
        </p:spPr>
        <p:txBody>
          <a:bodyPr wrap="square">
            <a:spAutoFit/>
          </a:bodyPr>
          <a:lstStyle/>
          <a:p>
            <a:r>
              <a:rPr lang="zh-CN" altLang="en-US" dirty="0"/>
              <a:t>这个</a:t>
            </a:r>
            <a:r>
              <a:rPr lang="zh-CN" altLang="en-US" dirty="0">
                <a:solidFill>
                  <a:srgbClr val="FF0000"/>
                </a:solidFill>
              </a:rPr>
              <a:t>隐喻式</a:t>
            </a:r>
            <a:r>
              <a:rPr lang="zh-CN" altLang="en-US" dirty="0"/>
              <a:t>由被动态体现，</a:t>
            </a:r>
            <a:r>
              <a:rPr lang="zh-CN" altLang="en-US" dirty="0">
                <a:solidFill>
                  <a:srgbClr val="FF0000"/>
                </a:solidFill>
              </a:rPr>
              <a:t>叙事角度是晚餐</a:t>
            </a:r>
            <a:r>
              <a:rPr lang="zh-CN" altLang="en-US" dirty="0"/>
              <a:t>，</a:t>
            </a:r>
            <a:r>
              <a:rPr lang="zh-CN" altLang="en-US" dirty="0">
                <a:solidFill>
                  <a:srgbClr val="FF0000"/>
                </a:solidFill>
              </a:rPr>
              <a:t>显得客观</a:t>
            </a:r>
            <a:r>
              <a:rPr lang="zh-CN" altLang="en-US" dirty="0"/>
              <a:t>，但反映的是客人的活动，因而又给人幽默俏皮的风格。</a:t>
            </a:r>
          </a:p>
        </p:txBody>
      </p:sp>
      <p:pic>
        <p:nvPicPr>
          <p:cNvPr id="9" name="图片 8">
            <a:extLst>
              <a:ext uri="{FF2B5EF4-FFF2-40B4-BE49-F238E27FC236}">
                <a16:creationId xmlns:a16="http://schemas.microsoft.com/office/drawing/2014/main" id="{D2F7EF0A-6C86-D6B8-21BC-50E958F51471}"/>
              </a:ext>
            </a:extLst>
          </p:cNvPr>
          <p:cNvPicPr>
            <a:picLocks noChangeAspect="1"/>
          </p:cNvPicPr>
          <p:nvPr/>
        </p:nvPicPr>
        <p:blipFill rotWithShape="1">
          <a:blip r:embed="rId3"/>
          <a:srcRect t="-1" r="50386" b="-815"/>
          <a:stretch/>
        </p:blipFill>
        <p:spPr>
          <a:xfrm>
            <a:off x="1131345" y="4940753"/>
            <a:ext cx="5479402" cy="1363935"/>
          </a:xfrm>
          <a:prstGeom prst="rect">
            <a:avLst/>
          </a:prstGeom>
        </p:spPr>
      </p:pic>
      <p:sp>
        <p:nvSpPr>
          <p:cNvPr id="11" name="文本框 10">
            <a:extLst>
              <a:ext uri="{FF2B5EF4-FFF2-40B4-BE49-F238E27FC236}">
                <a16:creationId xmlns:a16="http://schemas.microsoft.com/office/drawing/2014/main" id="{CDD259A5-A2E2-B108-698A-DF1FF12C955F}"/>
              </a:ext>
            </a:extLst>
          </p:cNvPr>
          <p:cNvSpPr txBox="1"/>
          <p:nvPr/>
        </p:nvSpPr>
        <p:spPr>
          <a:xfrm>
            <a:off x="7133692" y="5034851"/>
            <a:ext cx="3054245" cy="646331"/>
          </a:xfrm>
          <a:prstGeom prst="rect">
            <a:avLst/>
          </a:prstGeom>
          <a:noFill/>
        </p:spPr>
        <p:txBody>
          <a:bodyPr wrap="square">
            <a:spAutoFit/>
          </a:bodyPr>
          <a:lstStyle/>
          <a:p>
            <a:r>
              <a:rPr lang="zh-CN" altLang="en-US" dirty="0"/>
              <a:t>这个</a:t>
            </a:r>
            <a:r>
              <a:rPr lang="zh-CN" altLang="en-US" dirty="0">
                <a:solidFill>
                  <a:srgbClr val="FF0000"/>
                </a:solidFill>
              </a:rPr>
              <a:t>一般式</a:t>
            </a:r>
            <a:r>
              <a:rPr lang="zh-CN" altLang="en-US" dirty="0"/>
              <a:t>由主动态体现，</a:t>
            </a:r>
            <a:r>
              <a:rPr lang="zh-CN" altLang="en-US" dirty="0">
                <a:solidFill>
                  <a:srgbClr val="FF0000"/>
                </a:solidFill>
              </a:rPr>
              <a:t>叙事角度是客人</a:t>
            </a:r>
            <a:r>
              <a:rPr lang="zh-CN" altLang="en-US" dirty="0"/>
              <a:t>，平铺直叙。</a:t>
            </a:r>
          </a:p>
        </p:txBody>
      </p:sp>
    </p:spTree>
    <p:extLst>
      <p:ext uri="{BB962C8B-B14F-4D97-AF65-F5344CB8AC3E}">
        <p14:creationId xmlns:p14="http://schemas.microsoft.com/office/powerpoint/2010/main" val="2036292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85D233-9ADD-FAF8-1AF4-099D16565564}"/>
              </a:ext>
            </a:extLst>
          </p:cNvPr>
          <p:cNvSpPr>
            <a:spLocks noGrp="1"/>
          </p:cNvSpPr>
          <p:nvPr>
            <p:ph type="title"/>
          </p:nvPr>
        </p:nvSpPr>
        <p:spPr>
          <a:xfrm>
            <a:off x="608400" y="608400"/>
            <a:ext cx="11323770" cy="710734"/>
          </a:xfrm>
        </p:spPr>
        <p:txBody>
          <a:bodyPr>
            <a:normAutofit fontScale="90000"/>
          </a:bodyPr>
          <a:lstStyle/>
          <a:p>
            <a:r>
              <a:rPr lang="zh-CN" altLang="en-US" dirty="0"/>
              <a:t>当词素表现为汉字，则出现了新造词语，下面是几个例子：</a:t>
            </a:r>
          </a:p>
        </p:txBody>
      </p:sp>
      <p:pic>
        <p:nvPicPr>
          <p:cNvPr id="8" name="内容占位符 7">
            <a:extLst>
              <a:ext uri="{FF2B5EF4-FFF2-40B4-BE49-F238E27FC236}">
                <a16:creationId xmlns:a16="http://schemas.microsoft.com/office/drawing/2014/main" id="{04E2738D-4D38-DD83-8301-64A8B307DCD7}"/>
              </a:ext>
            </a:extLst>
          </p:cNvPr>
          <p:cNvPicPr>
            <a:picLocks noGrp="1" noChangeAspect="1"/>
          </p:cNvPicPr>
          <p:nvPr>
            <p:ph idx="1"/>
          </p:nvPr>
        </p:nvPicPr>
        <p:blipFill rotWithShape="1">
          <a:blip r:embed="rId2"/>
          <a:srcRect r="49951" b="420"/>
          <a:stretch/>
        </p:blipFill>
        <p:spPr>
          <a:xfrm>
            <a:off x="2332269" y="1855314"/>
            <a:ext cx="6674338" cy="3147371"/>
          </a:xfrm>
        </p:spPr>
      </p:pic>
      <p:sp>
        <p:nvSpPr>
          <p:cNvPr id="10" name="文本框 9">
            <a:extLst>
              <a:ext uri="{FF2B5EF4-FFF2-40B4-BE49-F238E27FC236}">
                <a16:creationId xmlns:a16="http://schemas.microsoft.com/office/drawing/2014/main" id="{8AF911B7-DD65-9EB7-F10E-3C2054F0BD11}"/>
              </a:ext>
            </a:extLst>
          </p:cNvPr>
          <p:cNvSpPr txBox="1"/>
          <p:nvPr/>
        </p:nvSpPr>
        <p:spPr>
          <a:xfrm>
            <a:off x="1394710" y="5538865"/>
            <a:ext cx="9402580" cy="954107"/>
          </a:xfrm>
          <a:prstGeom prst="rect">
            <a:avLst/>
          </a:prstGeom>
          <a:noFill/>
        </p:spPr>
        <p:txBody>
          <a:bodyPr wrap="square">
            <a:spAutoFit/>
          </a:bodyPr>
          <a:lstStyle/>
          <a:p>
            <a:r>
              <a:rPr lang="zh-CN" altLang="en-US" sz="2800" dirty="0"/>
              <a:t>例③是音仿，将“实事求是”的“是”改为“似”，增加了幽默感。</a:t>
            </a:r>
          </a:p>
        </p:txBody>
      </p:sp>
    </p:spTree>
    <p:extLst>
      <p:ext uri="{BB962C8B-B14F-4D97-AF65-F5344CB8AC3E}">
        <p14:creationId xmlns:p14="http://schemas.microsoft.com/office/powerpoint/2010/main" val="8298455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FCF3F0-3223-F139-F70F-E71CA4CE4EF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6111CC4-4002-520E-E576-AB210A422804}"/>
              </a:ext>
            </a:extLst>
          </p:cNvPr>
          <p:cNvSpPr>
            <a:spLocks noGrp="1"/>
          </p:cNvSpPr>
          <p:nvPr>
            <p:ph idx="1"/>
          </p:nvPr>
        </p:nvSpPr>
        <p:spPr/>
        <p:txBody>
          <a:bodyPr>
            <a:normAutofit/>
          </a:bodyPr>
          <a:lstStyle/>
          <a:p>
            <a:r>
              <a:rPr lang="zh-CN" altLang="en-US" sz="4000" dirty="0">
                <a:solidFill>
                  <a:schemeClr val="tx1"/>
                </a:solidFill>
              </a:rPr>
              <a:t>一般式与隐喻式有相同的意义，但表达的</a:t>
            </a:r>
            <a:r>
              <a:rPr lang="zh-CN" altLang="en-US" sz="4000" dirty="0">
                <a:solidFill>
                  <a:srgbClr val="FF0000"/>
                </a:solidFill>
              </a:rPr>
              <a:t>对象</a:t>
            </a:r>
            <a:r>
              <a:rPr lang="zh-CN" altLang="en-US" sz="4000" dirty="0">
                <a:solidFill>
                  <a:schemeClr val="tx1"/>
                </a:solidFill>
              </a:rPr>
              <a:t>以及</a:t>
            </a:r>
            <a:r>
              <a:rPr lang="zh-CN" altLang="en-US" sz="4000" dirty="0">
                <a:solidFill>
                  <a:srgbClr val="FF0000"/>
                </a:solidFill>
              </a:rPr>
              <a:t>与上下文的关系</a:t>
            </a:r>
            <a:r>
              <a:rPr lang="zh-CN" altLang="en-US" sz="4000" dirty="0">
                <a:solidFill>
                  <a:schemeClr val="tx1"/>
                </a:solidFill>
              </a:rPr>
              <a:t>上是</a:t>
            </a:r>
            <a:r>
              <a:rPr lang="zh-CN" altLang="en-US" sz="4000" dirty="0">
                <a:solidFill>
                  <a:srgbClr val="FF0000"/>
                </a:solidFill>
              </a:rPr>
              <a:t>不同</a:t>
            </a:r>
            <a:r>
              <a:rPr lang="zh-CN" altLang="en-US" sz="4000" dirty="0">
                <a:solidFill>
                  <a:schemeClr val="tx1"/>
                </a:solidFill>
              </a:rPr>
              <a:t>的，因而读者的感受也不相同，这就涉及到</a:t>
            </a:r>
            <a:r>
              <a:rPr lang="zh-CN" altLang="en-US" sz="4000" dirty="0">
                <a:solidFill>
                  <a:srgbClr val="FF0000"/>
                </a:solidFill>
              </a:rPr>
              <a:t>风格的差别</a:t>
            </a:r>
            <a:r>
              <a:rPr lang="zh-CN" altLang="en-US" sz="4000" dirty="0">
                <a:solidFill>
                  <a:schemeClr val="tx1"/>
                </a:solidFill>
              </a:rPr>
              <a:t>。</a:t>
            </a:r>
          </a:p>
        </p:txBody>
      </p:sp>
    </p:spTree>
    <p:extLst>
      <p:ext uri="{BB962C8B-B14F-4D97-AF65-F5344CB8AC3E}">
        <p14:creationId xmlns:p14="http://schemas.microsoft.com/office/powerpoint/2010/main" val="35419583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9B2700-9D82-3E8D-9EF3-29B07FC83F1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1B5ACD0-6712-A891-74C0-B5DCDAE99F9A}"/>
              </a:ext>
            </a:extLst>
          </p:cNvPr>
          <p:cNvSpPr>
            <a:spLocks noGrp="1"/>
          </p:cNvSpPr>
          <p:nvPr>
            <p:ph idx="1"/>
          </p:nvPr>
        </p:nvSpPr>
        <p:spPr/>
        <p:txBody>
          <a:bodyPr/>
          <a:lstStyle/>
          <a:p>
            <a:r>
              <a:rPr lang="zh-CN" altLang="en-US" dirty="0">
                <a:solidFill>
                  <a:schemeClr val="tx1"/>
                </a:solidFill>
              </a:rPr>
              <a:t>前面一章中，我们讨论了由词汇体现的意义转移修辞手段，实际上除少数由词汇项目体现的比喻手段之外，</a:t>
            </a:r>
            <a:r>
              <a:rPr lang="zh-CN" altLang="en-US" dirty="0">
                <a:solidFill>
                  <a:srgbClr val="FF0000"/>
                </a:solidFill>
              </a:rPr>
              <a:t>大多数意义转移手段涉及及物性结构的转移</a:t>
            </a:r>
            <a:r>
              <a:rPr lang="zh-CN" altLang="en-US" dirty="0">
                <a:solidFill>
                  <a:schemeClr val="tx1"/>
                </a:solidFill>
              </a:rPr>
              <a:t>，这些隐喻形式在适当的情景中可以获得不同程度的文体效应。例如：</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EF3BFA17-951E-AE70-0A5C-476A78B3D6FE}"/>
              </a:ext>
            </a:extLst>
          </p:cNvPr>
          <p:cNvPicPr>
            <a:picLocks noChangeAspect="1"/>
          </p:cNvPicPr>
          <p:nvPr/>
        </p:nvPicPr>
        <p:blipFill rotWithShape="1">
          <a:blip r:embed="rId2"/>
          <a:srcRect r="49923" b="-1282"/>
          <a:stretch/>
        </p:blipFill>
        <p:spPr>
          <a:xfrm>
            <a:off x="906492" y="2773706"/>
            <a:ext cx="5618089" cy="3475894"/>
          </a:xfrm>
          <a:prstGeom prst="rect">
            <a:avLst/>
          </a:prstGeom>
        </p:spPr>
      </p:pic>
      <p:sp>
        <p:nvSpPr>
          <p:cNvPr id="7" name="文本框 6">
            <a:extLst>
              <a:ext uri="{FF2B5EF4-FFF2-40B4-BE49-F238E27FC236}">
                <a16:creationId xmlns:a16="http://schemas.microsoft.com/office/drawing/2014/main" id="{5A7E443F-DB85-B2BD-645A-B79E3C965DC6}"/>
              </a:ext>
            </a:extLst>
          </p:cNvPr>
          <p:cNvSpPr txBox="1"/>
          <p:nvPr/>
        </p:nvSpPr>
        <p:spPr>
          <a:xfrm>
            <a:off x="7676626" y="2732681"/>
            <a:ext cx="3608882" cy="3693319"/>
          </a:xfrm>
          <a:prstGeom prst="rect">
            <a:avLst/>
          </a:prstGeom>
          <a:noFill/>
        </p:spPr>
        <p:txBody>
          <a:bodyPr wrap="square">
            <a:spAutoFit/>
          </a:bodyPr>
          <a:lstStyle/>
          <a:p>
            <a:r>
              <a:rPr lang="zh-CN" altLang="en-US" dirty="0">
                <a:solidFill>
                  <a:srgbClr val="FF0000"/>
                </a:solidFill>
              </a:rPr>
              <a:t>下划线部分为隐喻式</a:t>
            </a:r>
            <a:r>
              <a:rPr lang="zh-CN" altLang="en-US" dirty="0"/>
              <a:t>，</a:t>
            </a:r>
            <a:r>
              <a:rPr lang="en-US" altLang="zh-CN" dirty="0"/>
              <a:t>The blue sky</a:t>
            </a:r>
            <a:r>
              <a:rPr lang="zh-CN" altLang="en-US" dirty="0"/>
              <a:t>后面采用了动词</a:t>
            </a:r>
            <a:r>
              <a:rPr lang="en-US" altLang="zh-CN" dirty="0"/>
              <a:t>powdered</a:t>
            </a:r>
            <a:r>
              <a:rPr lang="zh-CN" altLang="en-US" dirty="0"/>
              <a:t>，一般式则是</a:t>
            </a:r>
            <a:r>
              <a:rPr lang="en-US" altLang="zh-CN" dirty="0"/>
              <a:t>The blue sky was golden bright</a:t>
            </a:r>
            <a:r>
              <a:rPr lang="zh-CN" altLang="en-US" dirty="0"/>
              <a:t>，而</a:t>
            </a:r>
            <a:r>
              <a:rPr lang="en-US" altLang="zh-CN" dirty="0"/>
              <a:t>the great spots of light like white wine splashed over the Jardins </a:t>
            </a:r>
            <a:r>
              <a:rPr lang="en-US" altLang="zh-CN" dirty="0" err="1"/>
              <a:t>Publiques</a:t>
            </a:r>
            <a:r>
              <a:rPr lang="zh-CN" altLang="en-US" dirty="0"/>
              <a:t>采用了比喻，一般式则是 </a:t>
            </a:r>
            <a:r>
              <a:rPr lang="en-US" altLang="zh-CN" dirty="0"/>
              <a:t>and the Jardins </a:t>
            </a:r>
            <a:r>
              <a:rPr lang="en-US" altLang="zh-CN" dirty="0" err="1"/>
              <a:t>Publique</a:t>
            </a:r>
            <a:r>
              <a:rPr lang="en-US" altLang="zh-CN" dirty="0"/>
              <a:t> was full of sunlight. </a:t>
            </a:r>
            <a:r>
              <a:rPr lang="zh-CN" altLang="en-US" dirty="0"/>
              <a:t>可以看出，表达的对象发生变化，</a:t>
            </a:r>
            <a:r>
              <a:rPr lang="zh-CN" altLang="en-US" dirty="0">
                <a:solidFill>
                  <a:srgbClr val="FF0000"/>
                </a:solidFill>
              </a:rPr>
              <a:t>隐喻式赋予描述对象以动态性、目的性和人的特性，使得描述更加生动形象</a:t>
            </a:r>
            <a:r>
              <a:rPr lang="zh-CN" altLang="en-US" dirty="0"/>
              <a:t>，引起读者无限的想象，增强表达力。</a:t>
            </a:r>
          </a:p>
        </p:txBody>
      </p:sp>
    </p:spTree>
    <p:extLst>
      <p:ext uri="{BB962C8B-B14F-4D97-AF65-F5344CB8AC3E}">
        <p14:creationId xmlns:p14="http://schemas.microsoft.com/office/powerpoint/2010/main" val="34033626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2F5FC6-A802-E2B2-8C73-1606D203CCA7}"/>
              </a:ext>
            </a:extLst>
          </p:cNvPr>
          <p:cNvSpPr>
            <a:spLocks noGrp="1"/>
          </p:cNvSpPr>
          <p:nvPr>
            <p:ph type="title"/>
          </p:nvPr>
        </p:nvSpPr>
        <p:spPr/>
        <p:txBody>
          <a:bodyPr>
            <a:normAutofit/>
          </a:bodyPr>
          <a:lstStyle/>
          <a:p>
            <a:r>
              <a:rPr lang="zh-CN" altLang="en-US" dirty="0">
                <a:solidFill>
                  <a:schemeClr val="tx1"/>
                </a:solidFill>
              </a:rPr>
              <a:t>及物性结构隐喻有下列两种情况：</a:t>
            </a:r>
            <a:endParaRPr lang="zh-CN" altLang="en-US" dirty="0"/>
          </a:p>
        </p:txBody>
      </p:sp>
      <p:sp>
        <p:nvSpPr>
          <p:cNvPr id="3" name="内容占位符 2">
            <a:extLst>
              <a:ext uri="{FF2B5EF4-FFF2-40B4-BE49-F238E27FC236}">
                <a16:creationId xmlns:a16="http://schemas.microsoft.com/office/drawing/2014/main" id="{8F049062-AC8A-7E18-E671-52270C2A4391}"/>
              </a:ext>
            </a:extLst>
          </p:cNvPr>
          <p:cNvSpPr>
            <a:spLocks noGrp="1"/>
          </p:cNvSpPr>
          <p:nvPr>
            <p:ph idx="1"/>
          </p:nvPr>
        </p:nvSpPr>
        <p:spPr/>
        <p:txBody>
          <a:bodyPr/>
          <a:lstStyle/>
          <a:p>
            <a:r>
              <a:rPr lang="zh-CN" altLang="en-US" dirty="0">
                <a:solidFill>
                  <a:srgbClr val="FF0000"/>
                </a:solidFill>
              </a:rPr>
              <a:t>（</a:t>
            </a:r>
            <a:r>
              <a:rPr lang="en-US" altLang="zh-CN" dirty="0">
                <a:solidFill>
                  <a:srgbClr val="FF0000"/>
                </a:solidFill>
              </a:rPr>
              <a:t>1</a:t>
            </a:r>
            <a:r>
              <a:rPr lang="zh-CN" altLang="en-US" dirty="0">
                <a:solidFill>
                  <a:srgbClr val="FF0000"/>
                </a:solidFill>
              </a:rPr>
              <a:t>）语法隐喻：名物化</a:t>
            </a:r>
          </a:p>
          <a:p>
            <a:r>
              <a:rPr lang="zh-CN" altLang="en-US" dirty="0">
                <a:solidFill>
                  <a:schemeClr val="tx1"/>
                </a:solidFill>
              </a:rPr>
              <a:t>把语法结构名物化（</a:t>
            </a:r>
            <a:r>
              <a:rPr lang="en-US" altLang="zh-CN" dirty="0">
                <a:solidFill>
                  <a:schemeClr val="tx1"/>
                </a:solidFill>
              </a:rPr>
              <a:t>nominalization</a:t>
            </a:r>
            <a:r>
              <a:rPr lang="zh-CN" altLang="en-US" dirty="0">
                <a:solidFill>
                  <a:schemeClr val="tx1"/>
                </a:solidFill>
              </a:rPr>
              <a:t>），即把一个小句转换为一个名词词组，简化语法结构，提高正式性，所以这类语法隐喻在科技文体中最常见。例如：</a:t>
            </a:r>
          </a:p>
          <a:p>
            <a:endParaRPr lang="zh-CN" altLang="en-US" dirty="0">
              <a:solidFill>
                <a:schemeClr val="tx1"/>
              </a:solidFill>
            </a:endParaRPr>
          </a:p>
        </p:txBody>
      </p:sp>
      <p:pic>
        <p:nvPicPr>
          <p:cNvPr id="5" name="图片 4">
            <a:extLst>
              <a:ext uri="{FF2B5EF4-FFF2-40B4-BE49-F238E27FC236}">
                <a16:creationId xmlns:a16="http://schemas.microsoft.com/office/drawing/2014/main" id="{8EA289AC-B12D-669E-52C8-487FC16DCD7C}"/>
              </a:ext>
            </a:extLst>
          </p:cNvPr>
          <p:cNvPicPr>
            <a:picLocks noChangeAspect="1"/>
          </p:cNvPicPr>
          <p:nvPr/>
        </p:nvPicPr>
        <p:blipFill rotWithShape="1">
          <a:blip r:embed="rId2"/>
          <a:srcRect r="49460" b="-748"/>
          <a:stretch/>
        </p:blipFill>
        <p:spPr>
          <a:xfrm>
            <a:off x="2765273" y="2779578"/>
            <a:ext cx="6080562" cy="4078422"/>
          </a:xfrm>
          <a:prstGeom prst="rect">
            <a:avLst/>
          </a:prstGeom>
        </p:spPr>
      </p:pic>
    </p:spTree>
    <p:extLst>
      <p:ext uri="{BB962C8B-B14F-4D97-AF65-F5344CB8AC3E}">
        <p14:creationId xmlns:p14="http://schemas.microsoft.com/office/powerpoint/2010/main" val="6874863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CD10A4-1456-29B8-71B3-D3815CB4C92B}"/>
              </a:ext>
            </a:extLst>
          </p:cNvPr>
          <p:cNvSpPr>
            <a:spLocks noGrp="1"/>
          </p:cNvSpPr>
          <p:nvPr>
            <p:ph type="title"/>
          </p:nvPr>
        </p:nvSpPr>
        <p:spPr/>
        <p:txBody>
          <a:bodyPr>
            <a:normAutofit fontScale="90000"/>
          </a:bodyPr>
          <a:lstStyle/>
          <a:p>
            <a:r>
              <a:rPr lang="zh-CN" altLang="en-US" dirty="0"/>
              <a:t>一般的文章为了提高正式程度也使用这种隐喻表达：</a:t>
            </a:r>
          </a:p>
        </p:txBody>
      </p:sp>
      <p:pic>
        <p:nvPicPr>
          <p:cNvPr id="5" name="内容占位符 4">
            <a:extLst>
              <a:ext uri="{FF2B5EF4-FFF2-40B4-BE49-F238E27FC236}">
                <a16:creationId xmlns:a16="http://schemas.microsoft.com/office/drawing/2014/main" id="{8DCCFEAF-FE11-8B32-4774-B95C11712B20}"/>
              </a:ext>
            </a:extLst>
          </p:cNvPr>
          <p:cNvPicPr>
            <a:picLocks noGrp="1" noChangeAspect="1"/>
          </p:cNvPicPr>
          <p:nvPr>
            <p:ph idx="1"/>
          </p:nvPr>
        </p:nvPicPr>
        <p:blipFill rotWithShape="1">
          <a:blip r:embed="rId2"/>
          <a:srcRect t="1" r="49951" b="102"/>
          <a:stretch/>
        </p:blipFill>
        <p:spPr>
          <a:xfrm>
            <a:off x="1802727" y="2012781"/>
            <a:ext cx="8061122" cy="3938313"/>
          </a:xfrm>
        </p:spPr>
      </p:pic>
    </p:spTree>
    <p:extLst>
      <p:ext uri="{BB962C8B-B14F-4D97-AF65-F5344CB8AC3E}">
        <p14:creationId xmlns:p14="http://schemas.microsoft.com/office/powerpoint/2010/main" val="20708338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3E8838-3371-5506-DDD6-24A8BACF0F3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36BB227-E4B0-4948-17D7-8CB3AED59007}"/>
              </a:ext>
            </a:extLst>
          </p:cNvPr>
          <p:cNvSpPr>
            <a:spLocks noGrp="1"/>
          </p:cNvSpPr>
          <p:nvPr>
            <p:ph idx="1"/>
          </p:nvPr>
        </p:nvSpPr>
        <p:spPr/>
        <p:txBody>
          <a:bodyPr/>
          <a:lstStyle/>
          <a:p>
            <a:r>
              <a:rPr lang="zh-CN" altLang="en-US" dirty="0">
                <a:solidFill>
                  <a:srgbClr val="FF0000"/>
                </a:solidFill>
              </a:rPr>
              <a:t>（</a:t>
            </a:r>
            <a:r>
              <a:rPr lang="en-US" altLang="zh-CN" dirty="0">
                <a:solidFill>
                  <a:srgbClr val="FF0000"/>
                </a:solidFill>
              </a:rPr>
              <a:t>2</a:t>
            </a:r>
            <a:r>
              <a:rPr lang="zh-CN" altLang="en-US" dirty="0">
                <a:solidFill>
                  <a:srgbClr val="FF0000"/>
                </a:solidFill>
              </a:rPr>
              <a:t>）语法隐喻：夸张</a:t>
            </a:r>
          </a:p>
          <a:p>
            <a:r>
              <a:rPr lang="zh-CN" altLang="en-US" dirty="0">
                <a:solidFill>
                  <a:schemeClr val="tx1"/>
                </a:solidFill>
              </a:rPr>
              <a:t>夸张（</a:t>
            </a:r>
            <a:r>
              <a:rPr lang="en-US" altLang="zh-CN" dirty="0">
                <a:solidFill>
                  <a:schemeClr val="tx1"/>
                </a:solidFill>
              </a:rPr>
              <a:t>Hyperbole</a:t>
            </a:r>
            <a:r>
              <a:rPr lang="zh-CN" altLang="en-US" dirty="0">
                <a:solidFill>
                  <a:schemeClr val="tx1"/>
                </a:solidFill>
              </a:rPr>
              <a:t>）是一种夸大陈述，可以只体现在词汇上，也可以只体现在词组上，在小句级，夸张表现为及物性结构的隐喻。例如：</a:t>
            </a:r>
          </a:p>
          <a:p>
            <a:endParaRPr lang="zh-CN" altLang="en-US" dirty="0"/>
          </a:p>
        </p:txBody>
      </p:sp>
      <p:pic>
        <p:nvPicPr>
          <p:cNvPr id="5" name="图片 4">
            <a:extLst>
              <a:ext uri="{FF2B5EF4-FFF2-40B4-BE49-F238E27FC236}">
                <a16:creationId xmlns:a16="http://schemas.microsoft.com/office/drawing/2014/main" id="{2080CE79-9F7F-521E-4628-E28E168774AD}"/>
              </a:ext>
            </a:extLst>
          </p:cNvPr>
          <p:cNvPicPr>
            <a:picLocks noChangeAspect="1"/>
          </p:cNvPicPr>
          <p:nvPr/>
        </p:nvPicPr>
        <p:blipFill rotWithShape="1">
          <a:blip r:embed="rId2"/>
          <a:srcRect t="-1" r="48073" b="-691"/>
          <a:stretch/>
        </p:blipFill>
        <p:spPr>
          <a:xfrm>
            <a:off x="786572" y="3133681"/>
            <a:ext cx="7115502" cy="2533722"/>
          </a:xfrm>
          <a:prstGeom prst="rect">
            <a:avLst/>
          </a:prstGeom>
        </p:spPr>
      </p:pic>
      <p:sp>
        <p:nvSpPr>
          <p:cNvPr id="7" name="文本框 6">
            <a:extLst>
              <a:ext uri="{FF2B5EF4-FFF2-40B4-BE49-F238E27FC236}">
                <a16:creationId xmlns:a16="http://schemas.microsoft.com/office/drawing/2014/main" id="{CE7C040B-33E2-E011-11FA-E35D1E9A51BE}"/>
              </a:ext>
            </a:extLst>
          </p:cNvPr>
          <p:cNvSpPr txBox="1"/>
          <p:nvPr/>
        </p:nvSpPr>
        <p:spPr>
          <a:xfrm>
            <a:off x="7902074" y="2828835"/>
            <a:ext cx="3115696" cy="3539430"/>
          </a:xfrm>
          <a:prstGeom prst="rect">
            <a:avLst/>
          </a:prstGeom>
          <a:noFill/>
        </p:spPr>
        <p:txBody>
          <a:bodyPr wrap="square">
            <a:spAutoFit/>
          </a:bodyPr>
          <a:lstStyle/>
          <a:p>
            <a:r>
              <a:rPr lang="zh-CN" altLang="en-US" sz="3200" dirty="0"/>
              <a:t>这个隐喻式把一般式中的一个时间成分通过隐喻变得更加突出：海是永远不会干的，而人的生命是有限的。</a:t>
            </a:r>
          </a:p>
        </p:txBody>
      </p:sp>
    </p:spTree>
    <p:extLst>
      <p:ext uri="{BB962C8B-B14F-4D97-AF65-F5344CB8AC3E}">
        <p14:creationId xmlns:p14="http://schemas.microsoft.com/office/powerpoint/2010/main" val="36610247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11F2CB-C039-6769-0CA6-C1F4D7D5EA27}"/>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23188B1B-981A-7DFF-7C4F-0173E0402D64}"/>
              </a:ext>
            </a:extLst>
          </p:cNvPr>
          <p:cNvPicPr>
            <a:picLocks noGrp="1" noChangeAspect="1"/>
          </p:cNvPicPr>
          <p:nvPr>
            <p:ph idx="1"/>
          </p:nvPr>
        </p:nvPicPr>
        <p:blipFill rotWithShape="1">
          <a:blip r:embed="rId2"/>
          <a:srcRect t="1" r="49951" b="-4859"/>
          <a:stretch/>
        </p:blipFill>
        <p:spPr>
          <a:xfrm>
            <a:off x="993259" y="1767066"/>
            <a:ext cx="7385834" cy="3314599"/>
          </a:xfrm>
        </p:spPr>
      </p:pic>
      <p:sp>
        <p:nvSpPr>
          <p:cNvPr id="7" name="文本框 6">
            <a:extLst>
              <a:ext uri="{FF2B5EF4-FFF2-40B4-BE49-F238E27FC236}">
                <a16:creationId xmlns:a16="http://schemas.microsoft.com/office/drawing/2014/main" id="{E63377B8-5CB7-A8B4-0EDB-64F3D1A1A7EF}"/>
              </a:ext>
            </a:extLst>
          </p:cNvPr>
          <p:cNvSpPr txBox="1"/>
          <p:nvPr/>
        </p:nvSpPr>
        <p:spPr>
          <a:xfrm>
            <a:off x="8530850" y="1782242"/>
            <a:ext cx="2292048" cy="3539430"/>
          </a:xfrm>
          <a:prstGeom prst="rect">
            <a:avLst/>
          </a:prstGeom>
          <a:noFill/>
        </p:spPr>
        <p:txBody>
          <a:bodyPr wrap="square">
            <a:spAutoFit/>
          </a:bodyPr>
          <a:lstStyle/>
          <a:p>
            <a:r>
              <a:rPr lang="zh-CN" altLang="en-US" sz="3200" dirty="0"/>
              <a:t>这个隐喻式把一般式中的表示程度的成分转换为一个小句，使表现的程度更突出。</a:t>
            </a:r>
          </a:p>
        </p:txBody>
      </p:sp>
    </p:spTree>
    <p:extLst>
      <p:ext uri="{BB962C8B-B14F-4D97-AF65-F5344CB8AC3E}">
        <p14:creationId xmlns:p14="http://schemas.microsoft.com/office/powerpoint/2010/main" val="25678572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F8D56F-4119-83E2-34E1-9CA2D63407D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D09E340-8B29-5E03-E573-09F440ECC3CE}"/>
              </a:ext>
            </a:extLst>
          </p:cNvPr>
          <p:cNvSpPr>
            <a:spLocks noGrp="1"/>
          </p:cNvSpPr>
          <p:nvPr>
            <p:ph idx="1"/>
          </p:nvPr>
        </p:nvSpPr>
        <p:spPr/>
        <p:txBody>
          <a:bodyPr>
            <a:normAutofit/>
          </a:bodyPr>
          <a:lstStyle/>
          <a:p>
            <a:r>
              <a:rPr lang="zh-CN" altLang="en-US" sz="3200" dirty="0">
                <a:solidFill>
                  <a:schemeClr val="tx1"/>
                </a:solidFill>
              </a:rPr>
              <a:t>总之，</a:t>
            </a:r>
            <a:r>
              <a:rPr lang="zh-CN" altLang="en-US" sz="3200" dirty="0">
                <a:solidFill>
                  <a:srgbClr val="FF0000"/>
                </a:solidFill>
              </a:rPr>
              <a:t>及物性结构</a:t>
            </a:r>
            <a:r>
              <a:rPr lang="zh-CN" altLang="en-US" sz="3200" dirty="0">
                <a:solidFill>
                  <a:schemeClr val="tx1"/>
                </a:solidFill>
              </a:rPr>
              <a:t>涉及到的是</a:t>
            </a:r>
            <a:r>
              <a:rPr lang="zh-CN" altLang="en-US" sz="3200" dirty="0">
                <a:solidFill>
                  <a:srgbClr val="FF0000"/>
                </a:solidFill>
              </a:rPr>
              <a:t>叙述与描写角度</a:t>
            </a:r>
            <a:r>
              <a:rPr lang="zh-CN" altLang="en-US" sz="3200" dirty="0">
                <a:solidFill>
                  <a:schemeClr val="tx1"/>
                </a:solidFill>
              </a:rPr>
              <a:t>的问题，</a:t>
            </a:r>
            <a:r>
              <a:rPr lang="zh-CN" altLang="en-US" sz="3200" dirty="0">
                <a:solidFill>
                  <a:srgbClr val="FF0000"/>
                </a:solidFill>
              </a:rPr>
              <a:t>语气结构</a:t>
            </a:r>
            <a:r>
              <a:rPr lang="zh-CN" altLang="en-US" sz="3200" dirty="0">
                <a:solidFill>
                  <a:schemeClr val="tx1"/>
                </a:solidFill>
              </a:rPr>
              <a:t>中主语的选择也涉及到这一点，但是语气结构主要</a:t>
            </a:r>
            <a:r>
              <a:rPr lang="zh-CN" altLang="en-US" sz="3200" dirty="0">
                <a:solidFill>
                  <a:srgbClr val="FF0000"/>
                </a:solidFill>
              </a:rPr>
              <a:t>反映说话者（作者）与听话者（读者）之间</a:t>
            </a:r>
            <a:r>
              <a:rPr lang="zh-CN" altLang="en-US" sz="3200" dirty="0">
                <a:solidFill>
                  <a:schemeClr val="tx1"/>
                </a:solidFill>
              </a:rPr>
              <a:t>的关系，而</a:t>
            </a:r>
            <a:r>
              <a:rPr lang="zh-CN" altLang="en-US" sz="3200" dirty="0">
                <a:solidFill>
                  <a:srgbClr val="FF0000"/>
                </a:solidFill>
              </a:rPr>
              <a:t>及物性结构</a:t>
            </a:r>
            <a:r>
              <a:rPr lang="zh-CN" altLang="en-US" sz="3200" dirty="0">
                <a:solidFill>
                  <a:schemeClr val="tx1"/>
                </a:solidFill>
              </a:rPr>
              <a:t>则是正在做的事、感觉、状态等可辨认的</a:t>
            </a:r>
            <a:r>
              <a:rPr lang="zh-CN" altLang="en-US" sz="3200" dirty="0">
                <a:solidFill>
                  <a:srgbClr val="FF0000"/>
                </a:solidFill>
              </a:rPr>
              <a:t>不同过程类型</a:t>
            </a:r>
            <a:r>
              <a:rPr lang="zh-CN" altLang="en-US" sz="3200" dirty="0">
                <a:solidFill>
                  <a:schemeClr val="tx1"/>
                </a:solidFill>
              </a:rPr>
              <a:t>。</a:t>
            </a:r>
          </a:p>
        </p:txBody>
      </p:sp>
    </p:spTree>
    <p:extLst>
      <p:ext uri="{BB962C8B-B14F-4D97-AF65-F5344CB8AC3E}">
        <p14:creationId xmlns:p14="http://schemas.microsoft.com/office/powerpoint/2010/main" val="25610370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C96AB7-9418-DB0E-A2CC-5D10939AF76B}"/>
              </a:ext>
            </a:extLst>
          </p:cNvPr>
          <p:cNvSpPr>
            <a:spLocks noGrp="1"/>
          </p:cNvSpPr>
          <p:nvPr>
            <p:ph type="title"/>
          </p:nvPr>
        </p:nvSpPr>
        <p:spPr/>
        <p:txBody>
          <a:bodyPr/>
          <a:lstStyle/>
          <a:p>
            <a:pPr algn="ctr"/>
            <a:r>
              <a:rPr lang="zh-CN" altLang="en-US" dirty="0">
                <a:solidFill>
                  <a:srgbClr val="FF0000"/>
                </a:solidFill>
              </a:rPr>
              <a:t>二、英语词组与句子的形式风格</a:t>
            </a:r>
          </a:p>
        </p:txBody>
      </p:sp>
      <p:sp>
        <p:nvSpPr>
          <p:cNvPr id="3" name="内容占位符 2">
            <a:extLst>
              <a:ext uri="{FF2B5EF4-FFF2-40B4-BE49-F238E27FC236}">
                <a16:creationId xmlns:a16="http://schemas.microsoft.com/office/drawing/2014/main" id="{F1AEFB04-4708-67EC-6107-0CB13CE55F75}"/>
              </a:ext>
            </a:extLst>
          </p:cNvPr>
          <p:cNvSpPr>
            <a:spLocks noGrp="1"/>
          </p:cNvSpPr>
          <p:nvPr>
            <p:ph idx="1"/>
          </p:nvPr>
        </p:nvSpPr>
        <p:spPr>
          <a:xfrm>
            <a:off x="608400" y="2344839"/>
            <a:ext cx="10969200" cy="4759200"/>
          </a:xfrm>
        </p:spPr>
        <p:txBody>
          <a:bodyPr/>
          <a:lstStyle/>
          <a:p>
            <a:r>
              <a:rPr lang="zh-CN" altLang="en-US" dirty="0">
                <a:solidFill>
                  <a:srgbClr val="FF0000"/>
                </a:solidFill>
              </a:rPr>
              <a:t>（一）词组与句子的失衡突出（参考张德禄，</a:t>
            </a:r>
            <a:r>
              <a:rPr lang="en-US" altLang="zh-CN" dirty="0">
                <a:solidFill>
                  <a:srgbClr val="FF0000"/>
                </a:solidFill>
              </a:rPr>
              <a:t>2005: 129—136</a:t>
            </a:r>
            <a:r>
              <a:rPr lang="zh-CN" altLang="en-US" dirty="0">
                <a:solidFill>
                  <a:srgbClr val="FF0000"/>
                </a:solidFill>
              </a:rPr>
              <a:t>）</a:t>
            </a:r>
          </a:p>
          <a:p>
            <a:r>
              <a:rPr lang="zh-CN" altLang="en-US" dirty="0">
                <a:solidFill>
                  <a:schemeClr val="tx1"/>
                </a:solidFill>
              </a:rPr>
              <a:t>语法成分排列的失衡突出方式表现为排列的超规则性（如排比、对偶、重复、反衬等）；和某些语法成分的高频率出现。</a:t>
            </a:r>
            <a:endParaRPr lang="en-US" altLang="zh-CN" dirty="0">
              <a:solidFill>
                <a:schemeClr val="tx1"/>
              </a:solidFill>
            </a:endParaRPr>
          </a:p>
          <a:p>
            <a:endParaRPr lang="zh-CN" altLang="en-US" dirty="0">
              <a:solidFill>
                <a:schemeClr val="tx1"/>
              </a:solidFill>
            </a:endParaRPr>
          </a:p>
        </p:txBody>
      </p:sp>
    </p:spTree>
    <p:extLst>
      <p:ext uri="{BB962C8B-B14F-4D97-AF65-F5344CB8AC3E}">
        <p14:creationId xmlns:p14="http://schemas.microsoft.com/office/powerpoint/2010/main" val="3877196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0E3F09-EB13-14EB-4062-EF4A0015C47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9AF2FA9-5C00-B7A8-D09D-58D2093D08F8}"/>
              </a:ext>
            </a:extLst>
          </p:cNvPr>
          <p:cNvSpPr>
            <a:spLocks noGrp="1"/>
          </p:cNvSpPr>
          <p:nvPr>
            <p:ph idx="1"/>
          </p:nvPr>
        </p:nvSpPr>
        <p:spPr/>
        <p:txBody>
          <a:bodyPr/>
          <a:lstStyle/>
          <a:p>
            <a:r>
              <a:rPr lang="en-US" altLang="zh-CN" sz="1700" dirty="0">
                <a:solidFill>
                  <a:srgbClr val="FF0000"/>
                </a:solidFill>
                <a:latin typeface="楷体" panose="02010609060101010101" pitchFamily="49" charset="-122"/>
                <a:ea typeface="楷体" panose="02010609060101010101" pitchFamily="49" charset="-122"/>
              </a:rPr>
              <a:t>1. </a:t>
            </a:r>
            <a:r>
              <a:rPr lang="zh-CN" altLang="en-US" sz="1700" dirty="0">
                <a:solidFill>
                  <a:srgbClr val="FF0000"/>
                </a:solidFill>
                <a:latin typeface="楷体" panose="02010609060101010101" pitchFamily="49" charset="-122"/>
                <a:ea typeface="楷体" panose="02010609060101010101" pitchFamily="49" charset="-122"/>
              </a:rPr>
              <a:t>排比</a:t>
            </a:r>
          </a:p>
          <a:p>
            <a:r>
              <a:rPr lang="zh-CN" altLang="en-US" dirty="0">
                <a:solidFill>
                  <a:schemeClr val="tx1"/>
                </a:solidFill>
              </a:rPr>
              <a:t>排比作为一种失衡突出形式，有利于表达强烈的情感，在诗歌、散文及讲演中常用来取得文体效应。例如：</a:t>
            </a:r>
          </a:p>
          <a:p>
            <a:endParaRPr lang="zh-CN" altLang="en-US" dirty="0"/>
          </a:p>
        </p:txBody>
      </p:sp>
      <p:pic>
        <p:nvPicPr>
          <p:cNvPr id="5" name="图片 4">
            <a:extLst>
              <a:ext uri="{FF2B5EF4-FFF2-40B4-BE49-F238E27FC236}">
                <a16:creationId xmlns:a16="http://schemas.microsoft.com/office/drawing/2014/main" id="{C4706A1F-DC63-AB70-B403-4B88152B250E}"/>
              </a:ext>
            </a:extLst>
          </p:cNvPr>
          <p:cNvPicPr>
            <a:picLocks noChangeAspect="1"/>
          </p:cNvPicPr>
          <p:nvPr/>
        </p:nvPicPr>
        <p:blipFill rotWithShape="1">
          <a:blip r:embed="rId2"/>
          <a:srcRect r="49949"/>
          <a:stretch/>
        </p:blipFill>
        <p:spPr>
          <a:xfrm>
            <a:off x="803271" y="2874083"/>
            <a:ext cx="5015015" cy="3983917"/>
          </a:xfrm>
          <a:prstGeom prst="rect">
            <a:avLst/>
          </a:prstGeom>
        </p:spPr>
      </p:pic>
      <p:sp>
        <p:nvSpPr>
          <p:cNvPr id="7" name="文本框 6">
            <a:extLst>
              <a:ext uri="{FF2B5EF4-FFF2-40B4-BE49-F238E27FC236}">
                <a16:creationId xmlns:a16="http://schemas.microsoft.com/office/drawing/2014/main" id="{81AE26AD-2647-3CC6-5A73-5DC0483CE72C}"/>
              </a:ext>
            </a:extLst>
          </p:cNvPr>
          <p:cNvSpPr txBox="1"/>
          <p:nvPr/>
        </p:nvSpPr>
        <p:spPr>
          <a:xfrm>
            <a:off x="6584430" y="2828835"/>
            <a:ext cx="3938665" cy="3970318"/>
          </a:xfrm>
          <a:prstGeom prst="rect">
            <a:avLst/>
          </a:prstGeom>
          <a:noFill/>
        </p:spPr>
        <p:txBody>
          <a:bodyPr wrap="square">
            <a:spAutoFit/>
          </a:bodyPr>
          <a:lstStyle/>
          <a:p>
            <a:r>
              <a:rPr lang="zh-CN" altLang="en-US" sz="2800" dirty="0"/>
              <a:t>肯尼迪强调苏美双方应停止军备竞赛，寻找和平途径。他在讲到双方都深受军备竞赛的闲扰时使用了排比句式，不仅清晰地表达了讲话者的意义，而且还产生了强调和渲染的效果。汉语译文照原文。</a:t>
            </a:r>
          </a:p>
        </p:txBody>
      </p:sp>
    </p:spTree>
    <p:extLst>
      <p:ext uri="{BB962C8B-B14F-4D97-AF65-F5344CB8AC3E}">
        <p14:creationId xmlns:p14="http://schemas.microsoft.com/office/powerpoint/2010/main" val="27245297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F8D553-F65A-9B22-B154-8C5A0B9294E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6AC02F6-6878-8AED-44B4-E91EC385BB4E}"/>
              </a:ext>
            </a:extLst>
          </p:cNvPr>
          <p:cNvSpPr>
            <a:spLocks noGrp="1"/>
          </p:cNvSpPr>
          <p:nvPr>
            <p:ph idx="1"/>
          </p:nvPr>
        </p:nvSpPr>
        <p:spPr>
          <a:xfrm>
            <a:off x="608400" y="1490400"/>
            <a:ext cx="11098918" cy="2661875"/>
          </a:xfrm>
        </p:spPr>
        <p:txBody>
          <a:bodyPr/>
          <a:lstStyle/>
          <a:p>
            <a:r>
              <a:rPr lang="zh-CN" altLang="en-US">
                <a:solidFill>
                  <a:schemeClr val="tx1"/>
                </a:solidFill>
              </a:rPr>
              <a:t>汉语的例子：</a:t>
            </a:r>
            <a:endParaRPr lang="en-US" altLang="zh-CN">
              <a:solidFill>
                <a:schemeClr val="tx1"/>
              </a:solidFill>
            </a:endParaRPr>
          </a:p>
          <a:p>
            <a:endParaRPr lang="zh-CN" altLang="en-US" dirty="0"/>
          </a:p>
        </p:txBody>
      </p:sp>
      <p:pic>
        <p:nvPicPr>
          <p:cNvPr id="5" name="图片 4">
            <a:extLst>
              <a:ext uri="{FF2B5EF4-FFF2-40B4-BE49-F238E27FC236}">
                <a16:creationId xmlns:a16="http://schemas.microsoft.com/office/drawing/2014/main" id="{3E59992B-057A-FAA7-947C-AA6E8E782FA2}"/>
              </a:ext>
            </a:extLst>
          </p:cNvPr>
          <p:cNvPicPr>
            <a:picLocks noChangeAspect="1"/>
          </p:cNvPicPr>
          <p:nvPr/>
        </p:nvPicPr>
        <p:blipFill rotWithShape="1">
          <a:blip r:embed="rId2"/>
          <a:srcRect t="1" r="50000" b="-1259"/>
          <a:stretch/>
        </p:blipFill>
        <p:spPr>
          <a:xfrm>
            <a:off x="2750283" y="1616427"/>
            <a:ext cx="6446268" cy="3195416"/>
          </a:xfrm>
          <a:prstGeom prst="rect">
            <a:avLst/>
          </a:prstGeom>
        </p:spPr>
      </p:pic>
      <p:sp>
        <p:nvSpPr>
          <p:cNvPr id="7" name="文本框 6">
            <a:extLst>
              <a:ext uri="{FF2B5EF4-FFF2-40B4-BE49-F238E27FC236}">
                <a16:creationId xmlns:a16="http://schemas.microsoft.com/office/drawing/2014/main" id="{87857020-3E29-5A44-2928-E0A2E4C4D69E}"/>
              </a:ext>
            </a:extLst>
          </p:cNvPr>
          <p:cNvSpPr txBox="1"/>
          <p:nvPr/>
        </p:nvSpPr>
        <p:spPr>
          <a:xfrm>
            <a:off x="929390" y="5367601"/>
            <a:ext cx="10358203" cy="523220"/>
          </a:xfrm>
          <a:prstGeom prst="rect">
            <a:avLst/>
          </a:prstGeom>
          <a:noFill/>
        </p:spPr>
        <p:txBody>
          <a:bodyPr wrap="square">
            <a:spAutoFit/>
          </a:bodyPr>
          <a:lstStyle/>
          <a:p>
            <a:r>
              <a:rPr lang="zh-CN" altLang="en-US" sz="2800" dirty="0"/>
              <a:t>作者通过排比将谎言的危害描写的淋漓尽致，增强了文章的色彩。</a:t>
            </a:r>
          </a:p>
        </p:txBody>
      </p:sp>
    </p:spTree>
    <p:extLst>
      <p:ext uri="{BB962C8B-B14F-4D97-AF65-F5344CB8AC3E}">
        <p14:creationId xmlns:p14="http://schemas.microsoft.com/office/powerpoint/2010/main" val="4245800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7FC89F-FA43-57D8-5C3E-94507E9E7CE9}"/>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F4198AAD-2FF9-3563-02E4-6A1F65E428E1}"/>
              </a:ext>
            </a:extLst>
          </p:cNvPr>
          <p:cNvPicPr>
            <a:picLocks noGrp="1" noChangeAspect="1"/>
          </p:cNvPicPr>
          <p:nvPr>
            <p:ph idx="1"/>
          </p:nvPr>
        </p:nvPicPr>
        <p:blipFill rotWithShape="1">
          <a:blip r:embed="rId2"/>
          <a:srcRect r="49874"/>
          <a:stretch/>
        </p:blipFill>
        <p:spPr>
          <a:xfrm>
            <a:off x="2507265" y="1694687"/>
            <a:ext cx="5867576" cy="3132145"/>
          </a:xfrm>
        </p:spPr>
      </p:pic>
      <p:sp>
        <p:nvSpPr>
          <p:cNvPr id="7" name="文本框 6">
            <a:extLst>
              <a:ext uri="{FF2B5EF4-FFF2-40B4-BE49-F238E27FC236}">
                <a16:creationId xmlns:a16="http://schemas.microsoft.com/office/drawing/2014/main" id="{D7167FA9-7506-6AE7-3E3F-05938110420C}"/>
              </a:ext>
            </a:extLst>
          </p:cNvPr>
          <p:cNvSpPr txBox="1"/>
          <p:nvPr/>
        </p:nvSpPr>
        <p:spPr>
          <a:xfrm>
            <a:off x="858187" y="5326269"/>
            <a:ext cx="10414416" cy="1569660"/>
          </a:xfrm>
          <a:prstGeom prst="rect">
            <a:avLst/>
          </a:prstGeom>
          <a:noFill/>
        </p:spPr>
        <p:txBody>
          <a:bodyPr wrap="square">
            <a:spAutoFit/>
          </a:bodyPr>
          <a:lstStyle/>
          <a:p>
            <a:r>
              <a:rPr lang="zh-CN" altLang="en-US" sz="3200" dirty="0"/>
              <a:t>例④是义仿，将“大众化”的“大”改为“小”，尖锐地讽刺了某些喊着大众化，却说不出大众“话”的可笑行为。英语译文要注意仿造词的构成与原词在结构上的相似。</a:t>
            </a:r>
          </a:p>
        </p:txBody>
      </p:sp>
    </p:spTree>
    <p:extLst>
      <p:ext uri="{BB962C8B-B14F-4D97-AF65-F5344CB8AC3E}">
        <p14:creationId xmlns:p14="http://schemas.microsoft.com/office/powerpoint/2010/main" val="28034622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441E89-9CC1-A73A-335E-E1C8DAF2D3A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8E7D4E8-3456-6864-FBF3-199BACE17EFD}"/>
              </a:ext>
            </a:extLst>
          </p:cNvPr>
          <p:cNvSpPr>
            <a:spLocks noGrp="1"/>
          </p:cNvSpPr>
          <p:nvPr>
            <p:ph idx="1"/>
          </p:nvPr>
        </p:nvSpPr>
        <p:spPr/>
        <p:txBody>
          <a:bodyPr/>
          <a:lstStyle/>
          <a:p>
            <a:r>
              <a:rPr lang="en-US" altLang="zh-CN" sz="1700" dirty="0">
                <a:solidFill>
                  <a:srgbClr val="FF0000"/>
                </a:solidFill>
                <a:latin typeface="楷体" panose="02010609060101010101" pitchFamily="49" charset="-122"/>
                <a:ea typeface="楷体" panose="02010609060101010101" pitchFamily="49" charset="-122"/>
              </a:rPr>
              <a:t>2. </a:t>
            </a:r>
            <a:r>
              <a:rPr lang="zh-CN" altLang="en-US" sz="1700" dirty="0">
                <a:solidFill>
                  <a:srgbClr val="FF0000"/>
                </a:solidFill>
                <a:latin typeface="楷体" panose="02010609060101010101" pitchFamily="49" charset="-122"/>
                <a:ea typeface="楷体" panose="02010609060101010101" pitchFamily="49" charset="-122"/>
              </a:rPr>
              <a:t>对偶</a:t>
            </a:r>
          </a:p>
          <a:p>
            <a:r>
              <a:rPr lang="zh-CN" altLang="en-US" dirty="0">
                <a:solidFill>
                  <a:schemeClr val="tx1"/>
                </a:solidFill>
              </a:rPr>
              <a:t>对偶可形成双向平行结构：（</a:t>
            </a:r>
            <a:r>
              <a:rPr lang="en-US" altLang="zh-CN" dirty="0">
                <a:solidFill>
                  <a:schemeClr val="tx1"/>
                </a:solidFill>
              </a:rPr>
              <a:t>1</a:t>
            </a:r>
            <a:r>
              <a:rPr lang="zh-CN" altLang="en-US" dirty="0">
                <a:solidFill>
                  <a:schemeClr val="tx1"/>
                </a:solidFill>
              </a:rPr>
              <a:t>）其对应的词汇项目可相互交替；（</a:t>
            </a:r>
            <a:r>
              <a:rPr lang="en-US" altLang="zh-CN" dirty="0">
                <a:solidFill>
                  <a:schemeClr val="tx1"/>
                </a:solidFill>
              </a:rPr>
              <a:t>2</a:t>
            </a:r>
            <a:r>
              <a:rPr lang="zh-CN" altLang="en-US" dirty="0">
                <a:solidFill>
                  <a:schemeClr val="tx1"/>
                </a:solidFill>
              </a:rPr>
              <a:t>）其对应的意义十分接近，既能产生对称结构本身所能产生的音乐美，还引人注目。例如：</a:t>
            </a:r>
          </a:p>
          <a:p>
            <a:endParaRPr lang="zh-CN" altLang="en-US" dirty="0"/>
          </a:p>
        </p:txBody>
      </p:sp>
      <p:pic>
        <p:nvPicPr>
          <p:cNvPr id="5" name="图片 4">
            <a:extLst>
              <a:ext uri="{FF2B5EF4-FFF2-40B4-BE49-F238E27FC236}">
                <a16:creationId xmlns:a16="http://schemas.microsoft.com/office/drawing/2014/main" id="{B3D811DE-8796-1905-5909-2FAD90E4D0AE}"/>
              </a:ext>
            </a:extLst>
          </p:cNvPr>
          <p:cNvPicPr>
            <a:picLocks noChangeAspect="1"/>
          </p:cNvPicPr>
          <p:nvPr/>
        </p:nvPicPr>
        <p:blipFill rotWithShape="1">
          <a:blip r:embed="rId2"/>
          <a:srcRect r="50386" b="-3698"/>
          <a:stretch/>
        </p:blipFill>
        <p:spPr>
          <a:xfrm>
            <a:off x="816551" y="3076757"/>
            <a:ext cx="6202031" cy="3172843"/>
          </a:xfrm>
          <a:prstGeom prst="rect">
            <a:avLst/>
          </a:prstGeom>
        </p:spPr>
      </p:pic>
      <p:sp>
        <p:nvSpPr>
          <p:cNvPr id="7" name="文本框 6">
            <a:extLst>
              <a:ext uri="{FF2B5EF4-FFF2-40B4-BE49-F238E27FC236}">
                <a16:creationId xmlns:a16="http://schemas.microsoft.com/office/drawing/2014/main" id="{AF2D164E-287A-CB7C-169E-668C62C91878}"/>
              </a:ext>
            </a:extLst>
          </p:cNvPr>
          <p:cNvSpPr txBox="1"/>
          <p:nvPr/>
        </p:nvSpPr>
        <p:spPr>
          <a:xfrm>
            <a:off x="7496556" y="3076757"/>
            <a:ext cx="3746067" cy="2677656"/>
          </a:xfrm>
          <a:prstGeom prst="rect">
            <a:avLst/>
          </a:prstGeom>
          <a:noFill/>
        </p:spPr>
        <p:txBody>
          <a:bodyPr wrap="square">
            <a:spAutoFit/>
          </a:bodyPr>
          <a:lstStyle/>
          <a:p>
            <a:r>
              <a:rPr lang="zh-CN" altLang="en-US" sz="2800" dirty="0"/>
              <a:t>肯尼迪以对偶的形式作了进一步的解释，以隐晦的语言宣告他就职的开始；对偶形式还给他讲话以音韵上的节奏美，加强了讲话的感染力。</a:t>
            </a:r>
          </a:p>
        </p:txBody>
      </p:sp>
    </p:spTree>
    <p:extLst>
      <p:ext uri="{BB962C8B-B14F-4D97-AF65-F5344CB8AC3E}">
        <p14:creationId xmlns:p14="http://schemas.microsoft.com/office/powerpoint/2010/main" val="29562079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225DED-A20F-F778-B1E3-0AAAC60F0B5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24755BC-7CFC-99A3-768C-BCA3110A8BB5}"/>
              </a:ext>
            </a:extLst>
          </p:cNvPr>
          <p:cNvSpPr>
            <a:spLocks noGrp="1"/>
          </p:cNvSpPr>
          <p:nvPr>
            <p:ph idx="1"/>
          </p:nvPr>
        </p:nvSpPr>
        <p:spPr>
          <a:xfrm>
            <a:off x="608400" y="1490400"/>
            <a:ext cx="10799115" cy="1312761"/>
          </a:xfrm>
        </p:spPr>
        <p:txBody>
          <a:bodyPr/>
          <a:lstStyle/>
          <a:p>
            <a:r>
              <a:rPr lang="zh-CN" altLang="en-US" dirty="0">
                <a:solidFill>
                  <a:schemeClr val="tx1"/>
                </a:solidFill>
              </a:rPr>
              <a:t>汉语例子：</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8DEDA573-D724-795C-4523-7159C4BDBB61}"/>
              </a:ext>
            </a:extLst>
          </p:cNvPr>
          <p:cNvPicPr>
            <a:picLocks noChangeAspect="1"/>
          </p:cNvPicPr>
          <p:nvPr/>
        </p:nvPicPr>
        <p:blipFill rotWithShape="1">
          <a:blip r:embed="rId2"/>
          <a:srcRect t="1" r="50000" b="-4771"/>
          <a:stretch/>
        </p:blipFill>
        <p:spPr>
          <a:xfrm>
            <a:off x="384298" y="2198419"/>
            <a:ext cx="5787902" cy="1856421"/>
          </a:xfrm>
          <a:prstGeom prst="rect">
            <a:avLst/>
          </a:prstGeom>
        </p:spPr>
      </p:pic>
      <p:pic>
        <p:nvPicPr>
          <p:cNvPr id="9" name="图片 8">
            <a:extLst>
              <a:ext uri="{FF2B5EF4-FFF2-40B4-BE49-F238E27FC236}">
                <a16:creationId xmlns:a16="http://schemas.microsoft.com/office/drawing/2014/main" id="{8948C50D-DD0B-1FD5-10B4-7AA02D2B20BF}"/>
              </a:ext>
            </a:extLst>
          </p:cNvPr>
          <p:cNvPicPr>
            <a:picLocks noChangeAspect="1"/>
          </p:cNvPicPr>
          <p:nvPr/>
        </p:nvPicPr>
        <p:blipFill rotWithShape="1">
          <a:blip r:embed="rId3"/>
          <a:srcRect l="-1" t="1" r="50634" b="-838"/>
          <a:stretch/>
        </p:blipFill>
        <p:spPr>
          <a:xfrm>
            <a:off x="6172200" y="1784182"/>
            <a:ext cx="5565223" cy="3477366"/>
          </a:xfrm>
          <a:prstGeom prst="rect">
            <a:avLst/>
          </a:prstGeom>
        </p:spPr>
      </p:pic>
      <p:sp>
        <p:nvSpPr>
          <p:cNvPr id="11" name="文本框 10">
            <a:extLst>
              <a:ext uri="{FF2B5EF4-FFF2-40B4-BE49-F238E27FC236}">
                <a16:creationId xmlns:a16="http://schemas.microsoft.com/office/drawing/2014/main" id="{69F37631-7873-E3CC-4F4C-ECE676B9D14E}"/>
              </a:ext>
            </a:extLst>
          </p:cNvPr>
          <p:cNvSpPr txBox="1"/>
          <p:nvPr/>
        </p:nvSpPr>
        <p:spPr>
          <a:xfrm>
            <a:off x="608399" y="5731730"/>
            <a:ext cx="10799115" cy="830997"/>
          </a:xfrm>
          <a:prstGeom prst="rect">
            <a:avLst/>
          </a:prstGeom>
          <a:noFill/>
        </p:spPr>
        <p:txBody>
          <a:bodyPr wrap="square">
            <a:spAutoFit/>
          </a:bodyPr>
          <a:lstStyle/>
          <a:p>
            <a:r>
              <a:rPr lang="zh-CN" altLang="en-US" sz="2400" dirty="0"/>
              <a:t>由于英汉语词语与句子结构差异，汉语对偶更为紧凑，英语译文有时很难做到完全对偶。</a:t>
            </a:r>
          </a:p>
        </p:txBody>
      </p:sp>
    </p:spTree>
    <p:extLst>
      <p:ext uri="{BB962C8B-B14F-4D97-AF65-F5344CB8AC3E}">
        <p14:creationId xmlns:p14="http://schemas.microsoft.com/office/powerpoint/2010/main" val="31847509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6BEC2A-F14D-6332-8BE5-C09A33EDB42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CD8CB68-EAED-55C9-725A-BFC9914A3BFB}"/>
              </a:ext>
            </a:extLst>
          </p:cNvPr>
          <p:cNvSpPr>
            <a:spLocks noGrp="1"/>
          </p:cNvSpPr>
          <p:nvPr>
            <p:ph idx="1"/>
          </p:nvPr>
        </p:nvSpPr>
        <p:spPr>
          <a:xfrm>
            <a:off x="608400" y="1490400"/>
            <a:ext cx="10969200" cy="1657534"/>
          </a:xfrm>
        </p:spPr>
        <p:txBody>
          <a:bodyPr/>
          <a:lstStyle/>
          <a:p>
            <a:r>
              <a:rPr lang="en-US" altLang="zh-CN" dirty="0">
                <a:solidFill>
                  <a:srgbClr val="FF0000"/>
                </a:solidFill>
              </a:rPr>
              <a:t>3. </a:t>
            </a:r>
            <a:r>
              <a:rPr lang="zh-CN" altLang="en-US" dirty="0">
                <a:solidFill>
                  <a:srgbClr val="FF0000"/>
                </a:solidFill>
              </a:rPr>
              <a:t>反衬</a:t>
            </a:r>
          </a:p>
          <a:p>
            <a:r>
              <a:rPr lang="zh-CN" altLang="en-US" dirty="0">
                <a:solidFill>
                  <a:schemeClr val="tx1"/>
                </a:solidFill>
              </a:rPr>
              <a:t>反衬与对偶具有相同的句法结构，但对应词汇项目不是同义关系，而是反义关系。例如：</a:t>
            </a:r>
          </a:p>
          <a:p>
            <a:endParaRPr lang="zh-CN" altLang="en-US" dirty="0"/>
          </a:p>
        </p:txBody>
      </p:sp>
      <p:pic>
        <p:nvPicPr>
          <p:cNvPr id="5" name="图片 4">
            <a:extLst>
              <a:ext uri="{FF2B5EF4-FFF2-40B4-BE49-F238E27FC236}">
                <a16:creationId xmlns:a16="http://schemas.microsoft.com/office/drawing/2014/main" id="{39F1CB00-957E-C3EE-80F5-92737619A10F}"/>
              </a:ext>
            </a:extLst>
          </p:cNvPr>
          <p:cNvPicPr>
            <a:picLocks noChangeAspect="1"/>
          </p:cNvPicPr>
          <p:nvPr/>
        </p:nvPicPr>
        <p:blipFill rotWithShape="1">
          <a:blip r:embed="rId2"/>
          <a:srcRect r="50000" b="-2095"/>
          <a:stretch/>
        </p:blipFill>
        <p:spPr>
          <a:xfrm>
            <a:off x="608399" y="2720271"/>
            <a:ext cx="6392851" cy="2796109"/>
          </a:xfrm>
          <a:prstGeom prst="rect">
            <a:avLst/>
          </a:prstGeom>
        </p:spPr>
      </p:pic>
      <p:sp>
        <p:nvSpPr>
          <p:cNvPr id="7" name="文本框 6">
            <a:extLst>
              <a:ext uri="{FF2B5EF4-FFF2-40B4-BE49-F238E27FC236}">
                <a16:creationId xmlns:a16="http://schemas.microsoft.com/office/drawing/2014/main" id="{6DB63937-EA62-A207-4600-0ABA20213F28}"/>
              </a:ext>
            </a:extLst>
          </p:cNvPr>
          <p:cNvSpPr txBox="1"/>
          <p:nvPr/>
        </p:nvSpPr>
        <p:spPr>
          <a:xfrm>
            <a:off x="7813622" y="2463948"/>
            <a:ext cx="3434194" cy="3785652"/>
          </a:xfrm>
          <a:prstGeom prst="rect">
            <a:avLst/>
          </a:prstGeom>
          <a:noFill/>
        </p:spPr>
        <p:txBody>
          <a:bodyPr wrap="square">
            <a:spAutoFit/>
          </a:bodyPr>
          <a:lstStyle/>
          <a:p>
            <a:r>
              <a:rPr lang="zh-CN" altLang="en-US" sz="2400" dirty="0"/>
              <a:t>这是德莱顿（</a:t>
            </a:r>
            <a:r>
              <a:rPr lang="en-US" altLang="zh-CN" sz="2400" dirty="0"/>
              <a:t>John Dryden</a:t>
            </a:r>
            <a:r>
              <a:rPr lang="zh-CN" altLang="en-US" sz="2400" dirty="0"/>
              <a:t>）为庆祝圣</a:t>
            </a:r>
            <a:r>
              <a:rPr lang="en-US" altLang="zh-CN" sz="2400" dirty="0"/>
              <a:t>·</a:t>
            </a:r>
            <a:r>
              <a:rPr lang="zh-CN" altLang="en-US" sz="2400" dirty="0"/>
              <a:t>塞西利亚节而写的用于音乐表演的诗句。两行诗从句法结构上讲是对等的（</a:t>
            </a:r>
            <a:r>
              <a:rPr lang="en-US" altLang="zh-CN" sz="2400" dirty="0"/>
              <a:t>he-she; raised-drew; a mortal- angel; to the skies-down</a:t>
            </a:r>
            <a:r>
              <a:rPr lang="zh-CN" altLang="en-US" sz="2400" dirty="0"/>
              <a:t>）；从意义上讲是反义关系，由此形成了完美的</a:t>
            </a:r>
            <a:r>
              <a:rPr lang="zh-CN" altLang="en-US" sz="2400" dirty="0">
                <a:solidFill>
                  <a:srgbClr val="FF0000"/>
                </a:solidFill>
              </a:rPr>
              <a:t>反衬结构</a:t>
            </a:r>
            <a:r>
              <a:rPr lang="zh-CN" altLang="en-US" sz="2400" dirty="0"/>
              <a:t>。</a:t>
            </a:r>
          </a:p>
        </p:txBody>
      </p:sp>
    </p:spTree>
    <p:extLst>
      <p:ext uri="{BB962C8B-B14F-4D97-AF65-F5344CB8AC3E}">
        <p14:creationId xmlns:p14="http://schemas.microsoft.com/office/powerpoint/2010/main" val="41788786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69B645-8044-0100-7BF9-12CB36BFBE9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1CEFFBD-1362-D4C2-D383-27A2A98E985F}"/>
              </a:ext>
            </a:extLst>
          </p:cNvPr>
          <p:cNvSpPr>
            <a:spLocks noGrp="1"/>
          </p:cNvSpPr>
          <p:nvPr>
            <p:ph idx="1"/>
          </p:nvPr>
        </p:nvSpPr>
        <p:spPr>
          <a:xfrm>
            <a:off x="608399" y="1490400"/>
            <a:ext cx="11158879" cy="1938600"/>
          </a:xfrm>
        </p:spPr>
        <p:txBody>
          <a:bodyPr/>
          <a:lstStyle/>
          <a:p>
            <a:r>
              <a:rPr lang="zh-CN" altLang="en-US" dirty="0">
                <a:solidFill>
                  <a:schemeClr val="tx1"/>
                </a:solidFill>
              </a:rPr>
              <a:t>汉语例子：</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5B87EB85-521E-6552-291F-654FF2DF07D2}"/>
              </a:ext>
            </a:extLst>
          </p:cNvPr>
          <p:cNvPicPr>
            <a:picLocks noChangeAspect="1"/>
          </p:cNvPicPr>
          <p:nvPr/>
        </p:nvPicPr>
        <p:blipFill rotWithShape="1">
          <a:blip r:embed="rId2"/>
          <a:srcRect r="70044" b="442"/>
          <a:stretch/>
        </p:blipFill>
        <p:spPr>
          <a:xfrm>
            <a:off x="846532" y="2162568"/>
            <a:ext cx="4519947" cy="1840194"/>
          </a:xfrm>
          <a:prstGeom prst="rect">
            <a:avLst/>
          </a:prstGeom>
        </p:spPr>
      </p:pic>
      <p:pic>
        <p:nvPicPr>
          <p:cNvPr id="7" name="图片 6">
            <a:extLst>
              <a:ext uri="{FF2B5EF4-FFF2-40B4-BE49-F238E27FC236}">
                <a16:creationId xmlns:a16="http://schemas.microsoft.com/office/drawing/2014/main" id="{9519D00C-9268-9943-3A9E-9B6F93081563}"/>
              </a:ext>
            </a:extLst>
          </p:cNvPr>
          <p:cNvPicPr>
            <a:picLocks noChangeAspect="1"/>
          </p:cNvPicPr>
          <p:nvPr/>
        </p:nvPicPr>
        <p:blipFill rotWithShape="1">
          <a:blip r:embed="rId3"/>
          <a:srcRect r="51309" b="-3093"/>
          <a:stretch/>
        </p:blipFill>
        <p:spPr>
          <a:xfrm>
            <a:off x="5826962" y="1782073"/>
            <a:ext cx="5518506" cy="3217111"/>
          </a:xfrm>
          <a:prstGeom prst="rect">
            <a:avLst/>
          </a:prstGeom>
        </p:spPr>
      </p:pic>
      <p:sp>
        <p:nvSpPr>
          <p:cNvPr id="9" name="文本框 8">
            <a:extLst>
              <a:ext uri="{FF2B5EF4-FFF2-40B4-BE49-F238E27FC236}">
                <a16:creationId xmlns:a16="http://schemas.microsoft.com/office/drawing/2014/main" id="{C0080FFA-6E6F-10E6-3CF3-40B8750EE87A}"/>
              </a:ext>
            </a:extLst>
          </p:cNvPr>
          <p:cNvSpPr txBox="1"/>
          <p:nvPr/>
        </p:nvSpPr>
        <p:spPr>
          <a:xfrm>
            <a:off x="608398" y="5435321"/>
            <a:ext cx="10737069" cy="954107"/>
          </a:xfrm>
          <a:prstGeom prst="rect">
            <a:avLst/>
          </a:prstGeom>
          <a:noFill/>
        </p:spPr>
        <p:txBody>
          <a:bodyPr wrap="square">
            <a:spAutoFit/>
          </a:bodyPr>
          <a:lstStyle/>
          <a:p>
            <a:r>
              <a:rPr lang="zh-CN" altLang="en-US" sz="2800" dirty="0"/>
              <a:t>同样，由于英汉语词语与句子结构差异，汉语对偶更为紧凑，英语译文不能像原文那么工整对偶。</a:t>
            </a:r>
          </a:p>
        </p:txBody>
      </p:sp>
    </p:spTree>
    <p:extLst>
      <p:ext uri="{BB962C8B-B14F-4D97-AF65-F5344CB8AC3E}">
        <p14:creationId xmlns:p14="http://schemas.microsoft.com/office/powerpoint/2010/main" val="308399744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771AA9-4095-E3CA-D9BE-B4A2B043FAB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69F5296-D0E6-9252-FD27-B395C4C19F0B}"/>
              </a:ext>
            </a:extLst>
          </p:cNvPr>
          <p:cNvSpPr>
            <a:spLocks noGrp="1"/>
          </p:cNvSpPr>
          <p:nvPr>
            <p:ph idx="1"/>
          </p:nvPr>
        </p:nvSpPr>
        <p:spPr/>
        <p:txBody>
          <a:bodyPr/>
          <a:lstStyle/>
          <a:p>
            <a:r>
              <a:rPr lang="en-US" altLang="zh-CN" dirty="0">
                <a:solidFill>
                  <a:srgbClr val="FF0000"/>
                </a:solidFill>
              </a:rPr>
              <a:t>4. </a:t>
            </a:r>
            <a:r>
              <a:rPr lang="zh-CN" altLang="en-US" dirty="0">
                <a:solidFill>
                  <a:srgbClr val="FF0000"/>
                </a:solidFill>
              </a:rPr>
              <a:t>重复</a:t>
            </a:r>
          </a:p>
          <a:p>
            <a:r>
              <a:rPr lang="zh-CN" altLang="en-US" dirty="0">
                <a:solidFill>
                  <a:srgbClr val="FF0000"/>
                </a:solidFill>
              </a:rPr>
              <a:t>（</a:t>
            </a:r>
            <a:r>
              <a:rPr lang="en-US" altLang="zh-CN" dirty="0">
                <a:solidFill>
                  <a:srgbClr val="FF0000"/>
                </a:solidFill>
              </a:rPr>
              <a:t>1</a:t>
            </a:r>
            <a:r>
              <a:rPr lang="zh-CN" altLang="en-US" dirty="0">
                <a:solidFill>
                  <a:srgbClr val="FF0000"/>
                </a:solidFill>
              </a:rPr>
              <a:t>）平行重复</a:t>
            </a:r>
          </a:p>
          <a:p>
            <a:r>
              <a:rPr lang="en-US" altLang="zh-CN" dirty="0">
                <a:solidFill>
                  <a:srgbClr val="FF0000"/>
                </a:solidFill>
              </a:rPr>
              <a:t>A. </a:t>
            </a:r>
            <a:r>
              <a:rPr lang="zh-CN" altLang="en-US" dirty="0">
                <a:solidFill>
                  <a:srgbClr val="FF0000"/>
                </a:solidFill>
              </a:rPr>
              <a:t>平行全部重复</a:t>
            </a:r>
          </a:p>
          <a:p>
            <a:r>
              <a:rPr lang="zh-CN" altLang="en-US" dirty="0">
                <a:solidFill>
                  <a:schemeClr val="tx1"/>
                </a:solidFill>
              </a:rPr>
              <a:t>平行全重复指对偶结构中词汇项目也重现的突出手段，例如：</a:t>
            </a:r>
          </a:p>
          <a:p>
            <a:endParaRPr lang="zh-CN" altLang="en-US" dirty="0"/>
          </a:p>
        </p:txBody>
      </p:sp>
      <p:pic>
        <p:nvPicPr>
          <p:cNvPr id="5" name="图片 4">
            <a:extLst>
              <a:ext uri="{FF2B5EF4-FFF2-40B4-BE49-F238E27FC236}">
                <a16:creationId xmlns:a16="http://schemas.microsoft.com/office/drawing/2014/main" id="{F5B96960-D9FB-E517-BA64-F1A33CC8627B}"/>
              </a:ext>
            </a:extLst>
          </p:cNvPr>
          <p:cNvPicPr>
            <a:picLocks noChangeAspect="1"/>
          </p:cNvPicPr>
          <p:nvPr/>
        </p:nvPicPr>
        <p:blipFill rotWithShape="1">
          <a:blip r:embed="rId2"/>
          <a:srcRect t="1" r="50643" b="-2032"/>
          <a:stretch/>
        </p:blipFill>
        <p:spPr>
          <a:xfrm>
            <a:off x="608400" y="3440243"/>
            <a:ext cx="5636514" cy="2495862"/>
          </a:xfrm>
          <a:prstGeom prst="rect">
            <a:avLst/>
          </a:prstGeom>
        </p:spPr>
      </p:pic>
      <p:pic>
        <p:nvPicPr>
          <p:cNvPr id="7" name="图片 6">
            <a:extLst>
              <a:ext uri="{FF2B5EF4-FFF2-40B4-BE49-F238E27FC236}">
                <a16:creationId xmlns:a16="http://schemas.microsoft.com/office/drawing/2014/main" id="{0CF4F1D1-4E5D-5DF9-D286-6DD4B8386408}"/>
              </a:ext>
            </a:extLst>
          </p:cNvPr>
          <p:cNvPicPr>
            <a:picLocks noChangeAspect="1"/>
          </p:cNvPicPr>
          <p:nvPr/>
        </p:nvPicPr>
        <p:blipFill rotWithShape="1">
          <a:blip r:embed="rId3"/>
          <a:srcRect r="52004" b="-628"/>
          <a:stretch/>
        </p:blipFill>
        <p:spPr>
          <a:xfrm>
            <a:off x="6244914" y="3440242"/>
            <a:ext cx="5162601" cy="2649369"/>
          </a:xfrm>
          <a:prstGeom prst="rect">
            <a:avLst/>
          </a:prstGeom>
        </p:spPr>
      </p:pic>
      <p:sp>
        <p:nvSpPr>
          <p:cNvPr id="9" name="文本框 8">
            <a:extLst>
              <a:ext uri="{FF2B5EF4-FFF2-40B4-BE49-F238E27FC236}">
                <a16:creationId xmlns:a16="http://schemas.microsoft.com/office/drawing/2014/main" id="{DAA0A873-AA22-8C13-BD51-81136DF64C54}"/>
              </a:ext>
            </a:extLst>
          </p:cNvPr>
          <p:cNvSpPr txBox="1"/>
          <p:nvPr/>
        </p:nvSpPr>
        <p:spPr>
          <a:xfrm>
            <a:off x="860686" y="6426000"/>
            <a:ext cx="10716914" cy="369332"/>
          </a:xfrm>
          <a:prstGeom prst="rect">
            <a:avLst/>
          </a:prstGeom>
          <a:noFill/>
        </p:spPr>
        <p:txBody>
          <a:bodyPr wrap="square">
            <a:spAutoFit/>
          </a:bodyPr>
          <a:lstStyle/>
          <a:p>
            <a:r>
              <a:rPr lang="en-US" altLang="zh-CN" dirty="0"/>
              <a:t>De railroad bridge’s a sad song in de air</a:t>
            </a:r>
            <a:r>
              <a:rPr lang="zh-CN" altLang="en-US" dirty="0"/>
              <a:t>的重复，有力地强调了黑人思乡的悲哀。译文照原文。</a:t>
            </a:r>
          </a:p>
        </p:txBody>
      </p:sp>
    </p:spTree>
    <p:extLst>
      <p:ext uri="{BB962C8B-B14F-4D97-AF65-F5344CB8AC3E}">
        <p14:creationId xmlns:p14="http://schemas.microsoft.com/office/powerpoint/2010/main" val="6855195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90E7C7-15EE-FCD4-4C8B-2B7BC0A2554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D90C848-9CE1-94FF-270F-7657C13165C3}"/>
              </a:ext>
            </a:extLst>
          </p:cNvPr>
          <p:cNvSpPr>
            <a:spLocks noGrp="1"/>
          </p:cNvSpPr>
          <p:nvPr>
            <p:ph idx="1"/>
          </p:nvPr>
        </p:nvSpPr>
        <p:spPr/>
        <p:txBody>
          <a:bodyPr/>
          <a:lstStyle/>
          <a:p>
            <a:r>
              <a:rPr lang="en-US" altLang="zh-CN" dirty="0">
                <a:solidFill>
                  <a:srgbClr val="FF0000"/>
                </a:solidFill>
              </a:rPr>
              <a:t>B. </a:t>
            </a:r>
            <a:r>
              <a:rPr lang="zh-CN" altLang="en-US" dirty="0">
                <a:solidFill>
                  <a:srgbClr val="FF0000"/>
                </a:solidFill>
              </a:rPr>
              <a:t>平行部分重复</a:t>
            </a:r>
          </a:p>
          <a:p>
            <a:r>
              <a:rPr lang="zh-CN" altLang="en-US" dirty="0">
                <a:solidFill>
                  <a:schemeClr val="tx1"/>
                </a:solidFill>
              </a:rPr>
              <a:t>平行部分重复是指对称的句法结构中某些对应词汇项目重现，而其他项目变化的突出方式。根据重复的对应项目的位置，平行部分重复又可分为多种类型。</a:t>
            </a:r>
          </a:p>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首语重复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首语重复（</a:t>
            </a:r>
            <a:r>
              <a:rPr lang="en-US" altLang="zh-CN" sz="1800" kern="100" dirty="0">
                <a:solidFill>
                  <a:srgbClr val="000000"/>
                </a:solidFill>
                <a:effectLst/>
                <a:latin typeface="Times New Roman" panose="02020603050405020304" pitchFamily="18" charset="0"/>
                <a:ea typeface="宋体" panose="02010600030101010101" pitchFamily="2" charset="-122"/>
              </a:rPr>
              <a:t>anaphora</a:t>
            </a:r>
            <a:r>
              <a:rPr lang="zh-CN" altLang="zh-CN" sz="1800" kern="100" dirty="0">
                <a:solidFill>
                  <a:srgbClr val="000000"/>
                </a:solidFill>
                <a:effectLst/>
                <a:latin typeface="Times New Roman" panose="02020603050405020304" pitchFamily="18" charset="0"/>
                <a:ea typeface="宋体" panose="02010600030101010101" pitchFamily="2" charset="-122"/>
              </a:rPr>
              <a:t>）指平行结构中的位于首位的词汇项目的重复，如：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B7C99439-3311-109B-3643-D88BAB14E251}"/>
              </a:ext>
            </a:extLst>
          </p:cNvPr>
          <p:cNvPicPr>
            <a:picLocks noChangeAspect="1"/>
          </p:cNvPicPr>
          <p:nvPr/>
        </p:nvPicPr>
        <p:blipFill rotWithShape="1">
          <a:blip r:embed="rId2"/>
          <a:srcRect t="-1" r="48535" b="-4094"/>
          <a:stretch/>
        </p:blipFill>
        <p:spPr>
          <a:xfrm>
            <a:off x="2975133" y="3922213"/>
            <a:ext cx="5930005" cy="2935787"/>
          </a:xfrm>
          <a:prstGeom prst="rect">
            <a:avLst/>
          </a:prstGeom>
        </p:spPr>
      </p:pic>
    </p:spTree>
    <p:extLst>
      <p:ext uri="{BB962C8B-B14F-4D97-AF65-F5344CB8AC3E}">
        <p14:creationId xmlns:p14="http://schemas.microsoft.com/office/powerpoint/2010/main" val="17841314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8914E8-2C46-D52B-A581-49EA12310B3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D584836-CDDB-69B8-C38D-FD5D302BC893}"/>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尾语重复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尾语重复（</a:t>
            </a:r>
            <a:r>
              <a:rPr lang="en-US" altLang="zh-CN" sz="1800" kern="100" dirty="0">
                <a:solidFill>
                  <a:srgbClr val="000000"/>
                </a:solidFill>
                <a:effectLst/>
                <a:latin typeface="Times New Roman" panose="02020603050405020304" pitchFamily="18" charset="0"/>
                <a:ea typeface="宋体" panose="02010600030101010101" pitchFamily="2" charset="-122"/>
              </a:rPr>
              <a:t>epistrophe</a:t>
            </a:r>
            <a:r>
              <a:rPr lang="zh-CN" altLang="zh-CN" sz="1800" kern="100" dirty="0">
                <a:solidFill>
                  <a:srgbClr val="000000"/>
                </a:solidFill>
                <a:effectLst/>
                <a:latin typeface="Times New Roman" panose="02020603050405020304" pitchFamily="18" charset="0"/>
                <a:ea typeface="宋体" panose="02010600030101010101" pitchFamily="2" charset="-122"/>
              </a:rPr>
              <a:t>）指位于平行对称结构尾部的词汇项目的重复，如：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B8467BD0-03B8-55EA-C695-E668296F6954}"/>
              </a:ext>
            </a:extLst>
          </p:cNvPr>
          <p:cNvPicPr>
            <a:picLocks noChangeAspect="1"/>
          </p:cNvPicPr>
          <p:nvPr/>
        </p:nvPicPr>
        <p:blipFill rotWithShape="1">
          <a:blip r:embed="rId2"/>
          <a:srcRect r="50000" b="-3176"/>
          <a:stretch/>
        </p:blipFill>
        <p:spPr>
          <a:xfrm>
            <a:off x="2855213" y="2734818"/>
            <a:ext cx="7039143" cy="3111346"/>
          </a:xfrm>
          <a:prstGeom prst="rect">
            <a:avLst/>
          </a:prstGeom>
        </p:spPr>
      </p:pic>
    </p:spTree>
    <p:extLst>
      <p:ext uri="{BB962C8B-B14F-4D97-AF65-F5344CB8AC3E}">
        <p14:creationId xmlns:p14="http://schemas.microsoft.com/office/powerpoint/2010/main" val="36003029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532364-A37F-39C5-51B6-0141DAF7211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5EA83EA-CFAA-4E7E-2685-736AC1D607C3}"/>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首尾重复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首尾重复（</a:t>
            </a:r>
            <a:r>
              <a:rPr lang="en-US" altLang="zh-CN" sz="1800" kern="100" dirty="0" err="1">
                <a:solidFill>
                  <a:srgbClr val="000000"/>
                </a:solidFill>
                <a:effectLst/>
                <a:latin typeface="Times New Roman" panose="02020603050405020304" pitchFamily="18" charset="0"/>
                <a:ea typeface="宋体" panose="02010600030101010101" pitchFamily="2" charset="-122"/>
              </a:rPr>
              <a:t>symploce</a:t>
            </a:r>
            <a:r>
              <a:rPr lang="zh-CN" altLang="zh-CN" sz="1800" kern="100" dirty="0">
                <a:solidFill>
                  <a:srgbClr val="000000"/>
                </a:solidFill>
                <a:effectLst/>
                <a:latin typeface="Times New Roman" panose="02020603050405020304" pitchFamily="18" charset="0"/>
                <a:ea typeface="宋体" panose="02010600030101010101" pitchFamily="2" charset="-122"/>
              </a:rPr>
              <a:t>）是对偶结构中的位于首位和尾位的词汇项目都重复，如：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05920DA5-24F9-E7A2-67E3-031B8A854294}"/>
              </a:ext>
            </a:extLst>
          </p:cNvPr>
          <p:cNvPicPr>
            <a:picLocks noChangeAspect="1"/>
          </p:cNvPicPr>
          <p:nvPr/>
        </p:nvPicPr>
        <p:blipFill rotWithShape="1">
          <a:blip r:embed="rId2"/>
          <a:srcRect r="50000" b="-2095"/>
          <a:stretch/>
        </p:blipFill>
        <p:spPr>
          <a:xfrm>
            <a:off x="2855214" y="2734817"/>
            <a:ext cx="6702320" cy="2931465"/>
          </a:xfrm>
          <a:prstGeom prst="rect">
            <a:avLst/>
          </a:prstGeom>
        </p:spPr>
      </p:pic>
    </p:spTree>
    <p:extLst>
      <p:ext uri="{BB962C8B-B14F-4D97-AF65-F5344CB8AC3E}">
        <p14:creationId xmlns:p14="http://schemas.microsoft.com/office/powerpoint/2010/main" val="19598421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465C12-C703-D0ED-33DA-3CA988DB861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C3112E3-8B2C-8BBB-B019-51848C33FB91}"/>
              </a:ext>
            </a:extLst>
          </p:cNvPr>
          <p:cNvSpPr>
            <a:spLocks noGrp="1"/>
          </p:cNvSpPr>
          <p:nvPr>
            <p:ph idx="1"/>
          </p:nvPr>
        </p:nvSpPr>
        <p:spPr>
          <a:xfrm>
            <a:off x="608400" y="1490400"/>
            <a:ext cx="10969200" cy="1567593"/>
          </a:xfrm>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中语重复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marR="200025"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中语重复（</a:t>
            </a:r>
            <a:r>
              <a:rPr lang="en-US" altLang="zh-CN" sz="1800" kern="100" dirty="0">
                <a:solidFill>
                  <a:srgbClr val="000000"/>
                </a:solidFill>
                <a:effectLst/>
                <a:latin typeface="Times New Roman" panose="02020603050405020304" pitchFamily="18" charset="0"/>
                <a:ea typeface="宋体" panose="02010600030101010101" pitchFamily="2" charset="-122"/>
              </a:rPr>
              <a:t>medial repetition</a:t>
            </a:r>
            <a:r>
              <a:rPr lang="zh-CN" altLang="zh-CN" sz="1800" kern="100" dirty="0">
                <a:solidFill>
                  <a:srgbClr val="000000"/>
                </a:solidFill>
                <a:effectLst/>
                <a:latin typeface="Times New Roman" panose="02020603050405020304" pitchFamily="18" charset="0"/>
                <a:ea typeface="宋体" panose="02010600030101010101" pitchFamily="2" charset="-122"/>
              </a:rPr>
              <a:t>）指对偶或排比结构中部词汇项目的重复，如：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7" name="图片 6">
            <a:extLst>
              <a:ext uri="{FF2B5EF4-FFF2-40B4-BE49-F238E27FC236}">
                <a16:creationId xmlns:a16="http://schemas.microsoft.com/office/drawing/2014/main" id="{711F4499-A43B-EE80-5F27-21E01C036B8D}"/>
              </a:ext>
            </a:extLst>
          </p:cNvPr>
          <p:cNvPicPr>
            <a:picLocks noChangeAspect="1"/>
          </p:cNvPicPr>
          <p:nvPr/>
        </p:nvPicPr>
        <p:blipFill rotWithShape="1">
          <a:blip r:embed="rId2"/>
          <a:srcRect t="-1" r="50000" b="1072"/>
          <a:stretch/>
        </p:blipFill>
        <p:spPr>
          <a:xfrm>
            <a:off x="801562" y="2490046"/>
            <a:ext cx="6102508" cy="3324456"/>
          </a:xfrm>
          <a:prstGeom prst="rect">
            <a:avLst/>
          </a:prstGeom>
        </p:spPr>
      </p:pic>
      <p:sp>
        <p:nvSpPr>
          <p:cNvPr id="11" name="文本框 10">
            <a:extLst>
              <a:ext uri="{FF2B5EF4-FFF2-40B4-BE49-F238E27FC236}">
                <a16:creationId xmlns:a16="http://schemas.microsoft.com/office/drawing/2014/main" id="{16DCDC19-85C2-2514-5D29-7204C5E443FA}"/>
              </a:ext>
            </a:extLst>
          </p:cNvPr>
          <p:cNvSpPr txBox="1"/>
          <p:nvPr/>
        </p:nvSpPr>
        <p:spPr>
          <a:xfrm>
            <a:off x="7288968" y="2495729"/>
            <a:ext cx="3713811" cy="3170099"/>
          </a:xfrm>
          <a:prstGeom prst="rect">
            <a:avLst/>
          </a:prstGeom>
          <a:noFill/>
        </p:spPr>
        <p:txBody>
          <a:bodyPr wrap="square">
            <a:spAutoFit/>
          </a:bodyPr>
          <a:lstStyle/>
          <a:p>
            <a:r>
              <a:rPr lang="zh-CN" altLang="en-US" sz="2000" dirty="0"/>
              <a:t>注：尤娜路姆（</a:t>
            </a:r>
            <a:r>
              <a:rPr lang="en-US" altLang="zh-CN" sz="2000" dirty="0" err="1"/>
              <a:t>Ulalume</a:t>
            </a:r>
            <a:r>
              <a:rPr lang="zh-CN" altLang="en-US" sz="2000" dirty="0"/>
              <a:t>）意思是死了的漂亮女人，常用作女孩名，出自拉丁语，这个名字寓意漂亮。</a:t>
            </a:r>
            <a:r>
              <a:rPr lang="en-US" altLang="zh-CN" sz="2000" dirty="0"/>
              <a:t>《</a:t>
            </a:r>
            <a:r>
              <a:rPr lang="zh-CN" altLang="en-US" sz="2000" dirty="0"/>
              <a:t>尤娜路姆</a:t>
            </a:r>
            <a:r>
              <a:rPr lang="en-US" altLang="zh-CN" sz="2000" dirty="0"/>
              <a:t>》</a:t>
            </a:r>
            <a:r>
              <a:rPr lang="zh-CN" altLang="en-US" sz="2000" dirty="0"/>
              <a:t>是美国诗人埃德加</a:t>
            </a:r>
            <a:r>
              <a:rPr lang="en-US" altLang="zh-CN" sz="2000" dirty="0"/>
              <a:t>·</a:t>
            </a:r>
            <a:r>
              <a:rPr lang="zh-CN" altLang="en-US" sz="2000" dirty="0"/>
              <a:t>爱伦</a:t>
            </a:r>
            <a:r>
              <a:rPr lang="en-US" altLang="zh-CN" sz="2000" dirty="0"/>
              <a:t>·</a:t>
            </a:r>
            <a:r>
              <a:rPr lang="zh-CN" altLang="en-US" sz="2000" dirty="0"/>
              <a:t>坡的作品，是作者为哀悼亡妻所作。诗歌最大限度地抒发悲痛与绝望，体现了诗人忧郁、阴暗的心理状态，表现出深重的孤独感和自我的丧失。</a:t>
            </a:r>
          </a:p>
        </p:txBody>
      </p:sp>
    </p:spTree>
    <p:extLst>
      <p:ext uri="{BB962C8B-B14F-4D97-AF65-F5344CB8AC3E}">
        <p14:creationId xmlns:p14="http://schemas.microsoft.com/office/powerpoint/2010/main" val="35641689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3E8A58-815B-5FC5-C908-123AEE972CE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9D4C73D-0EFD-1029-C7C5-0373974416F2}"/>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尾首重复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尾首重复（</a:t>
            </a:r>
            <a:r>
              <a:rPr lang="en-US" altLang="zh-CN" sz="1800" kern="100" dirty="0">
                <a:solidFill>
                  <a:srgbClr val="000000"/>
                </a:solidFill>
                <a:effectLst/>
                <a:latin typeface="Times New Roman" panose="02020603050405020304" pitchFamily="18" charset="0"/>
                <a:ea typeface="宋体" panose="02010600030101010101" pitchFamily="2" charset="-122"/>
              </a:rPr>
              <a:t>epanalepsis</a:t>
            </a:r>
            <a:r>
              <a:rPr lang="zh-CN" altLang="zh-CN" sz="1800" kern="100" dirty="0">
                <a:solidFill>
                  <a:srgbClr val="000000"/>
                </a:solidFill>
                <a:effectLst/>
                <a:latin typeface="Times New Roman" panose="02020603050405020304" pitchFamily="18" charset="0"/>
                <a:ea typeface="宋体" panose="02010600030101010101" pitchFamily="2" charset="-122"/>
              </a:rPr>
              <a:t>）指在某一结构内，尾部的项目重复首部项目所形成的突出模式，如：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F724081E-125A-21A2-4128-9C1B4F76AFD6}"/>
              </a:ext>
            </a:extLst>
          </p:cNvPr>
          <p:cNvPicPr>
            <a:picLocks noChangeAspect="1"/>
          </p:cNvPicPr>
          <p:nvPr/>
        </p:nvPicPr>
        <p:blipFill rotWithShape="1">
          <a:blip r:embed="rId2"/>
          <a:srcRect r="50000" b="-1016"/>
          <a:stretch/>
        </p:blipFill>
        <p:spPr>
          <a:xfrm>
            <a:off x="2855213" y="2734817"/>
            <a:ext cx="5804067" cy="2511740"/>
          </a:xfrm>
          <a:prstGeom prst="rect">
            <a:avLst/>
          </a:prstGeom>
        </p:spPr>
      </p:pic>
      <p:sp>
        <p:nvSpPr>
          <p:cNvPr id="7" name="文本框 6">
            <a:extLst>
              <a:ext uri="{FF2B5EF4-FFF2-40B4-BE49-F238E27FC236}">
                <a16:creationId xmlns:a16="http://schemas.microsoft.com/office/drawing/2014/main" id="{78D5716A-B7B5-56B1-BDD9-C4212C7F726B}"/>
              </a:ext>
            </a:extLst>
          </p:cNvPr>
          <p:cNvSpPr txBox="1"/>
          <p:nvPr/>
        </p:nvSpPr>
        <p:spPr>
          <a:xfrm>
            <a:off x="948752" y="5541714"/>
            <a:ext cx="10294495" cy="707886"/>
          </a:xfrm>
          <a:prstGeom prst="rect">
            <a:avLst/>
          </a:prstGeom>
          <a:noFill/>
        </p:spPr>
        <p:txBody>
          <a:bodyPr wrap="square">
            <a:spAutoFit/>
          </a:bodyPr>
          <a:lstStyle/>
          <a:p>
            <a:r>
              <a:rPr lang="zh-CN" altLang="en-US" sz="2000" dirty="0"/>
              <a:t>这一模式与中语重复有些相似，只是结构两端的项目是相同的，强调了项目所指事物的数量：</a:t>
            </a:r>
            <a:r>
              <a:rPr lang="en-US" altLang="zh-CN" sz="2000" dirty="0"/>
              <a:t>ruin</a:t>
            </a:r>
            <a:r>
              <a:rPr lang="zh-CN" altLang="en-US" sz="2000" dirty="0"/>
              <a:t>与</a:t>
            </a:r>
            <a:r>
              <a:rPr lang="en-US" altLang="zh-CN" sz="2000" dirty="0"/>
              <a:t>rout</a:t>
            </a:r>
            <a:r>
              <a:rPr lang="zh-CN" altLang="en-US" sz="2000" dirty="0"/>
              <a:t>的数量得到了强调。汉语译文用“一个接一个”表示。</a:t>
            </a:r>
          </a:p>
        </p:txBody>
      </p:sp>
    </p:spTree>
    <p:extLst>
      <p:ext uri="{BB962C8B-B14F-4D97-AF65-F5344CB8AC3E}">
        <p14:creationId xmlns:p14="http://schemas.microsoft.com/office/powerpoint/2010/main" val="1700332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71EED4-F2A1-84A3-47FF-D6E5D629983F}"/>
              </a:ext>
            </a:extLst>
          </p:cNvPr>
          <p:cNvSpPr>
            <a:spLocks noGrp="1"/>
          </p:cNvSpPr>
          <p:nvPr>
            <p:ph type="title"/>
          </p:nvPr>
        </p:nvSpPr>
        <p:spPr/>
        <p:txBody>
          <a:bodyPr/>
          <a:lstStyle/>
          <a:p>
            <a:pPr algn="ctr"/>
            <a:endParaRPr lang="zh-CN" altLang="en-US" dirty="0">
              <a:solidFill>
                <a:srgbClr val="FF0000"/>
              </a:solidFill>
            </a:endParaRPr>
          </a:p>
        </p:txBody>
      </p:sp>
      <p:sp>
        <p:nvSpPr>
          <p:cNvPr id="3" name="内容占位符 2">
            <a:extLst>
              <a:ext uri="{FF2B5EF4-FFF2-40B4-BE49-F238E27FC236}">
                <a16:creationId xmlns:a16="http://schemas.microsoft.com/office/drawing/2014/main" id="{2115DB28-55A5-BCDD-24AB-6DE8CB401399}"/>
              </a:ext>
            </a:extLst>
          </p:cNvPr>
          <p:cNvSpPr>
            <a:spLocks noGrp="1"/>
          </p:cNvSpPr>
          <p:nvPr>
            <p:ph idx="1"/>
          </p:nvPr>
        </p:nvSpPr>
        <p:spPr>
          <a:xfrm>
            <a:off x="608400" y="1490400"/>
            <a:ext cx="10969200" cy="1222820"/>
          </a:xfrm>
        </p:spPr>
        <p:txBody>
          <a:bodyPr>
            <a:normAutofit/>
          </a:bodyPr>
          <a:lstStyle/>
          <a:p>
            <a:r>
              <a:rPr lang="zh-CN" altLang="en-US" dirty="0">
                <a:solidFill>
                  <a:srgbClr val="FF0000"/>
                </a:solidFill>
              </a:rPr>
              <a:t>二、词素层的形式风格</a:t>
            </a:r>
            <a:endParaRPr lang="en-US" altLang="zh-CN" dirty="0">
              <a:solidFill>
                <a:srgbClr val="FF0000"/>
              </a:solidFill>
            </a:endParaRPr>
          </a:p>
          <a:p>
            <a:r>
              <a:rPr lang="zh-CN" altLang="en-US" dirty="0">
                <a:solidFill>
                  <a:schemeClr val="tx1"/>
                </a:solidFill>
              </a:rPr>
              <a:t>词素的失衡突出表现为词素交替和恒素法。</a:t>
            </a:r>
            <a:endParaRPr lang="zh-CN" altLang="en-US" dirty="0"/>
          </a:p>
        </p:txBody>
      </p:sp>
      <p:sp>
        <p:nvSpPr>
          <p:cNvPr id="5" name="文本框 4">
            <a:extLst>
              <a:ext uri="{FF2B5EF4-FFF2-40B4-BE49-F238E27FC236}">
                <a16:creationId xmlns:a16="http://schemas.microsoft.com/office/drawing/2014/main" id="{0633D99B-E7DE-5C86-2CB4-7A79D5E0A22E}"/>
              </a:ext>
            </a:extLst>
          </p:cNvPr>
          <p:cNvSpPr txBox="1"/>
          <p:nvPr/>
        </p:nvSpPr>
        <p:spPr>
          <a:xfrm>
            <a:off x="608400" y="2520288"/>
            <a:ext cx="6093500" cy="369332"/>
          </a:xfrm>
          <a:prstGeom prst="rect">
            <a:avLst/>
          </a:prstGeom>
          <a:noFill/>
        </p:spPr>
        <p:txBody>
          <a:bodyPr wrap="square">
            <a:spAutoFit/>
          </a:bodyPr>
          <a:lstStyle/>
          <a:p>
            <a:r>
              <a:rPr lang="zh-CN" altLang="en-US" spc="150" dirty="0">
                <a:solidFill>
                  <a:srgbClr val="FF0000"/>
                </a:solidFill>
              </a:rPr>
              <a:t>（一）词素交替</a:t>
            </a:r>
          </a:p>
        </p:txBody>
      </p:sp>
      <p:sp>
        <p:nvSpPr>
          <p:cNvPr id="7" name="文本框 6">
            <a:extLst>
              <a:ext uri="{FF2B5EF4-FFF2-40B4-BE49-F238E27FC236}">
                <a16:creationId xmlns:a16="http://schemas.microsoft.com/office/drawing/2014/main" id="{63324C0B-52B5-C2EF-B060-CFB28D7718E0}"/>
              </a:ext>
            </a:extLst>
          </p:cNvPr>
          <p:cNvSpPr txBox="1"/>
          <p:nvPr/>
        </p:nvSpPr>
        <p:spPr>
          <a:xfrm>
            <a:off x="608399" y="2889621"/>
            <a:ext cx="10969199" cy="369332"/>
          </a:xfrm>
          <a:prstGeom prst="rect">
            <a:avLst/>
          </a:prstGeom>
          <a:noFill/>
        </p:spPr>
        <p:txBody>
          <a:bodyPr wrap="square">
            <a:spAutoFit/>
          </a:bodyPr>
          <a:lstStyle/>
          <a:p>
            <a:r>
              <a:rPr lang="zh-CN" altLang="en-US" dirty="0"/>
              <a:t>词素的对称或对比出现，会产生很强的文体效应，在传统修辞学中称为“词素交替”（</a:t>
            </a:r>
            <a:r>
              <a:rPr lang="en-US" altLang="zh-CN" dirty="0"/>
              <a:t>polyptoton</a:t>
            </a:r>
            <a:r>
              <a:rPr lang="zh-CN" altLang="en-US" dirty="0"/>
              <a:t>），例如：</a:t>
            </a:r>
          </a:p>
        </p:txBody>
      </p:sp>
      <p:pic>
        <p:nvPicPr>
          <p:cNvPr id="11" name="图片 10">
            <a:extLst>
              <a:ext uri="{FF2B5EF4-FFF2-40B4-BE49-F238E27FC236}">
                <a16:creationId xmlns:a16="http://schemas.microsoft.com/office/drawing/2014/main" id="{A1F6CC9A-F376-5696-448F-91FAC9ADBEA6}"/>
              </a:ext>
            </a:extLst>
          </p:cNvPr>
          <p:cNvPicPr>
            <a:picLocks noChangeAspect="1"/>
          </p:cNvPicPr>
          <p:nvPr/>
        </p:nvPicPr>
        <p:blipFill rotWithShape="1">
          <a:blip r:embed="rId2"/>
          <a:srcRect r="50154" b="-7328"/>
          <a:stretch/>
        </p:blipFill>
        <p:spPr>
          <a:xfrm>
            <a:off x="2690322" y="3606122"/>
            <a:ext cx="5659199" cy="1770644"/>
          </a:xfrm>
          <a:prstGeom prst="rect">
            <a:avLst/>
          </a:prstGeom>
        </p:spPr>
      </p:pic>
      <p:sp>
        <p:nvSpPr>
          <p:cNvPr id="14" name="文本框 13">
            <a:extLst>
              <a:ext uri="{FF2B5EF4-FFF2-40B4-BE49-F238E27FC236}">
                <a16:creationId xmlns:a16="http://schemas.microsoft.com/office/drawing/2014/main" id="{CAEC4F07-6183-F8EC-F565-64B8FB95650B}"/>
              </a:ext>
            </a:extLst>
          </p:cNvPr>
          <p:cNvSpPr txBox="1"/>
          <p:nvPr/>
        </p:nvSpPr>
        <p:spPr>
          <a:xfrm>
            <a:off x="813217" y="5501151"/>
            <a:ext cx="10264514" cy="923330"/>
          </a:xfrm>
          <a:prstGeom prst="rect">
            <a:avLst/>
          </a:prstGeom>
          <a:noFill/>
        </p:spPr>
        <p:txBody>
          <a:bodyPr wrap="square">
            <a:spAutoFit/>
          </a:bodyPr>
          <a:lstStyle/>
          <a:p>
            <a:r>
              <a:rPr lang="zh-CN" altLang="en-US" dirty="0"/>
              <a:t>两个中心词汇</a:t>
            </a:r>
            <a:r>
              <a:rPr lang="en-US" altLang="zh-CN" dirty="0"/>
              <a:t>sing</a:t>
            </a:r>
            <a:r>
              <a:rPr lang="zh-CN" altLang="en-US" dirty="0"/>
              <a:t>和</a:t>
            </a:r>
            <a:r>
              <a:rPr lang="en-US" altLang="zh-CN" dirty="0"/>
              <a:t>soar</a:t>
            </a:r>
            <a:r>
              <a:rPr lang="zh-CN" altLang="en-US" dirty="0"/>
              <a:t>都交替重现一次，词素上讲，都以</a:t>
            </a:r>
            <a:r>
              <a:rPr lang="en-US" altLang="zh-CN" dirty="0"/>
              <a:t>-</a:t>
            </a:r>
            <a:r>
              <a:rPr lang="en-US" altLang="zh-CN" dirty="0" err="1"/>
              <a:t>ing</a:t>
            </a:r>
            <a:r>
              <a:rPr lang="zh-CN" altLang="en-US" dirty="0"/>
              <a:t>和</a:t>
            </a:r>
            <a:r>
              <a:rPr lang="en-US" altLang="zh-CN" dirty="0"/>
              <a:t>-(e)</a:t>
            </a:r>
            <a:r>
              <a:rPr lang="en-US" altLang="zh-CN" dirty="0" err="1"/>
              <a:t>st</a:t>
            </a:r>
            <a:r>
              <a:rPr lang="zh-CN" altLang="en-US" dirty="0"/>
              <a:t>作为后缀，组成对称结构；意义上讲，上半部分</a:t>
            </a:r>
            <a:r>
              <a:rPr lang="en-US" altLang="zh-CN" dirty="0"/>
              <a:t>sing</a:t>
            </a:r>
            <a:r>
              <a:rPr lang="zh-CN" altLang="en-US" dirty="0"/>
              <a:t>从属于</a:t>
            </a:r>
            <a:r>
              <a:rPr lang="en-US" altLang="zh-CN" dirty="0"/>
              <a:t>soar</a:t>
            </a:r>
            <a:r>
              <a:rPr lang="zh-CN" altLang="en-US" dirty="0"/>
              <a:t>，下半部分，</a:t>
            </a:r>
            <a:r>
              <a:rPr lang="en-US" altLang="zh-CN" dirty="0"/>
              <a:t>soar</a:t>
            </a:r>
            <a:r>
              <a:rPr lang="zh-CN" altLang="en-US" dirty="0"/>
              <a:t>从属于</a:t>
            </a:r>
            <a:r>
              <a:rPr lang="en-US" altLang="zh-CN" dirty="0"/>
              <a:t>sing</a:t>
            </a:r>
            <a:r>
              <a:rPr lang="zh-CN" altLang="en-US" dirty="0"/>
              <a:t>，形成“凌空飞翔”与“放声歌唱”旗鼓相当的景象。汉语没有动词屈折变化，只能用词汇手段表达，所以在词汇层次交替表达原文风格。</a:t>
            </a:r>
          </a:p>
        </p:txBody>
      </p:sp>
    </p:spTree>
    <p:extLst>
      <p:ext uri="{BB962C8B-B14F-4D97-AF65-F5344CB8AC3E}">
        <p14:creationId xmlns:p14="http://schemas.microsoft.com/office/powerpoint/2010/main" val="354313549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55C92A-2CF9-EE0A-F993-FFEA66D5BD7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322C89C-E5E3-D26C-AC33-002CAE18AB15}"/>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倒置重复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倒置重复（</a:t>
            </a:r>
            <a:r>
              <a:rPr lang="en-US" altLang="zh-CN" sz="1800" kern="100" dirty="0" err="1">
                <a:solidFill>
                  <a:srgbClr val="000000"/>
                </a:solidFill>
                <a:effectLst/>
                <a:latin typeface="Times New Roman" panose="02020603050405020304" pitchFamily="18" charset="0"/>
                <a:ea typeface="宋体" panose="02010600030101010101" pitchFamily="2" charset="-122"/>
              </a:rPr>
              <a:t>epanodos</a:t>
            </a:r>
            <a:r>
              <a:rPr lang="zh-CN" altLang="zh-CN" sz="1800" kern="100" dirty="0">
                <a:solidFill>
                  <a:srgbClr val="000000"/>
                </a:solidFill>
                <a:effectLst/>
                <a:latin typeface="Times New Roman" panose="02020603050405020304" pitchFamily="18" charset="0"/>
                <a:ea typeface="宋体" panose="02010600030101010101" pitchFamily="2" charset="-122"/>
              </a:rPr>
              <a:t>）指同一词或词组在句子的首位和中位，以及在中位和尾位的交替重复，如：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7623F13B-3703-829F-6B07-5AB5B9E2FC15}"/>
              </a:ext>
            </a:extLst>
          </p:cNvPr>
          <p:cNvPicPr>
            <a:picLocks noChangeAspect="1"/>
          </p:cNvPicPr>
          <p:nvPr/>
        </p:nvPicPr>
        <p:blipFill rotWithShape="1">
          <a:blip r:embed="rId2"/>
          <a:srcRect r="50000" b="-5984"/>
          <a:stretch/>
        </p:blipFill>
        <p:spPr>
          <a:xfrm>
            <a:off x="2600380" y="2875599"/>
            <a:ext cx="6274487" cy="3255377"/>
          </a:xfrm>
          <a:prstGeom prst="rect">
            <a:avLst/>
          </a:prstGeom>
        </p:spPr>
      </p:pic>
    </p:spTree>
    <p:extLst>
      <p:ext uri="{BB962C8B-B14F-4D97-AF65-F5344CB8AC3E}">
        <p14:creationId xmlns:p14="http://schemas.microsoft.com/office/powerpoint/2010/main" val="19968901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B8B1F1-3BE8-21B5-41F2-9A5D46CD6A17}"/>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16A84CB7-0A51-26E7-E9E1-E7931EF57941}"/>
              </a:ext>
            </a:extLst>
          </p:cNvPr>
          <p:cNvPicPr>
            <a:picLocks noGrp="1" noChangeAspect="1"/>
          </p:cNvPicPr>
          <p:nvPr>
            <p:ph idx="1"/>
          </p:nvPr>
        </p:nvPicPr>
        <p:blipFill rotWithShape="1">
          <a:blip r:embed="rId2"/>
          <a:srcRect t="1" r="49951" b="-14681"/>
          <a:stretch/>
        </p:blipFill>
        <p:spPr>
          <a:xfrm>
            <a:off x="1203120" y="2160058"/>
            <a:ext cx="10039478" cy="3521213"/>
          </a:xfrm>
        </p:spPr>
      </p:pic>
    </p:spTree>
    <p:extLst>
      <p:ext uri="{BB962C8B-B14F-4D97-AF65-F5344CB8AC3E}">
        <p14:creationId xmlns:p14="http://schemas.microsoft.com/office/powerpoint/2010/main" val="22444270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DFF784-F587-2A3F-6731-F53A430D6CDC}"/>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673FE086-1779-1ECE-6F65-4F0A95038AF4}"/>
              </a:ext>
            </a:extLst>
          </p:cNvPr>
          <p:cNvPicPr>
            <a:picLocks noGrp="1" noChangeAspect="1"/>
          </p:cNvPicPr>
          <p:nvPr>
            <p:ph idx="1"/>
          </p:nvPr>
        </p:nvPicPr>
        <p:blipFill rotWithShape="1">
          <a:blip r:embed="rId2"/>
          <a:srcRect r="49642" b="-3535"/>
          <a:stretch/>
        </p:blipFill>
        <p:spPr>
          <a:xfrm>
            <a:off x="2177482" y="1528548"/>
            <a:ext cx="7506457" cy="4721052"/>
          </a:xfrm>
        </p:spPr>
      </p:pic>
    </p:spTree>
    <p:extLst>
      <p:ext uri="{BB962C8B-B14F-4D97-AF65-F5344CB8AC3E}">
        <p14:creationId xmlns:p14="http://schemas.microsoft.com/office/powerpoint/2010/main" val="154294110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DA8207-BC63-8416-6371-165C1AEE127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29917DC-0739-0138-FA3C-FB5B728C88F3}"/>
              </a:ext>
            </a:extLst>
          </p:cNvPr>
          <p:cNvSpPr>
            <a:spLocks noGrp="1"/>
          </p:cNvSpPr>
          <p:nvPr>
            <p:ph idx="1"/>
          </p:nvPr>
        </p:nvSpPr>
        <p:spPr>
          <a:xfrm>
            <a:off x="608400" y="1490400"/>
            <a:ext cx="10969200" cy="2437023"/>
          </a:xfrm>
        </p:spPr>
        <p:txBody>
          <a:bodyPr>
            <a:normAutofit lnSpcReduction="10000"/>
          </a:bodyPr>
          <a:lstStyle/>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2</a:t>
            </a:r>
            <a:r>
              <a:rPr lang="zh-CN" altLang="zh-CN" sz="1800" b="1" kern="100" dirty="0">
                <a:solidFill>
                  <a:srgbClr val="FF0000"/>
                </a:solidFill>
                <a:effectLst/>
                <a:latin typeface="Times New Roman" panose="02020603050405020304" pitchFamily="18" charset="0"/>
                <a:ea typeface="仿宋" panose="02010609060101010101" pitchFamily="49" charset="-122"/>
              </a:rPr>
              <a:t>）非平行重复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宋体" panose="02010600030101010101" pitchFamily="2" charset="-122"/>
              </a:rPr>
              <a:t>A. </a:t>
            </a:r>
            <a:r>
              <a:rPr lang="zh-CN" altLang="zh-CN" sz="1800" b="1" kern="100" dirty="0">
                <a:solidFill>
                  <a:srgbClr val="FF0000"/>
                </a:solidFill>
                <a:effectLst/>
                <a:latin typeface="Times New Roman" panose="02020603050405020304" pitchFamily="18" charset="0"/>
                <a:ea typeface="宋体" panose="02010600030101010101" pitchFamily="2" charset="-122"/>
              </a:rPr>
              <a:t>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marR="57150"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词的非规则重复可分为连续重复（</a:t>
            </a:r>
            <a:r>
              <a:rPr lang="en-US" altLang="zh-CN" sz="1800" kern="100" dirty="0">
                <a:solidFill>
                  <a:srgbClr val="000000"/>
                </a:solidFill>
                <a:effectLst/>
                <a:latin typeface="Times New Roman" panose="02020603050405020304" pitchFamily="18" charset="0"/>
                <a:ea typeface="宋体" panose="02010600030101010101" pitchFamily="2" charset="-122"/>
              </a:rPr>
              <a:t>epizeuxis</a:t>
            </a:r>
            <a:r>
              <a:rPr lang="zh-CN" altLang="zh-CN" sz="1800" kern="100" dirty="0">
                <a:solidFill>
                  <a:srgbClr val="000000"/>
                </a:solidFill>
                <a:effectLst/>
                <a:latin typeface="Times New Roman" panose="02020603050405020304" pitchFamily="18" charset="0"/>
                <a:ea typeface="宋体" panose="02010600030101010101" pitchFamily="2" charset="-122"/>
              </a:rPr>
              <a:t>）和间歇重复（</a:t>
            </a:r>
            <a:r>
              <a:rPr lang="en-US" altLang="zh-CN" sz="1800" kern="100" dirty="0" err="1">
                <a:solidFill>
                  <a:srgbClr val="000000"/>
                </a:solidFill>
                <a:effectLst/>
                <a:latin typeface="Times New Roman" panose="02020603050405020304" pitchFamily="18" charset="0"/>
                <a:ea typeface="宋体" panose="02010600030101010101" pitchFamily="2" charset="-122"/>
              </a:rPr>
              <a:t>ploce</a:t>
            </a:r>
            <a:r>
              <a:rPr lang="zh-CN" altLang="zh-CN" sz="1800" kern="100" dirty="0">
                <a:solidFill>
                  <a:srgbClr val="000000"/>
                </a:solidFill>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连续重复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marR="57150"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连续重复（</a:t>
            </a:r>
            <a:r>
              <a:rPr lang="en-US" altLang="zh-CN" sz="1800" kern="100" dirty="0">
                <a:solidFill>
                  <a:srgbClr val="000000"/>
                </a:solidFill>
                <a:effectLst/>
                <a:latin typeface="Times New Roman" panose="02020603050405020304" pitchFamily="18" charset="0"/>
                <a:ea typeface="宋体" panose="02010600030101010101" pitchFamily="2" charset="-122"/>
              </a:rPr>
              <a:t>epizeuxis</a:t>
            </a:r>
            <a:r>
              <a:rPr lang="zh-CN" altLang="zh-CN" sz="1800" kern="100" dirty="0">
                <a:solidFill>
                  <a:srgbClr val="000000"/>
                </a:solidFill>
                <a:effectLst/>
                <a:latin typeface="Times New Roman" panose="02020603050405020304" pitchFamily="18" charset="0"/>
                <a:ea typeface="宋体" panose="02010600030101010101" pitchFamily="2" charset="-122"/>
              </a:rPr>
              <a:t>）指某一词在相邻位置上的重复，如：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C0885D26-78FE-F9FA-570D-B5F94CA7DF66}"/>
              </a:ext>
            </a:extLst>
          </p:cNvPr>
          <p:cNvPicPr>
            <a:picLocks noChangeAspect="1"/>
          </p:cNvPicPr>
          <p:nvPr/>
        </p:nvPicPr>
        <p:blipFill rotWithShape="1">
          <a:blip r:embed="rId2"/>
          <a:srcRect r="50386" b="4295"/>
          <a:stretch/>
        </p:blipFill>
        <p:spPr>
          <a:xfrm>
            <a:off x="288009" y="3927423"/>
            <a:ext cx="5804991" cy="1714013"/>
          </a:xfrm>
          <a:prstGeom prst="rect">
            <a:avLst/>
          </a:prstGeom>
        </p:spPr>
      </p:pic>
      <p:pic>
        <p:nvPicPr>
          <p:cNvPr id="7" name="图片 6">
            <a:extLst>
              <a:ext uri="{FF2B5EF4-FFF2-40B4-BE49-F238E27FC236}">
                <a16:creationId xmlns:a16="http://schemas.microsoft.com/office/drawing/2014/main" id="{12972E82-E0C1-1B3B-4169-B855D9453A4F}"/>
              </a:ext>
            </a:extLst>
          </p:cNvPr>
          <p:cNvPicPr>
            <a:picLocks noChangeAspect="1"/>
          </p:cNvPicPr>
          <p:nvPr/>
        </p:nvPicPr>
        <p:blipFill rotWithShape="1">
          <a:blip r:embed="rId3"/>
          <a:srcRect r="49981" b="-2735"/>
          <a:stretch/>
        </p:blipFill>
        <p:spPr>
          <a:xfrm>
            <a:off x="5976968" y="3903843"/>
            <a:ext cx="5626587" cy="2122203"/>
          </a:xfrm>
          <a:prstGeom prst="rect">
            <a:avLst/>
          </a:prstGeom>
        </p:spPr>
      </p:pic>
    </p:spTree>
    <p:extLst>
      <p:ext uri="{BB962C8B-B14F-4D97-AF65-F5344CB8AC3E}">
        <p14:creationId xmlns:p14="http://schemas.microsoft.com/office/powerpoint/2010/main" val="28137512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0A657F-0443-28FB-262E-2548436D6B3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8F27DAE-7D1A-7916-E439-1DED0592F1DB}"/>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间歇重复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间歇重复（</a:t>
            </a:r>
            <a:r>
              <a:rPr lang="en-US" altLang="zh-CN" sz="1800" kern="100" dirty="0" err="1">
                <a:solidFill>
                  <a:srgbClr val="000000"/>
                </a:solidFill>
                <a:effectLst/>
                <a:latin typeface="Times New Roman" panose="02020603050405020304" pitchFamily="18" charset="0"/>
                <a:ea typeface="宋体" panose="02010600030101010101" pitchFamily="2" charset="-122"/>
              </a:rPr>
              <a:t>ploce</a:t>
            </a:r>
            <a:r>
              <a:rPr lang="zh-CN" altLang="zh-CN" sz="1800" kern="100" dirty="0">
                <a:solidFill>
                  <a:srgbClr val="000000"/>
                </a:solidFill>
                <a:effectLst/>
                <a:latin typeface="Times New Roman" panose="02020603050405020304" pitchFamily="18" charset="0"/>
                <a:ea typeface="宋体" panose="02010600030101010101" pitchFamily="2" charset="-122"/>
              </a:rPr>
              <a:t>）指重复词与被重复词之间加进了其他成分，从而成为间接重复，如：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7" name="图片 6">
            <a:extLst>
              <a:ext uri="{FF2B5EF4-FFF2-40B4-BE49-F238E27FC236}">
                <a16:creationId xmlns:a16="http://schemas.microsoft.com/office/drawing/2014/main" id="{0EAACC92-29D6-3461-22CC-99E2FFE16F53}"/>
              </a:ext>
            </a:extLst>
          </p:cNvPr>
          <p:cNvPicPr>
            <a:picLocks noChangeAspect="1"/>
          </p:cNvPicPr>
          <p:nvPr/>
        </p:nvPicPr>
        <p:blipFill rotWithShape="1">
          <a:blip r:embed="rId2"/>
          <a:srcRect r="50000" b="-2411"/>
          <a:stretch/>
        </p:blipFill>
        <p:spPr>
          <a:xfrm>
            <a:off x="2825233" y="2488480"/>
            <a:ext cx="5916200" cy="4077212"/>
          </a:xfrm>
          <a:prstGeom prst="rect">
            <a:avLst/>
          </a:prstGeom>
        </p:spPr>
      </p:pic>
    </p:spTree>
    <p:extLst>
      <p:ext uri="{BB962C8B-B14F-4D97-AF65-F5344CB8AC3E}">
        <p14:creationId xmlns:p14="http://schemas.microsoft.com/office/powerpoint/2010/main" val="24783865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A297C7-32EF-2B0F-45DD-7CFCAA52A16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4FAC231-BCC4-92D9-9FC4-D388557DAAB7}"/>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宋体" panose="02010600030101010101" pitchFamily="2" charset="-122"/>
              </a:rPr>
              <a:t>B. </a:t>
            </a:r>
            <a:r>
              <a:rPr lang="zh-CN" altLang="zh-CN" sz="1800" b="1" kern="100" dirty="0">
                <a:solidFill>
                  <a:srgbClr val="FF0000"/>
                </a:solidFill>
                <a:effectLst/>
                <a:latin typeface="Times New Roman" panose="02020603050405020304" pitchFamily="18" charset="0"/>
                <a:ea typeface="宋体" panose="02010600030101010101" pitchFamily="2" charset="-122"/>
              </a:rPr>
              <a:t>词组</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marR="57150"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词组的重现常见于演说、诗歌、小说及议论文中，例如：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7" name="图片 6">
            <a:extLst>
              <a:ext uri="{FF2B5EF4-FFF2-40B4-BE49-F238E27FC236}">
                <a16:creationId xmlns:a16="http://schemas.microsoft.com/office/drawing/2014/main" id="{1DADC8BF-D441-B877-725D-D714EB3FF4AC}"/>
              </a:ext>
            </a:extLst>
          </p:cNvPr>
          <p:cNvPicPr>
            <a:picLocks noChangeAspect="1"/>
          </p:cNvPicPr>
          <p:nvPr/>
        </p:nvPicPr>
        <p:blipFill rotWithShape="1">
          <a:blip r:embed="rId2"/>
          <a:srcRect t="1" r="51331" b="-2793"/>
          <a:stretch/>
        </p:blipFill>
        <p:spPr>
          <a:xfrm>
            <a:off x="429711" y="2626639"/>
            <a:ext cx="5252755" cy="3054633"/>
          </a:xfrm>
          <a:prstGeom prst="rect">
            <a:avLst/>
          </a:prstGeom>
        </p:spPr>
      </p:pic>
      <p:pic>
        <p:nvPicPr>
          <p:cNvPr id="9" name="图片 8">
            <a:extLst>
              <a:ext uri="{FF2B5EF4-FFF2-40B4-BE49-F238E27FC236}">
                <a16:creationId xmlns:a16="http://schemas.microsoft.com/office/drawing/2014/main" id="{03CEA74F-2E7C-0AA1-B77D-4B327C75C1C8}"/>
              </a:ext>
            </a:extLst>
          </p:cNvPr>
          <p:cNvPicPr>
            <a:picLocks noChangeAspect="1"/>
          </p:cNvPicPr>
          <p:nvPr/>
        </p:nvPicPr>
        <p:blipFill rotWithShape="1">
          <a:blip r:embed="rId3"/>
          <a:srcRect r="50557" b="-4668"/>
          <a:stretch/>
        </p:blipFill>
        <p:spPr>
          <a:xfrm>
            <a:off x="5861155" y="2626639"/>
            <a:ext cx="5895134" cy="3054634"/>
          </a:xfrm>
          <a:prstGeom prst="rect">
            <a:avLst/>
          </a:prstGeom>
        </p:spPr>
      </p:pic>
    </p:spTree>
    <p:extLst>
      <p:ext uri="{BB962C8B-B14F-4D97-AF65-F5344CB8AC3E}">
        <p14:creationId xmlns:p14="http://schemas.microsoft.com/office/powerpoint/2010/main" val="4194888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3D34AC-C578-0229-A5D3-0D7D1026D6B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B638483-E185-93C7-1DFA-9A0CF7466504}"/>
              </a:ext>
            </a:extLst>
          </p:cNvPr>
          <p:cNvSpPr>
            <a:spLocks noGrp="1"/>
          </p:cNvSpPr>
          <p:nvPr>
            <p:ph idx="1"/>
          </p:nvPr>
        </p:nvSpPr>
        <p:spPr>
          <a:xfrm>
            <a:off x="608400" y="1490400"/>
            <a:ext cx="10679193" cy="1938600"/>
          </a:xfrm>
        </p:spPr>
        <p:txBody>
          <a:bodyPr/>
          <a:lstStyle/>
          <a:p>
            <a:pPr algn="just"/>
            <a:r>
              <a:rPr lang="en-US" altLang="zh-CN" sz="1800" b="1" kern="100" dirty="0">
                <a:solidFill>
                  <a:srgbClr val="FF0000"/>
                </a:solidFill>
                <a:effectLst/>
                <a:latin typeface="Times New Roman" panose="02020603050405020304" pitchFamily="18" charset="0"/>
                <a:ea typeface="宋体" panose="02010600030101010101" pitchFamily="2" charset="-122"/>
              </a:rPr>
              <a:t>C. </a:t>
            </a:r>
            <a:r>
              <a:rPr lang="zh-CN" altLang="zh-CN" sz="1800" b="1" kern="100" dirty="0">
                <a:solidFill>
                  <a:srgbClr val="FF0000"/>
                </a:solidFill>
                <a:effectLst/>
                <a:latin typeface="Times New Roman" panose="02020603050405020304" pitchFamily="18" charset="0"/>
                <a:ea typeface="宋体" panose="02010600030101010101" pitchFamily="2" charset="-122"/>
              </a:rPr>
              <a:t>小句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短句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C67A0F68-C092-67B3-41CD-71163CA792CD}"/>
              </a:ext>
            </a:extLst>
          </p:cNvPr>
          <p:cNvPicPr>
            <a:picLocks noChangeAspect="1"/>
          </p:cNvPicPr>
          <p:nvPr/>
        </p:nvPicPr>
        <p:blipFill rotWithShape="1">
          <a:blip r:embed="rId2"/>
          <a:srcRect t="1" r="50000" b="694"/>
          <a:stretch/>
        </p:blipFill>
        <p:spPr>
          <a:xfrm>
            <a:off x="1805902" y="2039865"/>
            <a:ext cx="6016827" cy="4386135"/>
          </a:xfrm>
          <a:prstGeom prst="rect">
            <a:avLst/>
          </a:prstGeom>
        </p:spPr>
      </p:pic>
      <p:sp>
        <p:nvSpPr>
          <p:cNvPr id="7" name="文本框 6">
            <a:extLst>
              <a:ext uri="{FF2B5EF4-FFF2-40B4-BE49-F238E27FC236}">
                <a16:creationId xmlns:a16="http://schemas.microsoft.com/office/drawing/2014/main" id="{AB566E70-E25F-BEAD-70F6-BB67FA2E810A}"/>
              </a:ext>
            </a:extLst>
          </p:cNvPr>
          <p:cNvSpPr txBox="1"/>
          <p:nvPr/>
        </p:nvSpPr>
        <p:spPr>
          <a:xfrm>
            <a:off x="8367757" y="2136534"/>
            <a:ext cx="2919835" cy="3539430"/>
          </a:xfrm>
          <a:prstGeom prst="rect">
            <a:avLst/>
          </a:prstGeom>
          <a:noFill/>
        </p:spPr>
        <p:txBody>
          <a:bodyPr wrap="square">
            <a:spAutoFit/>
          </a:bodyPr>
          <a:lstStyle/>
          <a:p>
            <a:r>
              <a:rPr lang="zh-CN" altLang="en-US" sz="2800" dirty="0"/>
              <a:t>短句有利于加快节奏，增加紧迫感和悬念，简洁有力，充分表达了总经理那急促紧张的心情。汉语译文照原文短句。</a:t>
            </a:r>
          </a:p>
        </p:txBody>
      </p:sp>
    </p:spTree>
    <p:extLst>
      <p:ext uri="{BB962C8B-B14F-4D97-AF65-F5344CB8AC3E}">
        <p14:creationId xmlns:p14="http://schemas.microsoft.com/office/powerpoint/2010/main" val="169946086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0401A5-2A75-A83A-1544-6AC87923E47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CDB66D1-1788-CB62-238E-D8849C060B43}"/>
              </a:ext>
            </a:extLst>
          </p:cNvPr>
          <p:cNvSpPr>
            <a:spLocks noGrp="1"/>
          </p:cNvSpPr>
          <p:nvPr>
            <p:ph idx="1"/>
          </p:nvPr>
        </p:nvSpPr>
        <p:spPr>
          <a:xfrm>
            <a:off x="608400" y="1490400"/>
            <a:ext cx="10969200" cy="1747475"/>
          </a:xfrm>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长句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BB07967F-7FCE-4CE0-8B26-1B04110B3D59}"/>
              </a:ext>
            </a:extLst>
          </p:cNvPr>
          <p:cNvPicPr>
            <a:picLocks noChangeAspect="1"/>
          </p:cNvPicPr>
          <p:nvPr/>
        </p:nvPicPr>
        <p:blipFill rotWithShape="1">
          <a:blip r:embed="rId2"/>
          <a:srcRect r="50000" b="-2457"/>
          <a:stretch/>
        </p:blipFill>
        <p:spPr>
          <a:xfrm>
            <a:off x="786571" y="2029654"/>
            <a:ext cx="5213951" cy="3921441"/>
          </a:xfrm>
          <a:prstGeom prst="rect">
            <a:avLst/>
          </a:prstGeom>
        </p:spPr>
      </p:pic>
      <p:pic>
        <p:nvPicPr>
          <p:cNvPr id="7" name="图片 6">
            <a:extLst>
              <a:ext uri="{FF2B5EF4-FFF2-40B4-BE49-F238E27FC236}">
                <a16:creationId xmlns:a16="http://schemas.microsoft.com/office/drawing/2014/main" id="{E42BC449-F082-5A94-E7C6-36902CDAB4E2}"/>
              </a:ext>
            </a:extLst>
          </p:cNvPr>
          <p:cNvPicPr>
            <a:picLocks noChangeAspect="1"/>
          </p:cNvPicPr>
          <p:nvPr/>
        </p:nvPicPr>
        <p:blipFill rotWithShape="1">
          <a:blip r:embed="rId3"/>
          <a:srcRect r="50154" b="-5141"/>
          <a:stretch/>
        </p:blipFill>
        <p:spPr>
          <a:xfrm>
            <a:off x="6000522" y="1992783"/>
            <a:ext cx="5832541" cy="3763440"/>
          </a:xfrm>
          <a:prstGeom prst="rect">
            <a:avLst/>
          </a:prstGeom>
        </p:spPr>
      </p:pic>
      <p:sp>
        <p:nvSpPr>
          <p:cNvPr id="9" name="文本框 8">
            <a:extLst>
              <a:ext uri="{FF2B5EF4-FFF2-40B4-BE49-F238E27FC236}">
                <a16:creationId xmlns:a16="http://schemas.microsoft.com/office/drawing/2014/main" id="{23FE5C8B-75F5-55FD-258A-24256F6FDE1B}"/>
              </a:ext>
            </a:extLst>
          </p:cNvPr>
          <p:cNvSpPr txBox="1"/>
          <p:nvPr/>
        </p:nvSpPr>
        <p:spPr>
          <a:xfrm>
            <a:off x="733918" y="6022172"/>
            <a:ext cx="10724164" cy="646331"/>
          </a:xfrm>
          <a:prstGeom prst="rect">
            <a:avLst/>
          </a:prstGeom>
          <a:noFill/>
        </p:spPr>
        <p:txBody>
          <a:bodyPr wrap="square">
            <a:spAutoFit/>
          </a:bodyPr>
          <a:lstStyle/>
          <a:p>
            <a:r>
              <a:rPr lang="zh-CN" altLang="en-US" dirty="0"/>
              <a:t>这里长句修饰关系复杂，并列关系突出，语言正式、严肃、无情感色彩，庄重威严，表意准确、全面、无懈可击，此句正好反映了法律文件所具有的特点。汉语译文照原文长句。</a:t>
            </a:r>
          </a:p>
        </p:txBody>
      </p:sp>
    </p:spTree>
    <p:extLst>
      <p:ext uri="{BB962C8B-B14F-4D97-AF65-F5344CB8AC3E}">
        <p14:creationId xmlns:p14="http://schemas.microsoft.com/office/powerpoint/2010/main" val="25715981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08619C-2AC1-70E4-716F-14C70A88FAE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AADE8AC-6E44-6113-AF77-FC7A94D4ABB1}"/>
              </a:ext>
            </a:extLst>
          </p:cNvPr>
          <p:cNvSpPr>
            <a:spLocks noGrp="1"/>
          </p:cNvSpPr>
          <p:nvPr>
            <p:ph idx="1"/>
          </p:nvPr>
        </p:nvSpPr>
        <p:spPr>
          <a:xfrm>
            <a:off x="608400" y="1490400"/>
            <a:ext cx="11128898" cy="2796787"/>
          </a:xfrm>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（二</a:t>
            </a:r>
            <a:r>
              <a:rPr lang="zh-CN" altLang="zh-CN" kern="100" dirty="0">
                <a:solidFill>
                  <a:srgbClr val="FF0000"/>
                </a:solidFill>
                <a:latin typeface="Times New Roman" panose="02020603050405020304" pitchFamily="18" charset="0"/>
                <a:ea typeface="黑体" panose="02010609060101010101" pitchFamily="49" charset="-122"/>
              </a:rPr>
              <a:t>）词组与句子的失协突出（参考张德禄，</a:t>
            </a:r>
            <a:r>
              <a:rPr lang="en-US" altLang="zh-CN" kern="100" dirty="0">
                <a:solidFill>
                  <a:srgbClr val="FF0000"/>
                </a:solidFill>
                <a:latin typeface="Times New Roman" panose="02020603050405020304" pitchFamily="18" charset="0"/>
                <a:ea typeface="黑体" panose="02010609060101010101" pitchFamily="49" charset="-122"/>
              </a:rPr>
              <a:t>2005: 136</a:t>
            </a:r>
            <a:r>
              <a:rPr lang="zh-CN" altLang="zh-CN" kern="100" dirty="0">
                <a:solidFill>
                  <a:srgbClr val="FF0000"/>
                </a:solidFill>
                <a:latin typeface="Times New Roman" panose="02020603050405020304" pitchFamily="18" charset="0"/>
                <a:ea typeface="黑体" panose="02010609060101010101" pitchFamily="49" charset="-122"/>
              </a:rPr>
              <a:t>—</a:t>
            </a:r>
            <a:r>
              <a:rPr lang="en-US" altLang="zh-CN" kern="100" dirty="0">
                <a:solidFill>
                  <a:srgbClr val="FF0000"/>
                </a:solidFill>
                <a:latin typeface="Times New Roman" panose="02020603050405020304" pitchFamily="18" charset="0"/>
                <a:ea typeface="黑体" panose="02010609060101010101" pitchFamily="49" charset="-122"/>
              </a:rPr>
              <a:t>144</a:t>
            </a:r>
            <a:r>
              <a:rPr lang="zh-CN" altLang="zh-CN" kern="100" dirty="0">
                <a:solidFill>
                  <a:srgbClr val="FF0000"/>
                </a:solidFill>
                <a:latin typeface="Times New Roman" panose="02020603050405020304" pitchFamily="18" charset="0"/>
                <a:ea typeface="黑体" panose="02010609060101010101" pitchFamily="49" charset="-122"/>
              </a:rPr>
              <a:t>）</a:t>
            </a:r>
          </a:p>
          <a:p>
            <a:pPr algn="just"/>
            <a:r>
              <a:rPr lang="en-US" altLang="zh-CN" sz="1800" b="1" kern="100" dirty="0">
                <a:solidFill>
                  <a:srgbClr val="FF0000"/>
                </a:solidFill>
                <a:effectLst/>
                <a:latin typeface="Times New Roman" panose="02020603050405020304" pitchFamily="18" charset="0"/>
                <a:ea typeface="楷体_GB2312"/>
              </a:rPr>
              <a:t>1. </a:t>
            </a:r>
            <a:r>
              <a:rPr lang="zh-CN" altLang="zh-CN" sz="1800" b="1" kern="100" dirty="0">
                <a:solidFill>
                  <a:srgbClr val="FF0000"/>
                </a:solidFill>
                <a:effectLst/>
                <a:latin typeface="Times New Roman" panose="02020603050405020304" pitchFamily="18" charset="0"/>
                <a:ea typeface="楷体_GB2312"/>
              </a:rPr>
              <a:t>语法模式偏离</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1</a:t>
            </a:r>
            <a:r>
              <a:rPr lang="zh-CN" altLang="zh-CN" sz="1800" b="1" kern="100" dirty="0">
                <a:solidFill>
                  <a:srgbClr val="FF0000"/>
                </a:solidFill>
                <a:effectLst/>
                <a:latin typeface="Times New Roman" panose="02020603050405020304" pitchFamily="18" charset="0"/>
                <a:ea typeface="仿宋" panose="02010609060101010101" pitchFamily="49" charset="-122"/>
              </a:rPr>
              <a:t>）交错配列</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交错配列</a:t>
            </a:r>
            <a:r>
              <a:rPr lang="en-US" altLang="zh-CN" sz="1800" kern="100" dirty="0">
                <a:solidFill>
                  <a:srgbClr val="000000"/>
                </a:solidFill>
                <a:effectLst/>
                <a:latin typeface="Times New Roman" panose="02020603050405020304" pitchFamily="18" charset="0"/>
                <a:ea typeface="宋体" panose="02010600030101010101" pitchFamily="2" charset="-122"/>
              </a:rPr>
              <a:t>(Chiasmus)</a:t>
            </a:r>
            <a:r>
              <a:rPr lang="zh-CN" altLang="zh-CN" sz="1800" kern="100" dirty="0">
                <a:solidFill>
                  <a:srgbClr val="000000"/>
                </a:solidFill>
                <a:effectLst/>
                <a:latin typeface="Times New Roman" panose="02020603050405020304" pitchFamily="18" charset="0"/>
                <a:ea typeface="宋体" panose="02010600030101010101" pitchFamily="2" charset="-122"/>
              </a:rPr>
              <a:t>把一个完整的对偶结构的第二部分从形式上或从语义上倒装，从而形成另外一种形式的平衡，表达复杂的观点、深刻的思想和曲折概念，或表达对比，例如：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1E762069-6B13-4341-835C-16D51050A1CF}"/>
              </a:ext>
            </a:extLst>
          </p:cNvPr>
          <p:cNvPicPr>
            <a:picLocks noChangeAspect="1"/>
          </p:cNvPicPr>
          <p:nvPr/>
        </p:nvPicPr>
        <p:blipFill rotWithShape="1">
          <a:blip r:embed="rId2"/>
          <a:srcRect r="44861" b="-19993"/>
          <a:stretch/>
        </p:blipFill>
        <p:spPr>
          <a:xfrm>
            <a:off x="2422210" y="3693600"/>
            <a:ext cx="7673194" cy="2556000"/>
          </a:xfrm>
          <a:prstGeom prst="rect">
            <a:avLst/>
          </a:prstGeom>
        </p:spPr>
      </p:pic>
      <p:sp>
        <p:nvSpPr>
          <p:cNvPr id="7" name="文本框 6">
            <a:extLst>
              <a:ext uri="{FF2B5EF4-FFF2-40B4-BE49-F238E27FC236}">
                <a16:creationId xmlns:a16="http://schemas.microsoft.com/office/drawing/2014/main" id="{EC10A200-6FB8-1E83-1510-EB6C07026DD6}"/>
              </a:ext>
            </a:extLst>
          </p:cNvPr>
          <p:cNvSpPr txBox="1"/>
          <p:nvPr/>
        </p:nvSpPr>
        <p:spPr>
          <a:xfrm>
            <a:off x="608399" y="6028722"/>
            <a:ext cx="10969199" cy="646331"/>
          </a:xfrm>
          <a:prstGeom prst="rect">
            <a:avLst/>
          </a:prstGeom>
          <a:noFill/>
        </p:spPr>
        <p:txBody>
          <a:bodyPr wrap="square">
            <a:spAutoFit/>
          </a:bodyPr>
          <a:lstStyle/>
          <a:p>
            <a:r>
              <a:rPr lang="zh-CN" altLang="en-US" dirty="0"/>
              <a:t>从意义上讲，“花”与 “爱”颠倒了顺序，是以分句的为轴心的对称结构，强调了“花”与 “爱”之间的相似性。译文照原文。</a:t>
            </a:r>
          </a:p>
        </p:txBody>
      </p:sp>
    </p:spTree>
    <p:extLst>
      <p:ext uri="{BB962C8B-B14F-4D97-AF65-F5344CB8AC3E}">
        <p14:creationId xmlns:p14="http://schemas.microsoft.com/office/powerpoint/2010/main" val="10194570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AC129D-1BEB-EBEA-5B5E-665401BE13A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F4E9C12-4AF9-7E89-0D38-9B39C42B6839}"/>
              </a:ext>
            </a:extLst>
          </p:cNvPr>
          <p:cNvSpPr>
            <a:spLocks noGrp="1"/>
          </p:cNvSpPr>
          <p:nvPr>
            <p:ph idx="1"/>
          </p:nvPr>
        </p:nvSpPr>
        <p:spPr>
          <a:xfrm>
            <a:off x="608400" y="1490400"/>
            <a:ext cx="11248820" cy="1687515"/>
          </a:xfrm>
        </p:spPr>
        <p:txBody>
          <a:bodyPr/>
          <a:lstStyle/>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2</a:t>
            </a:r>
            <a:r>
              <a:rPr lang="zh-CN" altLang="zh-CN" sz="1800" b="1" kern="100" dirty="0">
                <a:solidFill>
                  <a:srgbClr val="FF0000"/>
                </a:solidFill>
                <a:effectLst/>
                <a:latin typeface="Times New Roman" panose="02020603050405020304" pitchFamily="18" charset="0"/>
                <a:ea typeface="仿宋" panose="02010609060101010101" pitchFamily="49" charset="-122"/>
              </a:rPr>
              <a:t>）同语溯用</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76225" algn="just"/>
            <a:r>
              <a:rPr lang="zh-CN" altLang="zh-CN" sz="1800" kern="100" dirty="0">
                <a:solidFill>
                  <a:srgbClr val="000000"/>
                </a:solidFill>
                <a:effectLst/>
                <a:latin typeface="Times New Roman" panose="02020603050405020304" pitchFamily="18" charset="0"/>
                <a:ea typeface="宋体" panose="02010600030101010101" pitchFamily="2" charset="-122"/>
              </a:rPr>
              <a:t>同语溯用</a:t>
            </a:r>
            <a:r>
              <a:rPr lang="en-US" altLang="zh-CN" sz="1800" kern="100" dirty="0">
                <a:solidFill>
                  <a:srgbClr val="000000"/>
                </a:solidFill>
                <a:effectLst/>
                <a:latin typeface="Times New Roman" panose="02020603050405020304" pitchFamily="18" charset="0"/>
                <a:ea typeface="宋体" panose="02010600030101010101" pitchFamily="2" charset="-122"/>
              </a:rPr>
              <a:t>(antistrophe)</a:t>
            </a:r>
            <a:r>
              <a:rPr lang="zh-CN" altLang="zh-CN" sz="1800" kern="100" dirty="0">
                <a:solidFill>
                  <a:srgbClr val="000000"/>
                </a:solidFill>
                <a:effectLst/>
                <a:latin typeface="Times New Roman" panose="02020603050405020304" pitchFamily="18" charset="0"/>
                <a:ea typeface="宋体" panose="02010600030101010101" pitchFamily="2" charset="-122"/>
              </a:rPr>
              <a:t>指以倒装的顺序来重复语言项目，例如：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4D75DDEF-4882-16D6-D0EE-D55E2B12F7CC}"/>
              </a:ext>
            </a:extLst>
          </p:cNvPr>
          <p:cNvPicPr>
            <a:picLocks noChangeAspect="1"/>
          </p:cNvPicPr>
          <p:nvPr/>
        </p:nvPicPr>
        <p:blipFill rotWithShape="1">
          <a:blip r:embed="rId2"/>
          <a:srcRect r="50000" b="-1016"/>
          <a:stretch/>
        </p:blipFill>
        <p:spPr>
          <a:xfrm>
            <a:off x="2855214" y="2464994"/>
            <a:ext cx="6115818" cy="2646652"/>
          </a:xfrm>
          <a:prstGeom prst="rect">
            <a:avLst/>
          </a:prstGeom>
        </p:spPr>
      </p:pic>
      <p:sp>
        <p:nvSpPr>
          <p:cNvPr id="7" name="文本框 6">
            <a:extLst>
              <a:ext uri="{FF2B5EF4-FFF2-40B4-BE49-F238E27FC236}">
                <a16:creationId xmlns:a16="http://schemas.microsoft.com/office/drawing/2014/main" id="{3640F2F0-ECF9-70D1-144A-5E040D955F63}"/>
              </a:ext>
            </a:extLst>
          </p:cNvPr>
          <p:cNvSpPr txBox="1"/>
          <p:nvPr/>
        </p:nvSpPr>
        <p:spPr>
          <a:xfrm>
            <a:off x="828206" y="5367600"/>
            <a:ext cx="10864121" cy="1200329"/>
          </a:xfrm>
          <a:prstGeom prst="rect">
            <a:avLst/>
          </a:prstGeom>
          <a:noFill/>
        </p:spPr>
        <p:txBody>
          <a:bodyPr wrap="square">
            <a:spAutoFit/>
          </a:bodyPr>
          <a:lstStyle/>
          <a:p>
            <a:r>
              <a:rPr lang="zh-CN" altLang="en-US" sz="2400" dirty="0"/>
              <a:t>前半部分，</a:t>
            </a:r>
            <a:r>
              <a:rPr lang="en-US" altLang="zh-CN" sz="2400" dirty="0"/>
              <a:t>Hecuba</a:t>
            </a:r>
            <a:r>
              <a:rPr lang="zh-CN" altLang="en-US" sz="2400" dirty="0"/>
              <a:t>是信息的载体，</a:t>
            </a:r>
            <a:r>
              <a:rPr lang="en-US" altLang="zh-CN" sz="2400" dirty="0"/>
              <a:t>He</a:t>
            </a:r>
            <a:r>
              <a:rPr lang="zh-CN" altLang="en-US" sz="2400" dirty="0"/>
              <a:t>是饰体；后半部分，</a:t>
            </a:r>
            <a:r>
              <a:rPr lang="en-US" altLang="zh-CN" sz="2400" dirty="0"/>
              <a:t>He</a:t>
            </a:r>
            <a:r>
              <a:rPr lang="zh-CN" altLang="en-US" sz="2400" dirty="0"/>
              <a:t>是载体，</a:t>
            </a:r>
            <a:r>
              <a:rPr lang="en-US" altLang="zh-CN" sz="2400" dirty="0"/>
              <a:t>Hecuba</a:t>
            </a:r>
            <a:r>
              <a:rPr lang="zh-CN" altLang="en-US" sz="2400" dirty="0"/>
              <a:t>是饰体，双方合为一体表达了两种之间的相互关联的关系，而</a:t>
            </a:r>
            <a:r>
              <a:rPr lang="en-US" altLang="zh-CN" sz="2400" dirty="0"/>
              <a:t>What</a:t>
            </a:r>
            <a:r>
              <a:rPr lang="zh-CN" altLang="en-US" sz="2400" dirty="0"/>
              <a:t>对这种相互关系提出了质疑，表现了哈姆雷特迷惑不解的心理状态。</a:t>
            </a:r>
          </a:p>
        </p:txBody>
      </p:sp>
    </p:spTree>
    <p:extLst>
      <p:ext uri="{BB962C8B-B14F-4D97-AF65-F5344CB8AC3E}">
        <p14:creationId xmlns:p14="http://schemas.microsoft.com/office/powerpoint/2010/main" val="2672075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EB3C59-D972-9811-0D4E-61D2AD45A9EE}"/>
              </a:ext>
            </a:extLst>
          </p:cNvPr>
          <p:cNvSpPr>
            <a:spLocks noGrp="1"/>
          </p:cNvSpPr>
          <p:nvPr>
            <p:ph type="title"/>
          </p:nvPr>
        </p:nvSpPr>
        <p:spPr/>
        <p:txBody>
          <a:bodyPr/>
          <a:lstStyle/>
          <a:p>
            <a:r>
              <a:rPr lang="zh-CN" altLang="en-US" dirty="0"/>
              <a:t>汉语中也有这种情况： </a:t>
            </a:r>
          </a:p>
        </p:txBody>
      </p:sp>
      <p:pic>
        <p:nvPicPr>
          <p:cNvPr id="5" name="内容占位符 4">
            <a:extLst>
              <a:ext uri="{FF2B5EF4-FFF2-40B4-BE49-F238E27FC236}">
                <a16:creationId xmlns:a16="http://schemas.microsoft.com/office/drawing/2014/main" id="{0964A968-9B4C-E650-E3E1-22B9A4C1D07C}"/>
              </a:ext>
            </a:extLst>
          </p:cNvPr>
          <p:cNvPicPr>
            <a:picLocks noGrp="1" noChangeAspect="1"/>
          </p:cNvPicPr>
          <p:nvPr>
            <p:ph idx="1"/>
          </p:nvPr>
        </p:nvPicPr>
        <p:blipFill rotWithShape="1">
          <a:blip r:embed="rId2"/>
          <a:srcRect t="-1" r="50568" b="-1033"/>
          <a:stretch/>
        </p:blipFill>
        <p:spPr>
          <a:xfrm>
            <a:off x="2387344" y="2026185"/>
            <a:ext cx="5827266" cy="2094714"/>
          </a:xfrm>
        </p:spPr>
      </p:pic>
      <p:sp>
        <p:nvSpPr>
          <p:cNvPr id="7" name="文本框 6">
            <a:extLst>
              <a:ext uri="{FF2B5EF4-FFF2-40B4-BE49-F238E27FC236}">
                <a16:creationId xmlns:a16="http://schemas.microsoft.com/office/drawing/2014/main" id="{E790F5A5-D7F7-D53E-D219-702DCF77F649}"/>
              </a:ext>
            </a:extLst>
          </p:cNvPr>
          <p:cNvSpPr txBox="1"/>
          <p:nvPr/>
        </p:nvSpPr>
        <p:spPr>
          <a:xfrm>
            <a:off x="903158" y="4833084"/>
            <a:ext cx="9604947" cy="983100"/>
          </a:xfrm>
          <a:prstGeom prst="rect">
            <a:avLst/>
          </a:prstGeom>
          <a:noFill/>
        </p:spPr>
        <p:txBody>
          <a:bodyPr wrap="square">
            <a:spAutoFit/>
          </a:bodyPr>
          <a:lstStyle/>
          <a:p>
            <a:r>
              <a:rPr lang="zh-CN" altLang="en-US" sz="2800" dirty="0"/>
              <a:t>词素层英语无法与汉语对应，只能音译加附注，体现小品的诙谐幽默效果。</a:t>
            </a:r>
          </a:p>
        </p:txBody>
      </p:sp>
    </p:spTree>
    <p:extLst>
      <p:ext uri="{BB962C8B-B14F-4D97-AF65-F5344CB8AC3E}">
        <p14:creationId xmlns:p14="http://schemas.microsoft.com/office/powerpoint/2010/main" val="53702813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E0D14F-B82A-79D4-4413-8D0F2E23A2D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5EF48D1-373A-31ED-9E51-6DB57FF3AEA8}"/>
              </a:ext>
            </a:extLst>
          </p:cNvPr>
          <p:cNvSpPr>
            <a:spLocks noGrp="1"/>
          </p:cNvSpPr>
          <p:nvPr>
            <p:ph idx="1"/>
          </p:nvPr>
        </p:nvSpPr>
        <p:spPr>
          <a:xfrm>
            <a:off x="608400" y="1490400"/>
            <a:ext cx="10969200" cy="1517488"/>
          </a:xfrm>
        </p:spPr>
        <p:txBody>
          <a:bodyPr/>
          <a:lstStyle/>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3</a:t>
            </a:r>
            <a:r>
              <a:rPr lang="zh-CN" altLang="zh-CN" sz="1800" b="1" kern="100" dirty="0">
                <a:solidFill>
                  <a:srgbClr val="FF0000"/>
                </a:solidFill>
                <a:effectLst/>
                <a:latin typeface="Times New Roman" panose="02020603050405020304" pitchFamily="18" charset="0"/>
                <a:ea typeface="仿宋" panose="02010609060101010101" pitchFamily="49" charset="-122"/>
              </a:rPr>
              <a:t>）蝉联法</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蝉联法</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err="1">
                <a:solidFill>
                  <a:srgbClr val="000000"/>
                </a:solidFill>
                <a:effectLst/>
                <a:latin typeface="Times New Roman" panose="02020603050405020304" pitchFamily="18" charset="0"/>
                <a:ea typeface="宋体" panose="02010600030101010101" pitchFamily="2" charset="-122"/>
              </a:rPr>
              <a:t>anadisplosis</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指为了强调反复使用某一关键词，特别是把末尾的词用于下句首位的突出手段，汉语称为顶针，能够表达事物的发展与因果关系，还有利于语篇的连贯。例如：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FE745C62-34B0-6137-44BD-D764F61B674D}"/>
              </a:ext>
            </a:extLst>
          </p:cNvPr>
          <p:cNvPicPr>
            <a:picLocks noChangeAspect="1"/>
          </p:cNvPicPr>
          <p:nvPr/>
        </p:nvPicPr>
        <p:blipFill rotWithShape="1">
          <a:blip r:embed="rId2"/>
          <a:srcRect t="1" r="50000" b="-7793"/>
          <a:stretch/>
        </p:blipFill>
        <p:spPr>
          <a:xfrm>
            <a:off x="730941" y="2985611"/>
            <a:ext cx="5488730" cy="1811241"/>
          </a:xfrm>
          <a:prstGeom prst="rect">
            <a:avLst/>
          </a:prstGeom>
        </p:spPr>
      </p:pic>
      <p:pic>
        <p:nvPicPr>
          <p:cNvPr id="9" name="图片 8">
            <a:extLst>
              <a:ext uri="{FF2B5EF4-FFF2-40B4-BE49-F238E27FC236}">
                <a16:creationId xmlns:a16="http://schemas.microsoft.com/office/drawing/2014/main" id="{83D6F0EE-28EB-4EAA-3996-BA0924676BED}"/>
              </a:ext>
            </a:extLst>
          </p:cNvPr>
          <p:cNvPicPr>
            <a:picLocks noChangeAspect="1"/>
          </p:cNvPicPr>
          <p:nvPr/>
        </p:nvPicPr>
        <p:blipFill rotWithShape="1">
          <a:blip r:embed="rId3"/>
          <a:srcRect r="49921" b="2223"/>
          <a:stretch/>
        </p:blipFill>
        <p:spPr>
          <a:xfrm>
            <a:off x="6092999" y="2899708"/>
            <a:ext cx="5607142" cy="2345036"/>
          </a:xfrm>
          <a:prstGeom prst="rect">
            <a:avLst/>
          </a:prstGeom>
        </p:spPr>
      </p:pic>
      <p:sp>
        <p:nvSpPr>
          <p:cNvPr id="11" name="文本框 10">
            <a:extLst>
              <a:ext uri="{FF2B5EF4-FFF2-40B4-BE49-F238E27FC236}">
                <a16:creationId xmlns:a16="http://schemas.microsoft.com/office/drawing/2014/main" id="{18EBA1B5-3CAB-ACEA-2CC6-789B783135B6}"/>
              </a:ext>
            </a:extLst>
          </p:cNvPr>
          <p:cNvSpPr txBox="1"/>
          <p:nvPr/>
        </p:nvSpPr>
        <p:spPr>
          <a:xfrm>
            <a:off x="428555" y="5691899"/>
            <a:ext cx="11518605" cy="646331"/>
          </a:xfrm>
          <a:prstGeom prst="rect">
            <a:avLst/>
          </a:prstGeom>
          <a:noFill/>
        </p:spPr>
        <p:txBody>
          <a:bodyPr wrap="square">
            <a:spAutoFit/>
          </a:bodyPr>
          <a:lstStyle/>
          <a:p>
            <a:r>
              <a:rPr lang="zh-CN" altLang="en-US" dirty="0"/>
              <a:t>下行首位重复上行尾位的模式使信息按线性顺序流动，把从盲目的爱到受到尊重的前因后果清晰的表现出来了。汉语译文大体照原文。最后一句的句法结构无法与原文相同，为了蝉联（顶针），只能重复“关爱”。</a:t>
            </a:r>
          </a:p>
        </p:txBody>
      </p:sp>
    </p:spTree>
    <p:extLst>
      <p:ext uri="{BB962C8B-B14F-4D97-AF65-F5344CB8AC3E}">
        <p14:creationId xmlns:p14="http://schemas.microsoft.com/office/powerpoint/2010/main" val="22129121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A5DB5A-BB30-040E-EF08-0A3F4A8A58A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DA23739-6EE0-3785-D88F-6AEC844A33FC}"/>
              </a:ext>
            </a:extLst>
          </p:cNvPr>
          <p:cNvSpPr>
            <a:spLocks noGrp="1"/>
          </p:cNvSpPr>
          <p:nvPr>
            <p:ph idx="1"/>
          </p:nvPr>
        </p:nvSpPr>
        <p:spPr>
          <a:xfrm>
            <a:off x="608400" y="1490400"/>
            <a:ext cx="10724164" cy="1582584"/>
          </a:xfrm>
        </p:spPr>
        <p:txBody>
          <a:bodyPr/>
          <a:lstStyle/>
          <a:p>
            <a:r>
              <a:rPr lang="zh-CN" altLang="en-US" dirty="0">
                <a:solidFill>
                  <a:schemeClr val="tx1"/>
                </a:solidFill>
              </a:rPr>
              <a:t>汉语也有蝉联法：</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99C304F7-EF19-D1A4-B115-9C228585AD05}"/>
              </a:ext>
            </a:extLst>
          </p:cNvPr>
          <p:cNvPicPr>
            <a:picLocks noChangeAspect="1"/>
          </p:cNvPicPr>
          <p:nvPr/>
        </p:nvPicPr>
        <p:blipFill rotWithShape="1">
          <a:blip r:embed="rId2"/>
          <a:srcRect t="-1" r="50000" b="-4575"/>
          <a:stretch/>
        </p:blipFill>
        <p:spPr>
          <a:xfrm>
            <a:off x="1221285" y="1974848"/>
            <a:ext cx="5089574" cy="4883152"/>
          </a:xfrm>
          <a:prstGeom prst="rect">
            <a:avLst/>
          </a:prstGeom>
        </p:spPr>
      </p:pic>
      <p:sp>
        <p:nvSpPr>
          <p:cNvPr id="7" name="文本框 6">
            <a:extLst>
              <a:ext uri="{FF2B5EF4-FFF2-40B4-BE49-F238E27FC236}">
                <a16:creationId xmlns:a16="http://schemas.microsoft.com/office/drawing/2014/main" id="{27545F65-EB64-DE58-94E9-8B854500D4AB}"/>
              </a:ext>
            </a:extLst>
          </p:cNvPr>
          <p:cNvSpPr txBox="1"/>
          <p:nvPr/>
        </p:nvSpPr>
        <p:spPr>
          <a:xfrm>
            <a:off x="7094096" y="2006178"/>
            <a:ext cx="4483504" cy="2677656"/>
          </a:xfrm>
          <a:prstGeom prst="rect">
            <a:avLst/>
          </a:prstGeom>
          <a:noFill/>
        </p:spPr>
        <p:txBody>
          <a:bodyPr wrap="square">
            <a:spAutoFit/>
          </a:bodyPr>
          <a:lstStyle/>
          <a:p>
            <a:r>
              <a:rPr lang="zh-CN" altLang="en-US" sz="2400" dirty="0"/>
              <a:t>这首诗使用顶针，也就是英语中的蝉联法，具有民歌复沓歌咏的风味，增加了音节的流美和情意的缠绵，使内容和艺术形式达到和谐的统一。由于英汉语句法差异，英语译文不可能做到完全顶针，如最后一句多了介词</a:t>
            </a:r>
            <a:r>
              <a:rPr lang="en-US" altLang="zh-CN" sz="2400" dirty="0"/>
              <a:t>on</a:t>
            </a:r>
            <a:r>
              <a:rPr lang="zh-CN" altLang="en-US" sz="2400" dirty="0"/>
              <a:t>。</a:t>
            </a:r>
          </a:p>
        </p:txBody>
      </p:sp>
    </p:spTree>
    <p:extLst>
      <p:ext uri="{BB962C8B-B14F-4D97-AF65-F5344CB8AC3E}">
        <p14:creationId xmlns:p14="http://schemas.microsoft.com/office/powerpoint/2010/main" val="12590006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57DA2A-447D-1A4E-86AF-B7B23B10F48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28D1BC1-03A2-9D6D-1618-FC4ACAC3FF55}"/>
              </a:ext>
            </a:extLst>
          </p:cNvPr>
          <p:cNvSpPr>
            <a:spLocks noGrp="1"/>
          </p:cNvSpPr>
          <p:nvPr>
            <p:ph idx="1"/>
          </p:nvPr>
        </p:nvSpPr>
        <p:spPr/>
        <p:txBody>
          <a:bodyPr/>
          <a:lstStyle/>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4</a:t>
            </a:r>
            <a:r>
              <a:rPr lang="zh-CN" altLang="zh-CN" sz="1800" b="1" kern="100" dirty="0">
                <a:solidFill>
                  <a:srgbClr val="FF0000"/>
                </a:solidFill>
                <a:effectLst/>
                <a:latin typeface="Times New Roman" panose="02020603050405020304" pitchFamily="18" charset="0"/>
                <a:ea typeface="仿宋" panose="02010609060101010101" pitchFamily="49" charset="-122"/>
              </a:rPr>
              <a:t>）重言法</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76225" algn="just"/>
            <a:r>
              <a:rPr lang="zh-CN" altLang="zh-CN" sz="1800" kern="100" dirty="0">
                <a:solidFill>
                  <a:srgbClr val="000000"/>
                </a:solidFill>
                <a:effectLst/>
                <a:latin typeface="Times New Roman" panose="02020603050405020304" pitchFamily="18" charset="0"/>
                <a:ea typeface="宋体" panose="02010600030101010101" pitchFamily="2" charset="-122"/>
              </a:rPr>
              <a:t>重言法</a:t>
            </a:r>
            <a:r>
              <a:rPr lang="en-US" altLang="zh-CN" sz="1800" kern="100" dirty="0">
                <a:solidFill>
                  <a:srgbClr val="000000"/>
                </a:solidFill>
                <a:effectLst/>
                <a:latin typeface="Times New Roman" panose="02020603050405020304" pitchFamily="18" charset="0"/>
                <a:ea typeface="宋体" panose="02010600030101010101" pitchFamily="2" charset="-122"/>
              </a:rPr>
              <a:t>(hendiadys)</a:t>
            </a:r>
            <a:r>
              <a:rPr lang="zh-CN" altLang="zh-CN" sz="1800" kern="100" dirty="0">
                <a:solidFill>
                  <a:srgbClr val="000000"/>
                </a:solidFill>
                <a:effectLst/>
                <a:latin typeface="Times New Roman" panose="02020603050405020304" pitchFamily="18" charset="0"/>
                <a:ea typeface="宋体" panose="02010600030101010101" pitchFamily="2" charset="-122"/>
              </a:rPr>
              <a:t>是把处于修饰关系的两个概念用并列关系表达出来，从而形成对称结构的突出手段，例如：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1F43C038-E9FF-98B0-F58C-28389A376BF7}"/>
              </a:ext>
            </a:extLst>
          </p:cNvPr>
          <p:cNvPicPr>
            <a:picLocks noChangeAspect="1"/>
          </p:cNvPicPr>
          <p:nvPr/>
        </p:nvPicPr>
        <p:blipFill rotWithShape="1">
          <a:blip r:embed="rId2"/>
          <a:srcRect r="70969" b="442"/>
          <a:stretch/>
        </p:blipFill>
        <p:spPr>
          <a:xfrm>
            <a:off x="2855213" y="3031997"/>
            <a:ext cx="5307184" cy="2229551"/>
          </a:xfrm>
          <a:prstGeom prst="rect">
            <a:avLst/>
          </a:prstGeom>
        </p:spPr>
      </p:pic>
      <p:sp>
        <p:nvSpPr>
          <p:cNvPr id="7" name="文本框 6">
            <a:extLst>
              <a:ext uri="{FF2B5EF4-FFF2-40B4-BE49-F238E27FC236}">
                <a16:creationId xmlns:a16="http://schemas.microsoft.com/office/drawing/2014/main" id="{ED2437CC-00A0-46E3-0EEF-8884019966BF}"/>
              </a:ext>
            </a:extLst>
          </p:cNvPr>
          <p:cNvSpPr txBox="1"/>
          <p:nvPr/>
        </p:nvSpPr>
        <p:spPr>
          <a:xfrm>
            <a:off x="608400" y="5437948"/>
            <a:ext cx="10672997" cy="705600"/>
          </a:xfrm>
          <a:prstGeom prst="rect">
            <a:avLst/>
          </a:prstGeom>
          <a:noFill/>
        </p:spPr>
        <p:txBody>
          <a:bodyPr wrap="square">
            <a:spAutoFit/>
          </a:bodyPr>
          <a:lstStyle/>
          <a:p>
            <a:r>
              <a:rPr lang="en-US" altLang="zh-CN" sz="2000" dirty="0"/>
              <a:t>envious eyes </a:t>
            </a:r>
            <a:r>
              <a:rPr lang="zh-CN" altLang="en-US" sz="2000" dirty="0"/>
              <a:t>被表述为</a:t>
            </a:r>
            <a:r>
              <a:rPr lang="en-US" altLang="zh-CN" sz="2000" dirty="0"/>
              <a:t>eyes and envy</a:t>
            </a:r>
            <a:r>
              <a:rPr lang="zh-CN" altLang="en-US" sz="2000" dirty="0"/>
              <a:t>。在</a:t>
            </a:r>
            <a:r>
              <a:rPr lang="en-US" altLang="zh-CN" sz="2000" dirty="0"/>
              <a:t>envious eyes</a:t>
            </a:r>
            <a:r>
              <a:rPr lang="zh-CN" altLang="en-US" sz="2000" dirty="0"/>
              <a:t>中，所注重的对象是</a:t>
            </a:r>
            <a:r>
              <a:rPr lang="en-US" altLang="zh-CN" sz="2000" dirty="0"/>
              <a:t>eyes</a:t>
            </a:r>
            <a:r>
              <a:rPr lang="zh-CN" altLang="en-US" sz="2000" dirty="0"/>
              <a:t>，而在</a:t>
            </a:r>
            <a:r>
              <a:rPr lang="en-US" altLang="zh-CN" sz="2000" dirty="0"/>
              <a:t>eyes and envy</a:t>
            </a:r>
            <a:r>
              <a:rPr lang="zh-CN" altLang="en-US" sz="2000" dirty="0"/>
              <a:t>中，</a:t>
            </a:r>
            <a:r>
              <a:rPr lang="en-US" altLang="zh-CN" sz="2000" dirty="0"/>
              <a:t>envy</a:t>
            </a:r>
            <a:r>
              <a:rPr lang="zh-CN" altLang="en-US" sz="2000" dirty="0"/>
              <a:t>带有语调核心汉语无法照原文，如要突出</a:t>
            </a:r>
            <a:r>
              <a:rPr lang="en-US" altLang="zh-CN" sz="2000" dirty="0"/>
              <a:t>envy</a:t>
            </a:r>
            <a:r>
              <a:rPr lang="zh-CN" altLang="en-US" sz="2000" dirty="0"/>
              <a:t>，就只能照第二种译文了。</a:t>
            </a:r>
          </a:p>
        </p:txBody>
      </p:sp>
    </p:spTree>
    <p:extLst>
      <p:ext uri="{BB962C8B-B14F-4D97-AF65-F5344CB8AC3E}">
        <p14:creationId xmlns:p14="http://schemas.microsoft.com/office/powerpoint/2010/main" val="102234822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9131A6-6C26-73AE-0142-4A47041B7E3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CBB2772-BA04-218A-3241-96D47FA098A3}"/>
              </a:ext>
            </a:extLst>
          </p:cNvPr>
          <p:cNvSpPr>
            <a:spLocks noGrp="1"/>
          </p:cNvSpPr>
          <p:nvPr>
            <p:ph idx="1"/>
          </p:nvPr>
        </p:nvSpPr>
        <p:spPr/>
        <p:txBody>
          <a:bodyPr/>
          <a:lstStyle/>
          <a:p>
            <a:r>
              <a:rPr lang="zh-CN" altLang="en-US" dirty="0">
                <a:solidFill>
                  <a:schemeClr val="tx1"/>
                </a:solidFill>
              </a:rPr>
              <a:t>汉语中当然也可以有类似的说法：</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6E4BA296-E8AF-FBC9-61AE-D3B635CB9AFB}"/>
              </a:ext>
            </a:extLst>
          </p:cNvPr>
          <p:cNvPicPr>
            <a:picLocks noChangeAspect="1"/>
          </p:cNvPicPr>
          <p:nvPr/>
        </p:nvPicPr>
        <p:blipFill rotWithShape="1">
          <a:blip r:embed="rId2"/>
          <a:srcRect t="-1" r="50000" b="-3259"/>
          <a:stretch/>
        </p:blipFill>
        <p:spPr>
          <a:xfrm>
            <a:off x="1748966" y="2348320"/>
            <a:ext cx="8694068" cy="2748336"/>
          </a:xfrm>
          <a:prstGeom prst="rect">
            <a:avLst/>
          </a:prstGeom>
        </p:spPr>
      </p:pic>
    </p:spTree>
    <p:extLst>
      <p:ext uri="{BB962C8B-B14F-4D97-AF65-F5344CB8AC3E}">
        <p14:creationId xmlns:p14="http://schemas.microsoft.com/office/powerpoint/2010/main" val="406277271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B5AD99-7258-68F4-CAF5-B9C2CEC53D9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D3D5CE5-94C0-AB6E-B3D4-95DEEB3AE0ED}"/>
              </a:ext>
            </a:extLst>
          </p:cNvPr>
          <p:cNvSpPr>
            <a:spLocks noGrp="1"/>
          </p:cNvSpPr>
          <p:nvPr>
            <p:ph idx="1"/>
          </p:nvPr>
        </p:nvSpPr>
        <p:spPr/>
        <p:txBody>
          <a:bodyPr/>
          <a:lstStyle/>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5</a:t>
            </a:r>
            <a:r>
              <a:rPr lang="zh-CN" altLang="zh-CN" sz="1800" b="1" kern="100" dirty="0">
                <a:solidFill>
                  <a:srgbClr val="FF0000"/>
                </a:solidFill>
                <a:effectLst/>
                <a:latin typeface="Times New Roman" panose="02020603050405020304" pitchFamily="18" charset="0"/>
                <a:ea typeface="仿宋" panose="02010609060101010101" pitchFamily="49" charset="-122"/>
              </a:rPr>
              <a:t>）共轭支配</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共轭支配</a:t>
            </a:r>
            <a:r>
              <a:rPr lang="en-US" altLang="zh-CN" sz="1800" kern="100" dirty="0">
                <a:solidFill>
                  <a:srgbClr val="000000"/>
                </a:solidFill>
                <a:effectLst/>
                <a:latin typeface="Times New Roman" panose="02020603050405020304" pitchFamily="18" charset="0"/>
                <a:ea typeface="宋体" panose="02010600030101010101" pitchFamily="2" charset="-122"/>
              </a:rPr>
              <a:t>(Zeugma)</a:t>
            </a:r>
            <a:r>
              <a:rPr lang="zh-CN" altLang="zh-CN" sz="1800" kern="100" dirty="0">
                <a:solidFill>
                  <a:srgbClr val="000000"/>
                </a:solidFill>
                <a:effectLst/>
                <a:latin typeface="Times New Roman" panose="02020603050405020304" pitchFamily="18" charset="0"/>
                <a:ea typeface="宋体" panose="02010600030101010101" pitchFamily="2" charset="-122"/>
              </a:rPr>
              <a:t>是由两个对偶性结构中第二个省略了一个主要成分（如动词或形容词），因此使两个结构合并所形成的突出方式。例如：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081C7B8E-5A73-A0B6-59A8-88C64D1C1D45}"/>
              </a:ext>
            </a:extLst>
          </p:cNvPr>
          <p:cNvPicPr>
            <a:picLocks noChangeAspect="1"/>
          </p:cNvPicPr>
          <p:nvPr/>
        </p:nvPicPr>
        <p:blipFill rotWithShape="1">
          <a:blip r:embed="rId2"/>
          <a:srcRect t="1" r="50000" b="668"/>
          <a:stretch/>
        </p:blipFill>
        <p:spPr>
          <a:xfrm>
            <a:off x="637364" y="2827380"/>
            <a:ext cx="5118860" cy="3110801"/>
          </a:xfrm>
          <a:prstGeom prst="rect">
            <a:avLst/>
          </a:prstGeom>
        </p:spPr>
      </p:pic>
      <p:pic>
        <p:nvPicPr>
          <p:cNvPr id="7" name="图片 6">
            <a:extLst>
              <a:ext uri="{FF2B5EF4-FFF2-40B4-BE49-F238E27FC236}">
                <a16:creationId xmlns:a16="http://schemas.microsoft.com/office/drawing/2014/main" id="{AFAE1BB1-AC04-36D8-D50F-982FB44585BD}"/>
              </a:ext>
            </a:extLst>
          </p:cNvPr>
          <p:cNvPicPr>
            <a:picLocks noChangeAspect="1"/>
          </p:cNvPicPr>
          <p:nvPr/>
        </p:nvPicPr>
        <p:blipFill rotWithShape="1">
          <a:blip r:embed="rId3"/>
          <a:srcRect t="-1" r="50386" b="-4094"/>
          <a:stretch/>
        </p:blipFill>
        <p:spPr>
          <a:xfrm>
            <a:off x="6096000" y="2827380"/>
            <a:ext cx="5638582" cy="2895613"/>
          </a:xfrm>
          <a:prstGeom prst="rect">
            <a:avLst/>
          </a:prstGeom>
        </p:spPr>
      </p:pic>
      <p:sp>
        <p:nvSpPr>
          <p:cNvPr id="9" name="文本框 8">
            <a:extLst>
              <a:ext uri="{FF2B5EF4-FFF2-40B4-BE49-F238E27FC236}">
                <a16:creationId xmlns:a16="http://schemas.microsoft.com/office/drawing/2014/main" id="{FC4BE1BF-3AB7-5A0F-F022-AADFB4412989}"/>
              </a:ext>
            </a:extLst>
          </p:cNvPr>
          <p:cNvSpPr txBox="1"/>
          <p:nvPr/>
        </p:nvSpPr>
        <p:spPr>
          <a:xfrm>
            <a:off x="451417" y="6153898"/>
            <a:ext cx="10969199" cy="646331"/>
          </a:xfrm>
          <a:prstGeom prst="rect">
            <a:avLst/>
          </a:prstGeom>
          <a:noFill/>
        </p:spPr>
        <p:txBody>
          <a:bodyPr wrap="square">
            <a:spAutoFit/>
          </a:bodyPr>
          <a:lstStyle/>
          <a:p>
            <a:r>
              <a:rPr lang="en-US" altLang="zh-CN" dirty="0"/>
              <a:t>disinherited of one’s lands</a:t>
            </a:r>
            <a:r>
              <a:rPr lang="zh-CN" altLang="en-US" dirty="0"/>
              <a:t>是符合逻辑和搭配习惯的，而</a:t>
            </a:r>
            <a:r>
              <a:rPr lang="en-US" altLang="zh-CN" dirty="0" err="1"/>
              <a:t>disinherite</a:t>
            </a:r>
            <a:r>
              <a:rPr lang="en-US" altLang="zh-CN" dirty="0"/>
              <a:t> of one’s courtesy</a:t>
            </a:r>
            <a:r>
              <a:rPr lang="zh-CN" altLang="en-US" dirty="0"/>
              <a:t>则不然，这一手段的运用一方面渲染了约翰王子的独断专行，另一方面也带有强烈的讽刺意味。</a:t>
            </a:r>
          </a:p>
        </p:txBody>
      </p:sp>
    </p:spTree>
    <p:extLst>
      <p:ext uri="{BB962C8B-B14F-4D97-AF65-F5344CB8AC3E}">
        <p14:creationId xmlns:p14="http://schemas.microsoft.com/office/powerpoint/2010/main" val="282490062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4ED162-BC65-DE95-AE71-2EFBAE906F1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6F83DC2-C29D-DFE1-0337-9166D957B05D}"/>
              </a:ext>
            </a:extLst>
          </p:cNvPr>
          <p:cNvSpPr>
            <a:spLocks noGrp="1"/>
          </p:cNvSpPr>
          <p:nvPr>
            <p:ph idx="1"/>
          </p:nvPr>
        </p:nvSpPr>
        <p:spPr>
          <a:xfrm>
            <a:off x="608400" y="1490400"/>
            <a:ext cx="10969200" cy="1492643"/>
          </a:xfrm>
        </p:spPr>
        <p:txBody>
          <a:bodyPr/>
          <a:lstStyle/>
          <a:p>
            <a:r>
              <a:rPr lang="zh-CN" altLang="en-US" dirty="0">
                <a:solidFill>
                  <a:schemeClr val="tx1"/>
                </a:solidFill>
              </a:rPr>
              <a:t>汉语例子：</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35EEC99E-9622-D3EE-8060-875BCC3972D8}"/>
              </a:ext>
            </a:extLst>
          </p:cNvPr>
          <p:cNvPicPr>
            <a:picLocks noChangeAspect="1"/>
          </p:cNvPicPr>
          <p:nvPr/>
        </p:nvPicPr>
        <p:blipFill rotWithShape="1">
          <a:blip r:embed="rId2"/>
          <a:srcRect t="-1" r="58249" b="1574"/>
          <a:stretch/>
        </p:blipFill>
        <p:spPr>
          <a:xfrm>
            <a:off x="1051178" y="2236721"/>
            <a:ext cx="10383448" cy="2250412"/>
          </a:xfrm>
          <a:prstGeom prst="rect">
            <a:avLst/>
          </a:prstGeom>
        </p:spPr>
      </p:pic>
    </p:spTree>
    <p:extLst>
      <p:ext uri="{BB962C8B-B14F-4D97-AF65-F5344CB8AC3E}">
        <p14:creationId xmlns:p14="http://schemas.microsoft.com/office/powerpoint/2010/main" val="7056356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A7574-C2AB-76BA-3779-2F2688844AE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0C8E819-1E0F-C628-1539-AA0C8D5BAF5D}"/>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2. </a:t>
            </a:r>
            <a:r>
              <a:rPr lang="zh-CN" altLang="zh-CN" sz="1800" b="1" kern="100" dirty="0">
                <a:solidFill>
                  <a:srgbClr val="FF0000"/>
                </a:solidFill>
                <a:effectLst/>
                <a:latin typeface="Times New Roman" panose="02020603050405020304" pitchFamily="18" charset="0"/>
                <a:ea typeface="楷体_GB2312"/>
              </a:rPr>
              <a:t>特殊语法结构</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1</a:t>
            </a:r>
            <a:r>
              <a:rPr lang="zh-CN" altLang="zh-CN" sz="1800" b="1" kern="100" dirty="0">
                <a:solidFill>
                  <a:srgbClr val="FF0000"/>
                </a:solidFill>
                <a:effectLst/>
                <a:latin typeface="Times New Roman" panose="02020603050405020304" pitchFamily="18" charset="0"/>
                <a:ea typeface="仿宋" panose="02010609060101010101" pitchFamily="49" charset="-122"/>
              </a:rPr>
              <a:t>）松散句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松散句</a:t>
            </a:r>
            <a:r>
              <a:rPr lang="en-US" altLang="zh-CN" sz="1800" kern="100" dirty="0">
                <a:solidFill>
                  <a:srgbClr val="000000"/>
                </a:solidFill>
                <a:effectLst/>
                <a:latin typeface="Times New Roman" panose="02020603050405020304" pitchFamily="18" charset="0"/>
                <a:ea typeface="宋体" panose="02010600030101010101" pitchFamily="2" charset="-122"/>
              </a:rPr>
              <a:t>(loose sentence)</a:t>
            </a:r>
            <a:r>
              <a:rPr lang="zh-CN" altLang="zh-CN" sz="1800" kern="100" dirty="0">
                <a:solidFill>
                  <a:srgbClr val="000000"/>
                </a:solidFill>
                <a:effectLst/>
                <a:latin typeface="Times New Roman" panose="02020603050405020304" pitchFamily="18" charset="0"/>
                <a:ea typeface="宋体" panose="02010600030101010101" pitchFamily="2" charset="-122"/>
              </a:rPr>
              <a:t>把句子的主要成分</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主语、谓语</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置于句首，而其后又附加许多其他句子成分，如从句、修饰语等句子。这类句子常出现在叙述体和描述体语篇中，用来作进一步解释和说明等。</a:t>
            </a:r>
            <a:endParaRPr lang="en-US" altLang="zh-CN" sz="1800" kern="100" dirty="0">
              <a:solidFill>
                <a:srgbClr val="000000"/>
              </a:solidFill>
              <a:effectLst/>
              <a:latin typeface="Times New Roman" panose="02020603050405020304" pitchFamily="18" charset="0"/>
              <a:ea typeface="宋体" panose="02010600030101010101" pitchFamily="2" charset="-122"/>
            </a:endParaRPr>
          </a:p>
          <a:p>
            <a:pPr indent="228600" algn="just"/>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1ADCDF49-8F44-6CC6-F785-FF0695470F81}"/>
              </a:ext>
            </a:extLst>
          </p:cNvPr>
          <p:cNvPicPr>
            <a:picLocks noChangeAspect="1"/>
          </p:cNvPicPr>
          <p:nvPr/>
        </p:nvPicPr>
        <p:blipFill rotWithShape="1">
          <a:blip r:embed="rId2"/>
          <a:srcRect r="49954" b="-166"/>
          <a:stretch/>
        </p:blipFill>
        <p:spPr>
          <a:xfrm>
            <a:off x="2852214" y="3428999"/>
            <a:ext cx="5991146" cy="3301585"/>
          </a:xfrm>
          <a:prstGeom prst="rect">
            <a:avLst/>
          </a:prstGeom>
        </p:spPr>
      </p:pic>
    </p:spTree>
    <p:extLst>
      <p:ext uri="{BB962C8B-B14F-4D97-AF65-F5344CB8AC3E}">
        <p14:creationId xmlns:p14="http://schemas.microsoft.com/office/powerpoint/2010/main" val="325767016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717F63-28F9-68AA-2037-7B44DACE413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F63821F-FBEC-66F2-3D5D-1E3D9F83F133}"/>
              </a:ext>
            </a:extLst>
          </p:cNvPr>
          <p:cNvSpPr>
            <a:spLocks noGrp="1"/>
          </p:cNvSpPr>
          <p:nvPr>
            <p:ph idx="1"/>
          </p:nvPr>
        </p:nvSpPr>
        <p:spPr/>
        <p:txBody>
          <a:bodyPr/>
          <a:lstStyle/>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2</a:t>
            </a:r>
            <a:r>
              <a:rPr lang="zh-CN" altLang="zh-CN" sz="1800" b="1" kern="100" dirty="0">
                <a:solidFill>
                  <a:srgbClr val="FF0000"/>
                </a:solidFill>
                <a:effectLst/>
                <a:latin typeface="Times New Roman" panose="02020603050405020304" pitchFamily="18" charset="0"/>
                <a:ea typeface="仿宋" panose="02010609060101010101" pitchFamily="49" charset="-122"/>
              </a:rPr>
              <a:t>）掉尾句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掉尾句</a:t>
            </a:r>
            <a:r>
              <a:rPr lang="en-US" altLang="zh-CN" sz="1800" kern="100" dirty="0">
                <a:solidFill>
                  <a:srgbClr val="000000"/>
                </a:solidFill>
                <a:effectLst/>
                <a:latin typeface="Times New Roman" panose="02020603050405020304" pitchFamily="18" charset="0"/>
                <a:ea typeface="宋体" panose="02010600030101010101" pitchFamily="2" charset="-122"/>
              </a:rPr>
              <a:t>(periodic sentence)</a:t>
            </a:r>
            <a:r>
              <a:rPr lang="zh-CN" altLang="zh-CN" sz="1800" kern="100" dirty="0">
                <a:solidFill>
                  <a:srgbClr val="000000"/>
                </a:solidFill>
                <a:effectLst/>
                <a:latin typeface="Times New Roman" panose="02020603050405020304" pitchFamily="18" charset="0"/>
                <a:ea typeface="宋体" panose="02010600030101010101" pitchFamily="2" charset="-122"/>
              </a:rPr>
              <a:t>是其主句的主要成分</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主语和谓语</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置于句尾的句子。重要成分都是在句尾，其句末重心比一般句子的句末重心更重、更突出，例如：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B7AD8059-E626-098F-9433-3231BB0744AC}"/>
              </a:ext>
            </a:extLst>
          </p:cNvPr>
          <p:cNvPicPr>
            <a:picLocks noChangeAspect="1"/>
          </p:cNvPicPr>
          <p:nvPr/>
        </p:nvPicPr>
        <p:blipFill rotWithShape="1">
          <a:blip r:embed="rId2"/>
          <a:srcRect t="-1" r="50000" b="-3968"/>
          <a:stretch/>
        </p:blipFill>
        <p:spPr>
          <a:xfrm>
            <a:off x="2285588" y="2881473"/>
            <a:ext cx="6543619" cy="3746363"/>
          </a:xfrm>
          <a:prstGeom prst="rect">
            <a:avLst/>
          </a:prstGeom>
        </p:spPr>
      </p:pic>
    </p:spTree>
    <p:extLst>
      <p:ext uri="{BB962C8B-B14F-4D97-AF65-F5344CB8AC3E}">
        <p14:creationId xmlns:p14="http://schemas.microsoft.com/office/powerpoint/2010/main" val="39062497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44AFDD-C8E4-BAB8-E122-411EB95F109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85F3ECD-E2DF-D542-151F-CD53BEDF6E5B}"/>
              </a:ext>
            </a:extLst>
          </p:cNvPr>
          <p:cNvSpPr>
            <a:spLocks noGrp="1"/>
          </p:cNvSpPr>
          <p:nvPr>
            <p:ph idx="1"/>
          </p:nvPr>
        </p:nvSpPr>
        <p:spPr/>
        <p:txBody>
          <a:bodyPr/>
          <a:lstStyle/>
          <a:p>
            <a:pPr indent="228600" algn="just"/>
            <a:r>
              <a:rPr lang="zh-CN" altLang="zh-CN" sz="4400" kern="100" dirty="0">
                <a:solidFill>
                  <a:srgbClr val="000000"/>
                </a:solidFill>
                <a:effectLst/>
                <a:latin typeface="黑体" panose="02010609060101010101" pitchFamily="49" charset="-122"/>
                <a:ea typeface="黑体" panose="02010609060101010101" pitchFamily="49" charset="-122"/>
              </a:rPr>
              <a:t>上述两种句子主谓表、宾语的顺序符合常规，汉语译文可以做到照原文的顺序。</a:t>
            </a:r>
            <a:endParaRPr lang="zh-CN" altLang="zh-CN" sz="4400" kern="100" dirty="0">
              <a:effectLst/>
              <a:latin typeface="黑体" panose="02010609060101010101" pitchFamily="49" charset="-122"/>
              <a:ea typeface="黑体" panose="02010609060101010101" pitchFamily="49" charset="-122"/>
            </a:endParaRPr>
          </a:p>
          <a:p>
            <a:endParaRPr lang="zh-CN" altLang="en-US" dirty="0"/>
          </a:p>
        </p:txBody>
      </p:sp>
    </p:spTree>
    <p:extLst>
      <p:ext uri="{BB962C8B-B14F-4D97-AF65-F5344CB8AC3E}">
        <p14:creationId xmlns:p14="http://schemas.microsoft.com/office/powerpoint/2010/main" val="6201081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39B1BC-B1C4-C239-4892-B67A7320E72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9463F80-FE81-9A47-932D-8A8345DBD2BC}"/>
              </a:ext>
            </a:extLst>
          </p:cNvPr>
          <p:cNvSpPr>
            <a:spLocks noGrp="1"/>
          </p:cNvSpPr>
          <p:nvPr>
            <p:ph idx="1"/>
          </p:nvPr>
        </p:nvSpPr>
        <p:spPr>
          <a:xfrm>
            <a:off x="608400" y="1490400"/>
            <a:ext cx="10969200" cy="2482729"/>
          </a:xfrm>
        </p:spPr>
        <p:txBody>
          <a:bodyPr/>
          <a:lstStyle/>
          <a:p>
            <a:pPr algn="just"/>
            <a:r>
              <a:rPr lang="zh-CN" altLang="zh-CN" sz="1800" b="1" kern="100" dirty="0">
                <a:solidFill>
                  <a:srgbClr val="FF0000"/>
                </a:solidFill>
                <a:effectLst/>
                <a:latin typeface="Times New Roman" panose="02020603050405020304" pitchFamily="18" charset="0"/>
                <a:ea typeface="仿宋" panose="02010609060101010101" pitchFamily="49" charset="-122"/>
              </a:rPr>
              <a:t>（</a:t>
            </a:r>
            <a:r>
              <a:rPr lang="en-US" altLang="zh-CN" sz="1800" b="1" kern="100" dirty="0">
                <a:solidFill>
                  <a:srgbClr val="FF0000"/>
                </a:solidFill>
                <a:effectLst/>
                <a:latin typeface="Times New Roman" panose="02020603050405020304" pitchFamily="18" charset="0"/>
                <a:ea typeface="仿宋" panose="02010609060101010101" pitchFamily="49" charset="-122"/>
              </a:rPr>
              <a:t>3</a:t>
            </a:r>
            <a:r>
              <a:rPr lang="zh-CN" altLang="zh-CN" sz="1800" b="1" kern="100" dirty="0">
                <a:solidFill>
                  <a:srgbClr val="FF0000"/>
                </a:solidFill>
                <a:effectLst/>
                <a:latin typeface="Times New Roman" panose="02020603050405020304" pitchFamily="18" charset="0"/>
                <a:ea typeface="仿宋" panose="02010609060101010101" pitchFamily="49" charset="-122"/>
              </a:rPr>
              <a:t>）倒装句</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与松散句、掉尾句不同，倒装（</a:t>
            </a:r>
            <a:r>
              <a:rPr lang="en-US" altLang="zh-CN" sz="1800" kern="100" dirty="0">
                <a:solidFill>
                  <a:srgbClr val="000000"/>
                </a:solidFill>
                <a:effectLst/>
                <a:latin typeface="Times New Roman" panose="02020603050405020304" pitchFamily="18" charset="0"/>
                <a:ea typeface="宋体" panose="02010600030101010101" pitchFamily="2" charset="-122"/>
              </a:rPr>
              <a:t>inversion</a:t>
            </a:r>
            <a:r>
              <a:rPr lang="zh-CN" altLang="zh-CN" sz="1800" kern="100" dirty="0">
                <a:solidFill>
                  <a:srgbClr val="000000"/>
                </a:solidFill>
                <a:effectLst/>
                <a:latin typeface="Times New Roman" panose="02020603050405020304" pitchFamily="18" charset="0"/>
                <a:ea typeface="宋体" panose="02010600030101010101" pitchFamily="2" charset="-122"/>
              </a:rPr>
              <a:t>或</a:t>
            </a:r>
            <a:r>
              <a:rPr lang="en-US" altLang="zh-CN" sz="1800" kern="100" dirty="0">
                <a:solidFill>
                  <a:srgbClr val="000000"/>
                </a:solidFill>
                <a:effectLst/>
                <a:latin typeface="Times New Roman" panose="02020603050405020304" pitchFamily="18" charset="0"/>
                <a:ea typeface="宋体" panose="02010600030101010101" pitchFamily="2" charset="-122"/>
              </a:rPr>
              <a:t>hyperbaton</a:t>
            </a:r>
            <a:r>
              <a:rPr lang="zh-CN" altLang="zh-CN" sz="1800" kern="100" dirty="0">
                <a:solidFill>
                  <a:srgbClr val="000000"/>
                </a:solidFill>
                <a:effectLst/>
                <a:latin typeface="Times New Roman" panose="02020603050405020304" pitchFamily="18" charset="0"/>
                <a:ea typeface="宋体" panose="02010600030101010101" pitchFamily="2" charset="-122"/>
              </a:rPr>
              <a:t>）改变了主谓表、宾语的顺序，有两种倒装形式：半倒装和全倒装。</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宋体" panose="02010600030101010101" pitchFamily="2" charset="-122"/>
              </a:rPr>
              <a:t>A. </a:t>
            </a:r>
            <a:r>
              <a:rPr lang="zh-CN" altLang="zh-CN" sz="1800" b="1" kern="100" dirty="0">
                <a:solidFill>
                  <a:srgbClr val="FF0000"/>
                </a:solidFill>
                <a:effectLst/>
                <a:latin typeface="Times New Roman" panose="02020603050405020304" pitchFamily="18" charset="0"/>
                <a:ea typeface="宋体" panose="02010600030101010101" pitchFamily="2" charset="-122"/>
              </a:rPr>
              <a:t>半倒装</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半倒装指的是宾语或表语前置，前置的成分既是主位又是信息的中心。例如：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DD716D7D-16B6-D2D4-DDB7-8D3A6837FB03}"/>
              </a:ext>
            </a:extLst>
          </p:cNvPr>
          <p:cNvPicPr>
            <a:picLocks noChangeAspect="1"/>
          </p:cNvPicPr>
          <p:nvPr/>
        </p:nvPicPr>
        <p:blipFill rotWithShape="1">
          <a:blip r:embed="rId2"/>
          <a:srcRect t="-1" r="50848" b="-4470"/>
          <a:stretch/>
        </p:blipFill>
        <p:spPr>
          <a:xfrm>
            <a:off x="696885" y="3809864"/>
            <a:ext cx="5487600" cy="2141846"/>
          </a:xfrm>
          <a:prstGeom prst="rect">
            <a:avLst/>
          </a:prstGeom>
        </p:spPr>
      </p:pic>
      <p:pic>
        <p:nvPicPr>
          <p:cNvPr id="7" name="图片 6">
            <a:extLst>
              <a:ext uri="{FF2B5EF4-FFF2-40B4-BE49-F238E27FC236}">
                <a16:creationId xmlns:a16="http://schemas.microsoft.com/office/drawing/2014/main" id="{5610EABC-8420-E873-24DA-39068A46A0FD}"/>
              </a:ext>
            </a:extLst>
          </p:cNvPr>
          <p:cNvPicPr>
            <a:picLocks noChangeAspect="1"/>
          </p:cNvPicPr>
          <p:nvPr/>
        </p:nvPicPr>
        <p:blipFill rotWithShape="1">
          <a:blip r:embed="rId3"/>
          <a:srcRect r="50386" b="-3754"/>
          <a:stretch/>
        </p:blipFill>
        <p:spPr>
          <a:xfrm>
            <a:off x="6272970" y="3809864"/>
            <a:ext cx="5570483" cy="1783094"/>
          </a:xfrm>
          <a:prstGeom prst="rect">
            <a:avLst/>
          </a:prstGeom>
        </p:spPr>
      </p:pic>
      <p:sp>
        <p:nvSpPr>
          <p:cNvPr id="9" name="文本框 8">
            <a:extLst>
              <a:ext uri="{FF2B5EF4-FFF2-40B4-BE49-F238E27FC236}">
                <a16:creationId xmlns:a16="http://schemas.microsoft.com/office/drawing/2014/main" id="{9CF06A76-ACE1-9953-2C80-D6D5C376C113}"/>
              </a:ext>
            </a:extLst>
          </p:cNvPr>
          <p:cNvSpPr txBox="1"/>
          <p:nvPr/>
        </p:nvSpPr>
        <p:spPr>
          <a:xfrm>
            <a:off x="642532" y="6192795"/>
            <a:ext cx="10969200" cy="369332"/>
          </a:xfrm>
          <a:prstGeom prst="rect">
            <a:avLst/>
          </a:prstGeom>
          <a:noFill/>
        </p:spPr>
        <p:txBody>
          <a:bodyPr wrap="square">
            <a:spAutoFit/>
          </a:bodyPr>
          <a:lstStyle/>
          <a:p>
            <a:r>
              <a:rPr lang="zh-CN" altLang="en-US" dirty="0">
                <a:solidFill>
                  <a:srgbClr val="FF0000"/>
                </a:solidFill>
              </a:rPr>
              <a:t>责任既是句子的主位，是话题，也是新信息的中心。汉语中有话题句，所以正好可以用于这种句子的翻译</a:t>
            </a:r>
            <a:r>
              <a:rPr lang="zh-CN" altLang="en-US" dirty="0"/>
              <a:t>。</a:t>
            </a:r>
          </a:p>
        </p:txBody>
      </p:sp>
    </p:spTree>
    <p:extLst>
      <p:ext uri="{BB962C8B-B14F-4D97-AF65-F5344CB8AC3E}">
        <p14:creationId xmlns:p14="http://schemas.microsoft.com/office/powerpoint/2010/main" val="8458539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TotalTime>
  <Words>17820</Words>
  <Application>Microsoft Office PowerPoint</Application>
  <PresentationFormat>宽屏</PresentationFormat>
  <Paragraphs>606</Paragraphs>
  <Slides>188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188</vt:i4>
      </vt:variant>
    </vt:vector>
  </HeadingPairs>
  <TitlesOfParts>
    <vt:vector size="196" baseType="lpstr">
      <vt:lpstr>方正小标宋简体</vt:lpstr>
      <vt:lpstr>黑体</vt:lpstr>
      <vt:lpstr>楷体</vt:lpstr>
      <vt:lpstr>宋体</vt:lpstr>
      <vt:lpstr>Arial</vt:lpstr>
      <vt:lpstr>Times New Roman</vt:lpstr>
      <vt:lpstr>Wingdings</vt:lpstr>
      <vt:lpstr>1_Office 主题​​</vt:lpstr>
      <vt:lpstr>PowerPoint 演示文稿</vt:lpstr>
      <vt:lpstr>PowerPoint 演示文稿</vt:lpstr>
      <vt:lpstr>第一节 英语词素风格</vt:lpstr>
      <vt:lpstr>PowerPoint 演示文稿</vt:lpstr>
      <vt:lpstr>汉语中也有这种现象，不过汉语的词素有时表现为偏旁部首，例如：</vt:lpstr>
      <vt:lpstr>当词素表现为汉字，则出现了新造词语，下面是几个例子：</vt:lpstr>
      <vt:lpstr>PowerPoint 演示文稿</vt:lpstr>
      <vt:lpstr>PowerPoint 演示文稿</vt:lpstr>
      <vt:lpstr>汉语中也有这种情况： </vt:lpstr>
      <vt:lpstr>PowerPoint 演示文稿</vt:lpstr>
      <vt:lpstr>PowerPoint 演示文稿</vt:lpstr>
      <vt:lpstr>PowerPoint 演示文稿</vt:lpstr>
      <vt:lpstr>汉语中也有这种“恒素法”：</vt:lpstr>
      <vt:lpstr>第二节 英语语句风格  一、英语词组与句子的意义风格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及物性结构隐喻有下列两种情况：</vt:lpstr>
      <vt:lpstr>一般的文章为了提高正式程度也使用这种隐喻表达：</vt:lpstr>
      <vt:lpstr>PowerPoint 演示文稿</vt:lpstr>
      <vt:lpstr>PowerPoint 演示文稿</vt:lpstr>
      <vt:lpstr>PowerPoint 演示文稿</vt:lpstr>
      <vt:lpstr>二、英语词组与句子的形式风格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第三节 英语语句组合风格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第三节 汉语句式风格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薛 杨昌</dc:creator>
  <cp:lastModifiedBy>Lenovo</cp:lastModifiedBy>
  <cp:revision>76</cp:revision>
  <dcterms:created xsi:type="dcterms:W3CDTF">2022-10-13T10:49:05Z</dcterms:created>
  <dcterms:modified xsi:type="dcterms:W3CDTF">2022-11-16T08:43:01Z</dcterms:modified>
</cp:coreProperties>
</file>