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8" r:id="rId2"/>
    <p:sldId id="498" r:id="rId3"/>
    <p:sldId id="499" r:id="rId4"/>
    <p:sldId id="500" r:id="rId5"/>
    <p:sldId id="501" r:id="rId6"/>
    <p:sldId id="502" r:id="rId7"/>
    <p:sldId id="503" r:id="rId8"/>
    <p:sldId id="504" r:id="rId9"/>
    <p:sldId id="505" r:id="rId10"/>
    <p:sldId id="506" r:id="rId11"/>
    <p:sldId id="507" r:id="rId12"/>
    <p:sldId id="508" r:id="rId13"/>
    <p:sldId id="509" r:id="rId14"/>
    <p:sldId id="510" r:id="rId15"/>
    <p:sldId id="511" r:id="rId16"/>
    <p:sldId id="512" r:id="rId17"/>
    <p:sldId id="513" r:id="rId18"/>
    <p:sldId id="514" r:id="rId19"/>
    <p:sldId id="515" r:id="rId20"/>
    <p:sldId id="516" r:id="rId21"/>
    <p:sldId id="517" r:id="rId22"/>
    <p:sldId id="518" r:id="rId23"/>
    <p:sldId id="519" r:id="rId24"/>
    <p:sldId id="520" r:id="rId25"/>
    <p:sldId id="521" r:id="rId26"/>
    <p:sldId id="522" r:id="rId27"/>
    <p:sldId id="523" r:id="rId28"/>
    <p:sldId id="524" r:id="rId29"/>
    <p:sldId id="525" r:id="rId30"/>
    <p:sldId id="526" r:id="rId31"/>
    <p:sldId id="527" r:id="rId32"/>
    <p:sldId id="528" r:id="rId33"/>
    <p:sldId id="529" r:id="rId34"/>
    <p:sldId id="530" r:id="rId35"/>
    <p:sldId id="531" r:id="rId36"/>
    <p:sldId id="532" r:id="rId37"/>
    <p:sldId id="533" r:id="rId38"/>
    <p:sldId id="534" r:id="rId39"/>
    <p:sldId id="535" r:id="rId40"/>
    <p:sldId id="536" r:id="rId41"/>
    <p:sldId id="537" r:id="rId42"/>
    <p:sldId id="538" r:id="rId43"/>
    <p:sldId id="539" r:id="rId44"/>
    <p:sldId id="540" r:id="rId45"/>
    <p:sldId id="541" r:id="rId46"/>
    <p:sldId id="542" r:id="rId47"/>
    <p:sldId id="543" r:id="rId48"/>
    <p:sldId id="544" r:id="rId49"/>
    <p:sldId id="545" r:id="rId50"/>
    <p:sldId id="546" r:id="rId51"/>
    <p:sldId id="547" r:id="rId52"/>
    <p:sldId id="548" r:id="rId53"/>
    <p:sldId id="549" r:id="rId54"/>
    <p:sldId id="550" r:id="rId55"/>
    <p:sldId id="551" r:id="rId56"/>
    <p:sldId id="552" r:id="rId57"/>
    <p:sldId id="553" r:id="rId58"/>
    <p:sldId id="554" r:id="rId59"/>
    <p:sldId id="555" r:id="rId60"/>
    <p:sldId id="556" r:id="rId61"/>
    <p:sldId id="557" r:id="rId62"/>
    <p:sldId id="558" r:id="rId63"/>
    <p:sldId id="559" r:id="rId64"/>
    <p:sldId id="560" r:id="rId65"/>
    <p:sldId id="561" r:id="rId66"/>
    <p:sldId id="562" r:id="rId67"/>
    <p:sldId id="563" r:id="rId68"/>
    <p:sldId id="564" r:id="rId69"/>
    <p:sldId id="565" r:id="rId70"/>
    <p:sldId id="566" r:id="rId71"/>
    <p:sldId id="567" r:id="rId72"/>
    <p:sldId id="568" r:id="rId73"/>
    <p:sldId id="569" r:id="rId74"/>
    <p:sldId id="570" r:id="rId75"/>
    <p:sldId id="571" r:id="rId76"/>
    <p:sldId id="572" r:id="rId77"/>
    <p:sldId id="573" r:id="rId78"/>
    <p:sldId id="574" r:id="rId79"/>
    <p:sldId id="575" r:id="rId80"/>
    <p:sldId id="576" r:id="rId81"/>
    <p:sldId id="577" r:id="rId82"/>
    <p:sldId id="578" r:id="rId83"/>
    <p:sldId id="579" r:id="rId84"/>
    <p:sldId id="580" r:id="rId85"/>
    <p:sldId id="581" r:id="rId86"/>
    <p:sldId id="582" r:id="rId87"/>
    <p:sldId id="583" r:id="rId88"/>
    <p:sldId id="584" r:id="rId89"/>
    <p:sldId id="585" r:id="rId90"/>
    <p:sldId id="586" r:id="rId91"/>
    <p:sldId id="587" r:id="rId92"/>
    <p:sldId id="588" r:id="rId93"/>
    <p:sldId id="589" r:id="rId94"/>
    <p:sldId id="590" r:id="rId95"/>
    <p:sldId id="591" r:id="rId96"/>
    <p:sldId id="592" r:id="rId97"/>
    <p:sldId id="593" r:id="rId98"/>
    <p:sldId id="594" r:id="rId99"/>
    <p:sldId id="595" r:id="rId100"/>
    <p:sldId id="596" r:id="rId101"/>
    <p:sldId id="597" r:id="rId102"/>
    <p:sldId id="598" r:id="rId103"/>
    <p:sldId id="599" r:id="rId104"/>
    <p:sldId id="600" r:id="rId105"/>
    <p:sldId id="601" r:id="rId10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presProps" Target="pres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slideLayouts/_rels/slideLayout1.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slideMaster" Target="../slideMasters/slideMaster1.xml"/><Relationship Id="rId5" Type="http://schemas.openxmlformats.org/officeDocument/2006/relationships/tags" Target="../tags/tag11.xml"/><Relationship Id="rId4" Type="http://schemas.openxmlformats.org/officeDocument/2006/relationships/tags" Target="../tags/tag10.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5" Type="http://schemas.openxmlformats.org/officeDocument/2006/relationships/slideMaster" Target="../slideMasters/slideMaster1.xml"/><Relationship Id="rId4" Type="http://schemas.openxmlformats.org/officeDocument/2006/relationships/tags" Target="../tags/tag57.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6" Type="http://schemas.openxmlformats.org/officeDocument/2006/relationships/slideMaster" Target="../slideMasters/slideMaster1.xml"/><Relationship Id="rId5" Type="http://schemas.openxmlformats.org/officeDocument/2006/relationships/tags" Target="../tags/tag62.xml"/><Relationship Id="rId4" Type="http://schemas.openxmlformats.org/officeDocument/2006/relationships/tags" Target="../tags/tag6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slideMaster" Target="../slideMasters/slideMaster1.xml"/><Relationship Id="rId5" Type="http://schemas.openxmlformats.org/officeDocument/2006/relationships/tags" Target="../tags/tag16.xml"/><Relationship Id="rId4" Type="http://schemas.openxmlformats.org/officeDocument/2006/relationships/tags" Target="../tags/tag15.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slideMaster" Target="../slideMasters/slideMaster1.xml"/><Relationship Id="rId5" Type="http://schemas.openxmlformats.org/officeDocument/2006/relationships/tags" Target="../tags/tag21.xml"/><Relationship Id="rId4" Type="http://schemas.openxmlformats.org/officeDocument/2006/relationships/tags" Target="../tags/tag20.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4.xml"/><Relationship Id="rId7"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5.xml"/><Relationship Id="rId3" Type="http://schemas.openxmlformats.org/officeDocument/2006/relationships/tags" Target="../tags/tag30.xml"/><Relationship Id="rId7" Type="http://schemas.openxmlformats.org/officeDocument/2006/relationships/tags" Target="../tags/tag34.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tags" Target="../tags/tag31.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slideMaster" Target="../slideMasters/slideMaster1.xml"/><Relationship Id="rId4" Type="http://schemas.openxmlformats.org/officeDocument/2006/relationships/tags" Target="../tags/tag39.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5.xml"/><Relationship Id="rId7" Type="http://schemas.openxmlformats.org/officeDocument/2006/relationships/slideMaster" Target="../slideMasters/slideMaster1.xml"/><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tags" Target="../tags/tag48.xml"/><Relationship Id="rId5" Type="http://schemas.openxmlformats.org/officeDocument/2006/relationships/tags" Target="../tags/tag47.xml"/><Relationship Id="rId4" Type="http://schemas.openxmlformats.org/officeDocument/2006/relationships/tags" Target="../tags/tag46.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slideMaster" Target="../slideMasters/slideMaster1.xml"/><Relationship Id="rId5" Type="http://schemas.openxmlformats.org/officeDocument/2006/relationships/tags" Target="../tags/tag53.xml"/><Relationship Id="rId4" Type="http://schemas.openxmlformats.org/officeDocument/2006/relationships/tags" Target="../tags/tag5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p>
        </p:txBody>
      </p:sp>
      <p:sp>
        <p:nvSpPr>
          <p:cNvPr id="3" name="副标题 2"/>
          <p:cNvSpPr>
            <a:spLocks noGrp="1"/>
          </p:cNvSpPr>
          <p:nvPr>
            <p:ph type="subTitle" idx="1" hasCustomPrompt="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2022/11/18</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extLst>
      <p:ext uri="{BB962C8B-B14F-4D97-AF65-F5344CB8AC3E}">
        <p14:creationId xmlns:p14="http://schemas.microsoft.com/office/powerpoint/2010/main" val="2779806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2022/11/18</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extLst>
      <p:ext uri="{BB962C8B-B14F-4D97-AF65-F5344CB8AC3E}">
        <p14:creationId xmlns:p14="http://schemas.microsoft.com/office/powerpoint/2010/main" val="1112627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2022/11/18</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p>
        </p:txBody>
      </p:sp>
    </p:spTree>
    <p:extLst>
      <p:ext uri="{BB962C8B-B14F-4D97-AF65-F5344CB8AC3E}">
        <p14:creationId xmlns:p14="http://schemas.microsoft.com/office/powerpoint/2010/main" val="3440743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2022/11/18</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873542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2022/11/18</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603175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2022/11/18</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2547504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2022/11/18</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2515661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2022/11/18</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3528640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2022/11/18</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2824381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2022/11/18</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extLst>
      <p:ext uri="{BB962C8B-B14F-4D97-AF65-F5344CB8AC3E}">
        <p14:creationId xmlns:p14="http://schemas.microsoft.com/office/powerpoint/2010/main" val="2395190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2022/11/18</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3494583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18" Type="http://schemas.openxmlformats.org/officeDocument/2006/relationships/tags" Target="../tags/tag6.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5"/>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16"/>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t>2022/11/18</a:t>
            </a:fld>
            <a:endParaRPr lang="zh-CN" altLang="en-US"/>
          </a:p>
        </p:txBody>
      </p:sp>
      <p:sp>
        <p:nvSpPr>
          <p:cNvPr id="5" name="页脚占位符 4"/>
          <p:cNvSpPr>
            <a:spLocks noGrp="1"/>
          </p:cNvSpPr>
          <p:nvPr>
            <p:ph type="ftr" sz="quarter" idx="3"/>
            <p:custDataLst>
              <p:tags r:id="rId17"/>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8"/>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t>‹#›</a:t>
            </a:fld>
            <a:endParaRPr lang="zh-CN" altLang="en-US" dirty="0"/>
          </a:p>
        </p:txBody>
      </p:sp>
    </p:spTree>
    <p:custDataLst>
      <p:tags r:id="rId13"/>
    </p:custDataLst>
    <p:extLst>
      <p:ext uri="{BB962C8B-B14F-4D97-AF65-F5344CB8AC3E}">
        <p14:creationId xmlns:p14="http://schemas.microsoft.com/office/powerpoint/2010/main" val="25147803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image" Target="../media/image50.emf"/><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image" Target="../media/image52.emf"/><Relationship Id="rId2" Type="http://schemas.openxmlformats.org/officeDocument/2006/relationships/image" Target="../media/image51.emf"/><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3" Type="http://schemas.openxmlformats.org/officeDocument/2006/relationships/image" Target="../media/image54.emf"/><Relationship Id="rId2" Type="http://schemas.openxmlformats.org/officeDocument/2006/relationships/image" Target="../media/image53.emf"/><Relationship Id="rId1" Type="http://schemas.openxmlformats.org/officeDocument/2006/relationships/slideLayout" Target="../slideLayouts/slideLayout2.xml"/><Relationship Id="rId5" Type="http://schemas.openxmlformats.org/officeDocument/2006/relationships/image" Target="../media/image56.emf"/><Relationship Id="rId4" Type="http://schemas.openxmlformats.org/officeDocument/2006/relationships/image" Target="../media/image55.emf"/></Relationships>
</file>

<file path=ppt/slides/_rels/slide104.xml.rels><?xml version="1.0" encoding="UTF-8" standalone="yes"?>
<Relationships xmlns="http://schemas.openxmlformats.org/package/2006/relationships"><Relationship Id="rId3" Type="http://schemas.openxmlformats.org/officeDocument/2006/relationships/image" Target="../media/image58.emf"/><Relationship Id="rId2" Type="http://schemas.openxmlformats.org/officeDocument/2006/relationships/image" Target="../media/image57.emf"/><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40.emf"/><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42.emf"/><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44.emf"/><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46.emf"/><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3" Type="http://schemas.openxmlformats.org/officeDocument/2006/relationships/image" Target="../media/image48.emf"/><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534160" y="807720"/>
            <a:ext cx="9123680" cy="1445260"/>
          </a:xfrm>
          <a:prstGeom prst="rect">
            <a:avLst/>
          </a:prstGeom>
          <a:noFill/>
          <a:ln>
            <a:noFill/>
          </a:ln>
        </p:spPr>
        <p:txBody>
          <a:bodyPr wrap="none"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8800" b="1" i="1" u="none" strike="noStrike" kern="1200" cap="none" spc="0" normalizeH="0" baseline="0" noProof="0">
                <a:ln w="12700">
                  <a:solidFill>
                    <a:srgbClr val="6096E6"/>
                  </a:solidFill>
                  <a:prstDash val="solid"/>
                </a:ln>
                <a:pattFill prst="pct50">
                  <a:fgClr>
                    <a:srgbClr val="6096E6"/>
                  </a:fgClr>
                  <a:bgClr>
                    <a:srgbClr val="6096E6">
                      <a:lumMod val="20000"/>
                      <a:lumOff val="80000"/>
                    </a:srgbClr>
                  </a:bgClr>
                </a:pattFill>
                <a:effectLst>
                  <a:outerShdw dist="38100" dir="2640000" algn="bl" rotWithShape="0">
                    <a:srgbClr val="6096E6"/>
                  </a:outerShdw>
                </a:effectLst>
                <a:uLnTx/>
                <a:uFillTx/>
                <a:latin typeface="Arial"/>
                <a:ea typeface="微软雅黑"/>
                <a:cs typeface="+mn-cs"/>
              </a:rPr>
              <a:t>英汉文体对比教程</a:t>
            </a:r>
          </a:p>
        </p:txBody>
      </p:sp>
      <p:sp>
        <p:nvSpPr>
          <p:cNvPr id="5" name="矩形 4"/>
          <p:cNvSpPr/>
          <p:nvPr/>
        </p:nvSpPr>
        <p:spPr>
          <a:xfrm>
            <a:off x="3970023" y="3432810"/>
            <a:ext cx="7879080" cy="1015663"/>
          </a:xfrm>
          <a:prstGeom prst="rect">
            <a:avLst/>
          </a:prstGeom>
          <a:noFill/>
          <a:ln>
            <a:noFill/>
          </a:ln>
        </p:spPr>
        <p:txBody>
          <a:bodyPr wrap="none"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6000" b="1" i="1" u="none" strike="noStrike" kern="1200" cap="none" spc="0" normalizeH="0" baseline="0" noProof="0" dirty="0">
                <a:ln w="12700">
                  <a:solidFill>
                    <a:srgbClr val="6096E6"/>
                  </a:solidFill>
                  <a:prstDash val="solid"/>
                </a:ln>
                <a:pattFill prst="pct50">
                  <a:fgClr>
                    <a:srgbClr val="6096E6"/>
                  </a:fgClr>
                  <a:bgClr>
                    <a:srgbClr val="6096E6">
                      <a:lumMod val="20000"/>
                      <a:lumOff val="80000"/>
                    </a:srgbClr>
                  </a:bgClr>
                </a:pattFill>
                <a:effectLst>
                  <a:outerShdw dist="38100" dir="2640000" algn="bl" rotWithShape="0">
                    <a:srgbClr val="6096E6"/>
                  </a:outerShdw>
                </a:effectLst>
                <a:uLnTx/>
                <a:uFillTx/>
                <a:latin typeface="Arial"/>
                <a:ea typeface="微软雅黑"/>
                <a:cs typeface="+mn-cs"/>
              </a:rPr>
              <a:t>——</a:t>
            </a:r>
            <a:r>
              <a:rPr kumimoji="0" lang="zh-CN" altLang="en-US" sz="6000" b="1" i="1" u="none" strike="noStrike" kern="1200" cap="none" spc="0" normalizeH="0" baseline="0" noProof="0" dirty="0">
                <a:ln w="12700">
                  <a:solidFill>
                    <a:srgbClr val="6096E6"/>
                  </a:solidFill>
                  <a:prstDash val="solid"/>
                </a:ln>
                <a:pattFill prst="pct50">
                  <a:fgClr>
                    <a:srgbClr val="6096E6"/>
                  </a:fgClr>
                  <a:bgClr>
                    <a:srgbClr val="6096E6">
                      <a:lumMod val="20000"/>
                      <a:lumOff val="80000"/>
                    </a:srgbClr>
                  </a:bgClr>
                </a:pattFill>
                <a:effectLst>
                  <a:outerShdw dist="38100" dir="2640000" algn="bl" rotWithShape="0">
                    <a:srgbClr val="6096E6"/>
                  </a:outerShdw>
                </a:effectLst>
                <a:uLnTx/>
                <a:uFillTx/>
                <a:latin typeface="Arial"/>
                <a:ea typeface="微软雅黑"/>
                <a:cs typeface="+mn-cs"/>
              </a:rPr>
              <a:t>语篇层次文体对比</a:t>
            </a: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256FCBC-BE32-D06B-696A-2B4EBFA0546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62CCCAD-FA33-88BE-2D4A-EAD9551A15D2}"/>
              </a:ext>
            </a:extLst>
          </p:cNvPr>
          <p:cNvSpPr>
            <a:spLocks noGrp="1"/>
          </p:cNvSpPr>
          <p:nvPr>
            <p:ph idx="1"/>
          </p:nvPr>
        </p:nvSpPr>
        <p:spPr>
          <a:xfrm>
            <a:off x="608400" y="1490400"/>
            <a:ext cx="10969200" cy="2430671"/>
          </a:xfrm>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从实现照应的手段看，英语中的照应可以分为人称照应（</a:t>
            </a:r>
            <a:r>
              <a:rPr lang="en-US" altLang="zh-CN" sz="1800" kern="100" dirty="0">
                <a:solidFill>
                  <a:srgbClr val="000000"/>
                </a:solidFill>
                <a:effectLst/>
                <a:latin typeface="Times New Roman" panose="02020603050405020304" pitchFamily="18" charset="0"/>
                <a:ea typeface="宋体" panose="02010600030101010101" pitchFamily="2" charset="-122"/>
              </a:rPr>
              <a:t>personal reference</a:t>
            </a:r>
            <a:r>
              <a:rPr lang="zh-CN" altLang="zh-CN" sz="1800" kern="100" dirty="0">
                <a:solidFill>
                  <a:srgbClr val="000000"/>
                </a:solidFill>
                <a:effectLst/>
                <a:latin typeface="Times New Roman" panose="02020603050405020304" pitchFamily="18" charset="0"/>
                <a:ea typeface="宋体" panose="02010600030101010101" pitchFamily="2" charset="-122"/>
              </a:rPr>
              <a:t>）、指示照应（</a:t>
            </a:r>
            <a:r>
              <a:rPr lang="en-US" altLang="zh-CN" sz="1800" kern="100" dirty="0">
                <a:solidFill>
                  <a:srgbClr val="000000"/>
                </a:solidFill>
                <a:effectLst/>
                <a:latin typeface="Times New Roman" panose="02020603050405020304" pitchFamily="18" charset="0"/>
                <a:ea typeface="宋体" panose="02010600030101010101" pitchFamily="2" charset="-122"/>
              </a:rPr>
              <a:t>demonstrative reference</a:t>
            </a:r>
            <a:r>
              <a:rPr lang="zh-CN" altLang="zh-CN" sz="1800" kern="100" dirty="0">
                <a:solidFill>
                  <a:srgbClr val="000000"/>
                </a:solidFill>
                <a:effectLst/>
                <a:latin typeface="Times New Roman" panose="02020603050405020304" pitchFamily="18" charset="0"/>
                <a:ea typeface="宋体" panose="02010600030101010101" pitchFamily="2" charset="-122"/>
              </a:rPr>
              <a:t>）和比较照应（</a:t>
            </a:r>
            <a:r>
              <a:rPr lang="en-US" altLang="zh-CN" sz="1800" kern="100" dirty="0">
                <a:solidFill>
                  <a:srgbClr val="000000"/>
                </a:solidFill>
                <a:effectLst/>
                <a:latin typeface="Times New Roman" panose="02020603050405020304" pitchFamily="18" charset="0"/>
                <a:ea typeface="宋体" panose="02010600030101010101" pitchFamily="2" charset="-122"/>
              </a:rPr>
              <a:t>comparative reference</a:t>
            </a:r>
            <a:r>
              <a:rPr lang="zh-CN" altLang="zh-CN" sz="1800" kern="100" dirty="0">
                <a:solidFill>
                  <a:srgbClr val="000000"/>
                </a:solidFill>
                <a:effectLst/>
                <a:latin typeface="Times New Roman" panose="02020603050405020304" pitchFamily="18" charset="0"/>
                <a:ea typeface="宋体" panose="02010600030101010101" pitchFamily="2" charset="-122"/>
              </a:rPr>
              <a:t>）三类。</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人称照应是通过人称代词的各种形式实现（如</a:t>
            </a:r>
            <a:r>
              <a:rPr lang="en-US" altLang="zh-CN" sz="1800" kern="100" dirty="0">
                <a:solidFill>
                  <a:srgbClr val="000000"/>
                </a:solidFill>
                <a:effectLst/>
                <a:latin typeface="Times New Roman" panose="02020603050405020304" pitchFamily="18" charset="0"/>
                <a:ea typeface="宋体" panose="02010600030101010101" pitchFamily="2" charset="-122"/>
              </a:rPr>
              <a:t>I, me, you, we, us, he, him, she, they, it, one, mine, my, yours, your, ours, our, his, hers, their, its, one’s</a:t>
            </a:r>
            <a:r>
              <a:rPr lang="zh-CN" altLang="zh-CN" sz="1800" kern="100" dirty="0">
                <a:solidFill>
                  <a:srgbClr val="000000"/>
                </a:solidFill>
                <a:effectLst/>
                <a:latin typeface="Times New Roman" panose="02020603050405020304" pitchFamily="18" charset="0"/>
                <a:ea typeface="宋体" panose="02010600030101010101" pitchFamily="2" charset="-122"/>
              </a:rPr>
              <a:t>等）。下列</a:t>
            </a:r>
            <a:r>
              <a:rPr lang="en-US" altLang="zh-CN" sz="1800" kern="100" dirty="0">
                <a:solidFill>
                  <a:srgbClr val="000000"/>
                </a:solidFill>
                <a:effectLst/>
                <a:latin typeface="Times New Roman" panose="02020603050405020304" pitchFamily="18" charset="0"/>
                <a:ea typeface="宋体" panose="02010600030101010101" pitchFamily="2" charset="-122"/>
              </a:rPr>
              <a:t>A</a:t>
            </a:r>
            <a:r>
              <a:rPr lang="zh-CN" altLang="zh-CN" sz="1800" kern="100" dirty="0">
                <a:solidFill>
                  <a:srgbClr val="000000"/>
                </a:solidFill>
                <a:effectLst/>
                <a:latin typeface="Times New Roman" panose="02020603050405020304" pitchFamily="18" charset="0"/>
                <a:ea typeface="宋体" panose="02010600030101010101" pitchFamily="2" charset="-122"/>
              </a:rPr>
              <a:t>组中的任何一句之所以都可以与</a:t>
            </a:r>
            <a:r>
              <a:rPr lang="en-US" altLang="zh-CN" sz="1800" kern="100" dirty="0">
                <a:solidFill>
                  <a:srgbClr val="000000"/>
                </a:solidFill>
                <a:effectLst/>
                <a:latin typeface="Times New Roman" panose="02020603050405020304" pitchFamily="18" charset="0"/>
                <a:ea typeface="宋体" panose="02010600030101010101" pitchFamily="2" charset="-122"/>
              </a:rPr>
              <a:t>B</a:t>
            </a:r>
            <a:r>
              <a:rPr lang="zh-CN" altLang="zh-CN" sz="1800" kern="100" dirty="0">
                <a:solidFill>
                  <a:srgbClr val="000000"/>
                </a:solidFill>
                <a:effectLst/>
                <a:latin typeface="Times New Roman" panose="02020603050405020304" pitchFamily="18" charset="0"/>
                <a:ea typeface="宋体" panose="02010600030101010101" pitchFamily="2" charset="-122"/>
              </a:rPr>
              <a:t>组中的任何一句衔接，其原因在于人称照应：</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10" name="图片 9">
            <a:extLst>
              <a:ext uri="{FF2B5EF4-FFF2-40B4-BE49-F238E27FC236}">
                <a16:creationId xmlns:a16="http://schemas.microsoft.com/office/drawing/2014/main" id="{4B7D1B10-2BE4-2024-0615-3E8B7F19EF59}"/>
              </a:ext>
            </a:extLst>
          </p:cNvPr>
          <p:cNvPicPr>
            <a:picLocks noChangeAspect="1"/>
          </p:cNvPicPr>
          <p:nvPr/>
        </p:nvPicPr>
        <p:blipFill rotWithShape="1">
          <a:blip r:embed="rId2"/>
          <a:srcRect l="-36" t="6822" r="49601"/>
          <a:stretch/>
        </p:blipFill>
        <p:spPr>
          <a:xfrm>
            <a:off x="2717369" y="3429000"/>
            <a:ext cx="7201546" cy="3728951"/>
          </a:xfrm>
          <a:prstGeom prst="rect">
            <a:avLst/>
          </a:prstGeom>
        </p:spPr>
      </p:pic>
    </p:spTree>
    <p:extLst>
      <p:ext uri="{BB962C8B-B14F-4D97-AF65-F5344CB8AC3E}">
        <p14:creationId xmlns:p14="http://schemas.microsoft.com/office/powerpoint/2010/main" val="46827809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B1D7B330-DD98-A887-7EF4-C1A2E9431925}"/>
              </a:ext>
            </a:extLst>
          </p:cNvPr>
          <p:cNvSpPr>
            <a:spLocks noGrp="1"/>
          </p:cNvSpPr>
          <p:nvPr>
            <p:ph idx="1"/>
          </p:nvPr>
        </p:nvSpPr>
        <p:spPr>
          <a:xfrm>
            <a:off x="893213" y="1430439"/>
            <a:ext cx="10619233" cy="1342742"/>
          </a:xfrm>
        </p:spPr>
        <p:txBody>
          <a:bodyPr>
            <a:normAutofit fontScale="25000" lnSpcReduction="20000"/>
          </a:bodyPr>
          <a:lstStyle/>
          <a:p>
            <a:pPr algn="just"/>
            <a:r>
              <a:rPr lang="zh-CN" altLang="zh-CN" sz="14400" kern="100" dirty="0">
                <a:solidFill>
                  <a:srgbClr val="FF0000"/>
                </a:solidFill>
                <a:effectLst/>
                <a:latin typeface="Times New Roman" panose="02020603050405020304" pitchFamily="18" charset="0"/>
                <a:ea typeface="黑体" panose="02010609060101010101" pitchFamily="49" charset="-122"/>
              </a:rPr>
              <a:t>（二）汉语原创语篇</a:t>
            </a:r>
            <a:endParaRPr lang="zh-CN" altLang="zh-CN" sz="14400" kern="100" dirty="0">
              <a:solidFill>
                <a:srgbClr val="FF0000"/>
              </a:solidFill>
              <a:effectLst/>
              <a:latin typeface="Times New Roman" panose="02020603050405020304" pitchFamily="18" charset="0"/>
              <a:ea typeface="宋体" panose="02010600030101010101" pitchFamily="2" charset="-122"/>
            </a:endParaRPr>
          </a:p>
          <a:p>
            <a:pPr algn="just"/>
            <a:r>
              <a:rPr lang="en-US" altLang="zh-CN" sz="14400" kern="100" dirty="0">
                <a:solidFill>
                  <a:srgbClr val="000000"/>
                </a:solidFill>
                <a:effectLst/>
                <a:latin typeface="Times New Roman" panose="02020603050405020304" pitchFamily="18" charset="0"/>
                <a:ea typeface="宋体" panose="02010600030101010101" pitchFamily="2" charset="-122"/>
              </a:rPr>
              <a:t> </a:t>
            </a:r>
            <a:r>
              <a:rPr lang="zh-CN" altLang="zh-CN" sz="14400" kern="100" dirty="0">
                <a:solidFill>
                  <a:srgbClr val="000000"/>
                </a:solidFill>
                <a:effectLst/>
                <a:latin typeface="Times New Roman" panose="02020603050405020304" pitchFamily="18" charset="0"/>
                <a:ea typeface="宋体" panose="02010600030101010101" pitchFamily="2" charset="-122"/>
              </a:rPr>
              <a:t>上面的《大学生文明行为规范》是公约通告，书面语体，句式大多为祈使句，类似标语。如果改为面对面的对话通知，风格就不同了：</a:t>
            </a:r>
            <a:endParaRPr lang="zh-CN" altLang="zh-CN" sz="14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59959787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600EFC50-A5A4-5683-5942-CC899828AA09}"/>
              </a:ext>
            </a:extLst>
          </p:cNvPr>
          <p:cNvPicPr>
            <a:picLocks noChangeAspect="1"/>
          </p:cNvPicPr>
          <p:nvPr/>
        </p:nvPicPr>
        <p:blipFill rotWithShape="1">
          <a:blip r:embed="rId2"/>
          <a:srcRect r="50805" b="43983"/>
          <a:stretch/>
        </p:blipFill>
        <p:spPr>
          <a:xfrm>
            <a:off x="241928" y="196740"/>
            <a:ext cx="5674190" cy="3556428"/>
          </a:xfrm>
          <a:prstGeom prst="rect">
            <a:avLst/>
          </a:prstGeom>
        </p:spPr>
      </p:pic>
      <p:pic>
        <p:nvPicPr>
          <p:cNvPr id="7" name="图片 6">
            <a:extLst>
              <a:ext uri="{FF2B5EF4-FFF2-40B4-BE49-F238E27FC236}">
                <a16:creationId xmlns:a16="http://schemas.microsoft.com/office/drawing/2014/main" id="{F530C840-0255-9573-6826-C5056BDDCCD5}"/>
              </a:ext>
            </a:extLst>
          </p:cNvPr>
          <p:cNvPicPr>
            <a:picLocks noChangeAspect="1"/>
          </p:cNvPicPr>
          <p:nvPr/>
        </p:nvPicPr>
        <p:blipFill rotWithShape="1">
          <a:blip r:embed="rId3"/>
          <a:srcRect t="-1" r="49923" b="143"/>
          <a:stretch/>
        </p:blipFill>
        <p:spPr>
          <a:xfrm>
            <a:off x="6095999" y="75193"/>
            <a:ext cx="5679863" cy="6580439"/>
          </a:xfrm>
          <a:prstGeom prst="rect">
            <a:avLst/>
          </a:prstGeom>
        </p:spPr>
      </p:pic>
    </p:spTree>
    <p:extLst>
      <p:ext uri="{BB962C8B-B14F-4D97-AF65-F5344CB8AC3E}">
        <p14:creationId xmlns:p14="http://schemas.microsoft.com/office/powerpoint/2010/main" val="414890075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8A702F53-64F4-98E6-738D-AC02310892E5}"/>
              </a:ext>
            </a:extLst>
          </p:cNvPr>
          <p:cNvPicPr>
            <a:picLocks noChangeAspect="1"/>
          </p:cNvPicPr>
          <p:nvPr/>
        </p:nvPicPr>
        <p:blipFill rotWithShape="1">
          <a:blip r:embed="rId2"/>
          <a:srcRect r="50000" b="2521"/>
          <a:stretch/>
        </p:blipFill>
        <p:spPr>
          <a:xfrm>
            <a:off x="426807" y="507155"/>
            <a:ext cx="5314033" cy="2535848"/>
          </a:xfrm>
          <a:prstGeom prst="rect">
            <a:avLst/>
          </a:prstGeom>
        </p:spPr>
      </p:pic>
      <p:pic>
        <p:nvPicPr>
          <p:cNvPr id="8" name="图片 7">
            <a:extLst>
              <a:ext uri="{FF2B5EF4-FFF2-40B4-BE49-F238E27FC236}">
                <a16:creationId xmlns:a16="http://schemas.microsoft.com/office/drawing/2014/main" id="{9B4B31A2-F67D-89F8-72D0-6255BA0E7A34}"/>
              </a:ext>
            </a:extLst>
          </p:cNvPr>
          <p:cNvPicPr>
            <a:picLocks noChangeAspect="1"/>
          </p:cNvPicPr>
          <p:nvPr/>
        </p:nvPicPr>
        <p:blipFill rotWithShape="1">
          <a:blip r:embed="rId3"/>
          <a:srcRect t="-1" r="50039" b="523"/>
          <a:stretch/>
        </p:blipFill>
        <p:spPr>
          <a:xfrm>
            <a:off x="5950702" y="327273"/>
            <a:ext cx="5981258" cy="5099166"/>
          </a:xfrm>
          <a:prstGeom prst="rect">
            <a:avLst/>
          </a:prstGeom>
        </p:spPr>
      </p:pic>
    </p:spTree>
    <p:extLst>
      <p:ext uri="{BB962C8B-B14F-4D97-AF65-F5344CB8AC3E}">
        <p14:creationId xmlns:p14="http://schemas.microsoft.com/office/powerpoint/2010/main" val="165688495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2595C690-7349-5C41-05C6-ED7BB279FE9E}"/>
              </a:ext>
            </a:extLst>
          </p:cNvPr>
          <p:cNvPicPr>
            <a:picLocks noChangeAspect="1"/>
          </p:cNvPicPr>
          <p:nvPr/>
        </p:nvPicPr>
        <p:blipFill rotWithShape="1">
          <a:blip r:embed="rId2"/>
          <a:srcRect r="51079" b="64"/>
          <a:stretch/>
        </p:blipFill>
        <p:spPr>
          <a:xfrm>
            <a:off x="471777" y="786097"/>
            <a:ext cx="5404368" cy="2364817"/>
          </a:xfrm>
          <a:prstGeom prst="rect">
            <a:avLst/>
          </a:prstGeom>
        </p:spPr>
      </p:pic>
      <p:pic>
        <p:nvPicPr>
          <p:cNvPr id="7" name="图片 6">
            <a:extLst>
              <a:ext uri="{FF2B5EF4-FFF2-40B4-BE49-F238E27FC236}">
                <a16:creationId xmlns:a16="http://schemas.microsoft.com/office/drawing/2014/main" id="{B10DD355-C899-FA43-884D-D30AE1FE1023}"/>
              </a:ext>
            </a:extLst>
          </p:cNvPr>
          <p:cNvPicPr>
            <a:picLocks noChangeAspect="1"/>
          </p:cNvPicPr>
          <p:nvPr/>
        </p:nvPicPr>
        <p:blipFill rotWithShape="1">
          <a:blip r:embed="rId3"/>
          <a:srcRect r="50137" b="-920"/>
          <a:stretch/>
        </p:blipFill>
        <p:spPr>
          <a:xfrm>
            <a:off x="5876145" y="496768"/>
            <a:ext cx="5918991" cy="2932232"/>
          </a:xfrm>
          <a:prstGeom prst="rect">
            <a:avLst/>
          </a:prstGeom>
        </p:spPr>
      </p:pic>
      <p:pic>
        <p:nvPicPr>
          <p:cNvPr id="11" name="图片 10">
            <a:extLst>
              <a:ext uri="{FF2B5EF4-FFF2-40B4-BE49-F238E27FC236}">
                <a16:creationId xmlns:a16="http://schemas.microsoft.com/office/drawing/2014/main" id="{F7CB736B-3661-17A8-636B-268E337A36EA}"/>
              </a:ext>
            </a:extLst>
          </p:cNvPr>
          <p:cNvPicPr>
            <a:picLocks noChangeAspect="1"/>
          </p:cNvPicPr>
          <p:nvPr/>
        </p:nvPicPr>
        <p:blipFill rotWithShape="1">
          <a:blip r:embed="rId4"/>
          <a:srcRect r="49692" b="-4308"/>
          <a:stretch/>
        </p:blipFill>
        <p:spPr>
          <a:xfrm>
            <a:off x="361850" y="4138053"/>
            <a:ext cx="5514295" cy="1400581"/>
          </a:xfrm>
          <a:prstGeom prst="rect">
            <a:avLst/>
          </a:prstGeom>
        </p:spPr>
      </p:pic>
      <p:pic>
        <p:nvPicPr>
          <p:cNvPr id="13" name="图片 12">
            <a:extLst>
              <a:ext uri="{FF2B5EF4-FFF2-40B4-BE49-F238E27FC236}">
                <a16:creationId xmlns:a16="http://schemas.microsoft.com/office/drawing/2014/main" id="{C6E6E39E-7C71-C75A-666F-F2016EA3D638}"/>
              </a:ext>
            </a:extLst>
          </p:cNvPr>
          <p:cNvPicPr>
            <a:picLocks noChangeAspect="1"/>
          </p:cNvPicPr>
          <p:nvPr/>
        </p:nvPicPr>
        <p:blipFill rotWithShape="1">
          <a:blip r:embed="rId5"/>
          <a:srcRect t="-1" r="49583" b="-461"/>
          <a:stretch/>
        </p:blipFill>
        <p:spPr>
          <a:xfrm>
            <a:off x="5876145" y="4138053"/>
            <a:ext cx="6069297" cy="1851136"/>
          </a:xfrm>
          <a:prstGeom prst="rect">
            <a:avLst/>
          </a:prstGeom>
        </p:spPr>
      </p:pic>
    </p:spTree>
    <p:extLst>
      <p:ext uri="{BB962C8B-B14F-4D97-AF65-F5344CB8AC3E}">
        <p14:creationId xmlns:p14="http://schemas.microsoft.com/office/powerpoint/2010/main" val="234898765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4">
            <a:extLst>
              <a:ext uri="{FF2B5EF4-FFF2-40B4-BE49-F238E27FC236}">
                <a16:creationId xmlns:a16="http://schemas.microsoft.com/office/drawing/2014/main" id="{275DC7A8-EB16-08DF-C496-A697A6C8978C}"/>
              </a:ext>
            </a:extLst>
          </p:cNvPr>
          <p:cNvPicPr>
            <a:picLocks noGrp="1" noChangeAspect="1"/>
          </p:cNvPicPr>
          <p:nvPr>
            <p:ph idx="1"/>
          </p:nvPr>
        </p:nvPicPr>
        <p:blipFill rotWithShape="1">
          <a:blip r:embed="rId2"/>
          <a:srcRect r="50799" b="1940"/>
          <a:stretch/>
        </p:blipFill>
        <p:spPr>
          <a:xfrm>
            <a:off x="410198" y="1217036"/>
            <a:ext cx="5694927" cy="1737383"/>
          </a:xfrm>
        </p:spPr>
      </p:pic>
      <p:pic>
        <p:nvPicPr>
          <p:cNvPr id="7" name="图片 6">
            <a:extLst>
              <a:ext uri="{FF2B5EF4-FFF2-40B4-BE49-F238E27FC236}">
                <a16:creationId xmlns:a16="http://schemas.microsoft.com/office/drawing/2014/main" id="{7449FB73-8111-4454-09DC-59B08B6494CA}"/>
              </a:ext>
            </a:extLst>
          </p:cNvPr>
          <p:cNvPicPr>
            <a:picLocks noChangeAspect="1"/>
          </p:cNvPicPr>
          <p:nvPr/>
        </p:nvPicPr>
        <p:blipFill rotWithShape="1">
          <a:blip r:embed="rId3"/>
          <a:srcRect r="51129" b="-630"/>
          <a:stretch/>
        </p:blipFill>
        <p:spPr>
          <a:xfrm>
            <a:off x="6096000" y="1110748"/>
            <a:ext cx="5784071" cy="2187088"/>
          </a:xfrm>
          <a:prstGeom prst="rect">
            <a:avLst/>
          </a:prstGeom>
        </p:spPr>
      </p:pic>
      <p:sp>
        <p:nvSpPr>
          <p:cNvPr id="9" name="文本框 8">
            <a:extLst>
              <a:ext uri="{FF2B5EF4-FFF2-40B4-BE49-F238E27FC236}">
                <a16:creationId xmlns:a16="http://schemas.microsoft.com/office/drawing/2014/main" id="{5A70EA50-A18B-A4D5-5704-2A22C4877ABA}"/>
              </a:ext>
            </a:extLst>
          </p:cNvPr>
          <p:cNvSpPr txBox="1"/>
          <p:nvPr/>
        </p:nvSpPr>
        <p:spPr>
          <a:xfrm>
            <a:off x="401073" y="4157675"/>
            <a:ext cx="11478998" cy="1938992"/>
          </a:xfrm>
          <a:prstGeom prst="rect">
            <a:avLst/>
          </a:prstGeom>
          <a:noFill/>
        </p:spPr>
        <p:txBody>
          <a:bodyPr wrap="square">
            <a:spAutoFit/>
          </a:bodyPr>
          <a:lstStyle/>
          <a:p>
            <a:r>
              <a:rPr lang="zh-CN" altLang="en-US" sz="2400" dirty="0"/>
              <a:t>显然口语体的通告有几个特点：</a:t>
            </a:r>
            <a:r>
              <a:rPr lang="zh-CN" altLang="en-US" sz="2400" dirty="0">
                <a:solidFill>
                  <a:srgbClr val="FF0000"/>
                </a:solidFill>
              </a:rPr>
              <a:t>主语改为第一人称</a:t>
            </a:r>
            <a:r>
              <a:rPr lang="zh-CN" altLang="en-US" sz="2400" dirty="0"/>
              <a:t>，拉近与听众的距离，</a:t>
            </a:r>
            <a:r>
              <a:rPr lang="zh-CN" altLang="en-US" sz="2400" dirty="0">
                <a:solidFill>
                  <a:srgbClr val="FF0000"/>
                </a:solidFill>
              </a:rPr>
              <a:t>句子限定成分多用情态动词</a:t>
            </a:r>
            <a:r>
              <a:rPr lang="zh-CN" altLang="en-US" sz="2400" dirty="0"/>
              <a:t>。过渡语也变得口语化，不再是分条列项。</a:t>
            </a:r>
            <a:endParaRPr lang="en-US" altLang="zh-CN" sz="2400" dirty="0"/>
          </a:p>
          <a:p>
            <a:endParaRPr lang="zh-CN" altLang="en-US" sz="2400" dirty="0"/>
          </a:p>
          <a:p>
            <a:r>
              <a:rPr lang="zh-CN" altLang="en-US" sz="2400" dirty="0"/>
              <a:t>可见，</a:t>
            </a:r>
            <a:r>
              <a:rPr lang="zh-CN" altLang="en-US" sz="2400" dirty="0">
                <a:solidFill>
                  <a:srgbClr val="FF0000"/>
                </a:solidFill>
              </a:rPr>
              <a:t>语篇的风格由语域、语体决定，由得体、谋篇、造句、用词、调音这样自上而下的层次选择实现。</a:t>
            </a:r>
          </a:p>
        </p:txBody>
      </p:sp>
    </p:spTree>
    <p:extLst>
      <p:ext uri="{BB962C8B-B14F-4D97-AF65-F5344CB8AC3E}">
        <p14:creationId xmlns:p14="http://schemas.microsoft.com/office/powerpoint/2010/main" val="292702642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255B775-3E4D-151B-0DDB-D0D9FF4AFBE3}"/>
              </a:ext>
            </a:extLst>
          </p:cNvPr>
          <p:cNvSpPr>
            <a:spLocks noGrp="1"/>
          </p:cNvSpPr>
          <p:nvPr>
            <p:ph type="title"/>
          </p:nvPr>
        </p:nvSpPr>
        <p:spPr/>
        <p:txBody>
          <a:bodyPr/>
          <a:lstStyle/>
          <a:p>
            <a:pPr algn="ctr"/>
            <a:r>
              <a:rPr lang="zh-CN" altLang="en-US" dirty="0">
                <a:solidFill>
                  <a:srgbClr val="FF0000"/>
                </a:solidFill>
              </a:rPr>
              <a:t>本章小结</a:t>
            </a:r>
          </a:p>
        </p:txBody>
      </p:sp>
      <p:sp>
        <p:nvSpPr>
          <p:cNvPr id="3" name="内容占位符 2">
            <a:extLst>
              <a:ext uri="{FF2B5EF4-FFF2-40B4-BE49-F238E27FC236}">
                <a16:creationId xmlns:a16="http://schemas.microsoft.com/office/drawing/2014/main" id="{68AC8BD3-F975-4F03-F59C-C41E30D08C30}"/>
              </a:ext>
            </a:extLst>
          </p:cNvPr>
          <p:cNvSpPr>
            <a:spLocks noGrp="1"/>
          </p:cNvSpPr>
          <p:nvPr>
            <p:ph idx="1"/>
          </p:nvPr>
        </p:nvSpPr>
        <p:spPr/>
        <p:txBody>
          <a:bodyPr/>
          <a:lstStyle/>
          <a:p>
            <a:pPr indent="228600" algn="just"/>
            <a:r>
              <a:rPr lang="zh-CN" altLang="zh-CN" sz="2800" kern="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本章分析了语篇层次的英汉文体突出方式。在</a:t>
            </a:r>
            <a:r>
              <a:rPr lang="zh-CN" altLang="zh-CN" sz="2800" kern="0" dirty="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句群层</a:t>
            </a:r>
            <a:r>
              <a:rPr lang="zh-CN" altLang="zh-CN" sz="2800" kern="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，不同衔接手段有不同风格，英汉替代、省略、重复以及连接词衔接手段存在差别。在</a:t>
            </a:r>
            <a:r>
              <a:rPr lang="zh-CN" altLang="zh-CN" sz="2800" kern="0" dirty="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段落层</a:t>
            </a:r>
            <a:r>
              <a:rPr lang="zh-CN" altLang="zh-CN" sz="2800" kern="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，英语往往需要中心句、主题句，汉语的段落内部结构则没有那么清晰，但是在段落修辞上英汉大致相同。</a:t>
            </a:r>
            <a:r>
              <a:rPr lang="zh-CN" altLang="zh-CN" sz="2800" kern="0" dirty="0">
                <a:solidFill>
                  <a:srgbClr val="FF0000"/>
                </a:solidFill>
                <a:effectLst/>
                <a:latin typeface="Times New Roman" panose="02020603050405020304" pitchFamily="18" charset="0"/>
                <a:ea typeface="宋体" panose="02010600030101010101" pitchFamily="2" charset="-122"/>
                <a:cs typeface="宋体" panose="02010600030101010101" pitchFamily="2" charset="-122"/>
              </a:rPr>
              <a:t>篇章层</a:t>
            </a:r>
            <a:r>
              <a:rPr lang="zh-CN" altLang="zh-CN" sz="2800" kern="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，英汉段落的过渡与篇章结构与文体有关，有些文体需要拆分段落以符合文体规范，同时体裁交叉与语域转换也影响语篇风格。</a:t>
            </a:r>
            <a:endParaRPr lang="zh-CN" altLang="zh-CN" sz="28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662650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1C163C9-9E48-DF9A-D7C8-25DDF388488F}"/>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EA270A91-153A-56A9-AFB8-78C1B8E7932C}"/>
              </a:ext>
            </a:extLst>
          </p:cNvPr>
          <p:cNvPicPr>
            <a:picLocks noGrp="1" noChangeAspect="1"/>
          </p:cNvPicPr>
          <p:nvPr>
            <p:ph idx="1"/>
          </p:nvPr>
        </p:nvPicPr>
        <p:blipFill rotWithShape="1">
          <a:blip r:embed="rId2"/>
          <a:srcRect t="-1" r="49951" b="-7276"/>
          <a:stretch/>
        </p:blipFill>
        <p:spPr>
          <a:xfrm>
            <a:off x="608400" y="1763084"/>
            <a:ext cx="5560396" cy="3645823"/>
          </a:xfrm>
        </p:spPr>
      </p:pic>
      <p:pic>
        <p:nvPicPr>
          <p:cNvPr id="7" name="图片 6">
            <a:extLst>
              <a:ext uri="{FF2B5EF4-FFF2-40B4-BE49-F238E27FC236}">
                <a16:creationId xmlns:a16="http://schemas.microsoft.com/office/drawing/2014/main" id="{1054CD7C-0CC3-48B7-37BC-F7C997F64EBA}"/>
              </a:ext>
            </a:extLst>
          </p:cNvPr>
          <p:cNvPicPr>
            <a:picLocks noChangeAspect="1"/>
          </p:cNvPicPr>
          <p:nvPr/>
        </p:nvPicPr>
        <p:blipFill rotWithShape="1">
          <a:blip r:embed="rId3"/>
          <a:srcRect r="48877" b="1455"/>
          <a:stretch/>
        </p:blipFill>
        <p:spPr>
          <a:xfrm>
            <a:off x="6342332" y="961199"/>
            <a:ext cx="5287440" cy="5610081"/>
          </a:xfrm>
          <a:prstGeom prst="rect">
            <a:avLst/>
          </a:prstGeom>
        </p:spPr>
      </p:pic>
      <p:sp>
        <p:nvSpPr>
          <p:cNvPr id="9" name="文本框 8">
            <a:extLst>
              <a:ext uri="{FF2B5EF4-FFF2-40B4-BE49-F238E27FC236}">
                <a16:creationId xmlns:a16="http://schemas.microsoft.com/office/drawing/2014/main" id="{FF797B28-4D11-5D02-C729-8D503DFFA39C}"/>
              </a:ext>
            </a:extLst>
          </p:cNvPr>
          <p:cNvSpPr txBox="1"/>
          <p:nvPr/>
        </p:nvSpPr>
        <p:spPr>
          <a:xfrm>
            <a:off x="608400" y="5896801"/>
            <a:ext cx="6093500" cy="369332"/>
          </a:xfrm>
          <a:prstGeom prst="rect">
            <a:avLst/>
          </a:prstGeom>
          <a:noFill/>
        </p:spPr>
        <p:txBody>
          <a:bodyPr wrap="square">
            <a:spAutoFit/>
          </a:bodyPr>
          <a:lstStyle/>
          <a:p>
            <a:r>
              <a:rPr lang="zh-CN" altLang="en-US" dirty="0">
                <a:solidFill>
                  <a:srgbClr val="FF0000"/>
                </a:solidFill>
              </a:rPr>
              <a:t>汉语译文在人称照应上与原文有一些变化。</a:t>
            </a:r>
          </a:p>
        </p:txBody>
      </p:sp>
    </p:spTree>
    <p:extLst>
      <p:ext uri="{BB962C8B-B14F-4D97-AF65-F5344CB8AC3E}">
        <p14:creationId xmlns:p14="http://schemas.microsoft.com/office/powerpoint/2010/main" val="4030601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3C45776-5AAB-0BF9-1C29-807A7440787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1D24043-074A-42E3-9556-6483A7CD16DD}"/>
              </a:ext>
            </a:extLst>
          </p:cNvPr>
          <p:cNvSpPr>
            <a:spLocks noGrp="1"/>
          </p:cNvSpPr>
          <p:nvPr>
            <p:ph idx="1"/>
          </p:nvPr>
        </p:nvSpPr>
        <p:spPr/>
        <p:txBody>
          <a:bodyPr>
            <a:normAutofit fontScale="92500" lnSpcReduction="20000"/>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如果改为重复，则风格就不同了：</a:t>
            </a:r>
            <a:endParaRPr lang="zh-CN" altLang="zh-CN" sz="2400" kern="100" dirty="0">
              <a:effectLst/>
              <a:latin typeface="Times New Roman" panose="02020603050405020304" pitchFamily="18" charset="0"/>
              <a:ea typeface="宋体" panose="02010600030101010101" pitchFamily="2" charset="-122"/>
            </a:endParaRPr>
          </a:p>
          <a:p>
            <a:pPr algn="just"/>
            <a:r>
              <a:rPr lang="zh-CN" altLang="zh-CN" sz="1800" kern="100" dirty="0">
                <a:solidFill>
                  <a:srgbClr val="000000"/>
                </a:solidFill>
                <a:effectLst/>
                <a:latin typeface="Times New Roman" panose="02020603050405020304" pitchFamily="18" charset="0"/>
                <a:ea typeface="宋体" panose="02010600030101010101" pitchFamily="2" charset="-122"/>
              </a:rPr>
              <a:t>①</a:t>
            </a:r>
            <a:r>
              <a:rPr lang="en-US" altLang="zh-CN" sz="1800" kern="100" dirty="0">
                <a:solidFill>
                  <a:srgbClr val="000000"/>
                </a:solidFill>
                <a:effectLst/>
                <a:latin typeface="Times New Roman" panose="02020603050405020304" pitchFamily="18" charset="0"/>
                <a:ea typeface="宋体" panose="02010600030101010101" pitchFamily="2" charset="-122"/>
              </a:rPr>
              <a:t>John has moved to a new house.	John had built the house last year.</a:t>
            </a:r>
            <a:endParaRPr lang="zh-CN" altLang="zh-CN" sz="2400" kern="100" dirty="0">
              <a:effectLst/>
              <a:latin typeface="Times New Roman" panose="02020603050405020304" pitchFamily="18" charset="0"/>
              <a:ea typeface="宋体" panose="02010600030101010101" pitchFamily="2" charset="-122"/>
            </a:endParaRPr>
          </a:p>
          <a:p>
            <a:pPr indent="114300" algn="just"/>
            <a:r>
              <a:rPr lang="en-US" altLang="zh-CN" sz="1800" kern="100" dirty="0">
                <a:solidFill>
                  <a:srgbClr val="000000"/>
                </a:solidFill>
                <a:effectLst/>
                <a:latin typeface="Times New Roman" panose="02020603050405020304" pitchFamily="18" charset="0"/>
                <a:ea typeface="宋体" panose="02010600030101010101" pitchFamily="2" charset="-122"/>
              </a:rPr>
              <a:t>John has moved to a new house. John’s wife must be delighted with the house.</a:t>
            </a:r>
            <a:endParaRPr lang="zh-CN" altLang="zh-CN" sz="2400" kern="100" dirty="0">
              <a:effectLst/>
              <a:latin typeface="Times New Roman" panose="02020603050405020304" pitchFamily="18" charset="0"/>
              <a:ea typeface="宋体" panose="02010600030101010101" pitchFamily="2" charset="-122"/>
            </a:endParaRPr>
          </a:p>
          <a:p>
            <a:pPr indent="114300" algn="just"/>
            <a:r>
              <a:rPr lang="en-US" altLang="zh-CN" sz="1800" kern="100" dirty="0">
                <a:solidFill>
                  <a:srgbClr val="000000"/>
                </a:solidFill>
                <a:effectLst/>
                <a:latin typeface="Times New Roman" panose="02020603050405020304" pitchFamily="18" charset="0"/>
                <a:ea typeface="宋体" panose="02010600030101010101" pitchFamily="2" charset="-122"/>
              </a:rPr>
              <a:t>John has moved to a new house. I didn’t know it was John’s.</a:t>
            </a:r>
            <a:endParaRPr lang="zh-CN" altLang="zh-CN" sz="2400" kern="100" dirty="0">
              <a:effectLst/>
              <a:latin typeface="Times New Roman" panose="02020603050405020304" pitchFamily="18" charset="0"/>
              <a:ea typeface="宋体" panose="02010600030101010101" pitchFamily="2" charset="-122"/>
            </a:endParaRPr>
          </a:p>
          <a:p>
            <a:pPr algn="just"/>
            <a:r>
              <a:rPr lang="zh-CN" altLang="zh-CN" sz="1800" kern="100" dirty="0">
                <a:solidFill>
                  <a:srgbClr val="000000"/>
                </a:solidFill>
                <a:effectLst/>
                <a:latin typeface="Times New Roman" panose="02020603050405020304" pitchFamily="18" charset="0"/>
                <a:ea typeface="宋体" panose="02010600030101010101" pitchFamily="2" charset="-122"/>
              </a:rPr>
              <a:t>②</a:t>
            </a:r>
            <a:r>
              <a:rPr lang="en-US" altLang="zh-CN" sz="1800" kern="100" dirty="0">
                <a:solidFill>
                  <a:srgbClr val="000000"/>
                </a:solidFill>
                <a:effectLst/>
                <a:latin typeface="Times New Roman" panose="02020603050405020304" pitchFamily="18" charset="0"/>
                <a:ea typeface="宋体" panose="02010600030101010101" pitchFamily="2" charset="-122"/>
              </a:rPr>
              <a:t>John’s house is beautiful. John’s wife must be delighted with the house.</a:t>
            </a:r>
            <a:endParaRPr lang="zh-CN" altLang="zh-CN" sz="2400" kern="100" dirty="0">
              <a:effectLst/>
              <a:latin typeface="Times New Roman" panose="02020603050405020304" pitchFamily="18" charset="0"/>
              <a:ea typeface="宋体" panose="02010600030101010101" pitchFamily="2" charset="-122"/>
            </a:endParaRPr>
          </a:p>
          <a:p>
            <a:pPr indent="114300" algn="just"/>
            <a:r>
              <a:rPr lang="en-US" altLang="zh-CN" sz="1800" kern="100" dirty="0">
                <a:solidFill>
                  <a:srgbClr val="000000"/>
                </a:solidFill>
                <a:effectLst/>
                <a:latin typeface="Times New Roman" panose="02020603050405020304" pitchFamily="18" charset="0"/>
                <a:ea typeface="宋体" panose="02010600030101010101" pitchFamily="2" charset="-122"/>
              </a:rPr>
              <a:t>John’s house is beautiful. John had built the house last year.</a:t>
            </a:r>
            <a:endParaRPr lang="zh-CN" altLang="zh-CN" sz="2400" kern="100" dirty="0">
              <a:effectLst/>
              <a:latin typeface="Times New Roman" panose="02020603050405020304" pitchFamily="18" charset="0"/>
              <a:ea typeface="宋体" panose="02010600030101010101" pitchFamily="2" charset="-122"/>
            </a:endParaRPr>
          </a:p>
          <a:p>
            <a:pPr indent="114300" algn="just"/>
            <a:r>
              <a:rPr lang="en-US" altLang="zh-CN" sz="1800" kern="100" dirty="0">
                <a:solidFill>
                  <a:srgbClr val="000000"/>
                </a:solidFill>
                <a:effectLst/>
                <a:latin typeface="Times New Roman" panose="02020603050405020304" pitchFamily="18" charset="0"/>
                <a:ea typeface="宋体" panose="02010600030101010101" pitchFamily="2" charset="-122"/>
              </a:rPr>
              <a:t>John’s house is beautiful. I didn’t know the house was John’s.</a:t>
            </a:r>
            <a:endParaRPr lang="zh-CN" altLang="zh-CN" sz="2400" kern="100" dirty="0">
              <a:effectLst/>
              <a:latin typeface="Times New Roman" panose="02020603050405020304" pitchFamily="18" charset="0"/>
              <a:ea typeface="宋体" panose="02010600030101010101" pitchFamily="2" charset="-122"/>
            </a:endParaRPr>
          </a:p>
          <a:p>
            <a:pPr algn="just"/>
            <a:r>
              <a:rPr lang="zh-CN" altLang="zh-CN" sz="1800" kern="100" dirty="0">
                <a:solidFill>
                  <a:srgbClr val="000000"/>
                </a:solidFill>
                <a:effectLst/>
                <a:latin typeface="Times New Roman" panose="02020603050405020304" pitchFamily="18" charset="0"/>
                <a:ea typeface="宋体" panose="02010600030101010101" pitchFamily="2" charset="-122"/>
              </a:rPr>
              <a:t>③</a:t>
            </a:r>
            <a:r>
              <a:rPr lang="en-US" altLang="zh-CN" sz="1800" kern="100" dirty="0">
                <a:solidFill>
                  <a:srgbClr val="000000"/>
                </a:solidFill>
                <a:effectLst/>
                <a:latin typeface="Times New Roman" panose="02020603050405020304" pitchFamily="18" charset="0"/>
                <a:ea typeface="宋体" panose="02010600030101010101" pitchFamily="2" charset="-122"/>
              </a:rPr>
              <a:t>That new house is John’s.	I didn’t know the house was John’s.</a:t>
            </a:r>
            <a:endParaRPr lang="zh-CN" altLang="zh-CN" sz="2400" kern="100" dirty="0">
              <a:effectLst/>
              <a:latin typeface="Times New Roman" panose="02020603050405020304" pitchFamily="18" charset="0"/>
              <a:ea typeface="宋体" panose="02010600030101010101" pitchFamily="2" charset="-122"/>
            </a:endParaRPr>
          </a:p>
          <a:p>
            <a:pPr indent="114300" algn="just"/>
            <a:r>
              <a:rPr lang="en-US" altLang="zh-CN" sz="1800" kern="100" dirty="0">
                <a:solidFill>
                  <a:srgbClr val="000000"/>
                </a:solidFill>
                <a:effectLst/>
                <a:latin typeface="Times New Roman" panose="02020603050405020304" pitchFamily="18" charset="0"/>
                <a:ea typeface="宋体" panose="02010600030101010101" pitchFamily="2" charset="-122"/>
              </a:rPr>
              <a:t>That new house is John’s. John had built the house last year.</a:t>
            </a:r>
            <a:endParaRPr lang="zh-CN" altLang="zh-CN" sz="2400" kern="100" dirty="0">
              <a:effectLst/>
              <a:latin typeface="Times New Roman" panose="02020603050405020304" pitchFamily="18" charset="0"/>
              <a:ea typeface="宋体" panose="02010600030101010101" pitchFamily="2" charset="-122"/>
            </a:endParaRPr>
          </a:p>
          <a:p>
            <a:pPr indent="114300" algn="just"/>
            <a:r>
              <a:rPr lang="en-US" altLang="zh-CN" sz="1800" kern="100" dirty="0">
                <a:solidFill>
                  <a:srgbClr val="000000"/>
                </a:solidFill>
                <a:effectLst/>
                <a:latin typeface="Times New Roman" panose="02020603050405020304" pitchFamily="18" charset="0"/>
                <a:ea typeface="宋体" panose="02010600030101010101" pitchFamily="2" charset="-122"/>
              </a:rPr>
              <a:t>That new house is John’s. John’s wife must be delighted with the house.</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显然重复显得啰嗦，但是，重复也可以起到强调的作用，所以可以适合不同表达的需要。</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918911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388938E-8946-FC27-059B-4228905ABC32}"/>
              </a:ext>
            </a:extLst>
          </p:cNvPr>
          <p:cNvSpPr>
            <a:spLocks noGrp="1"/>
          </p:cNvSpPr>
          <p:nvPr>
            <p:ph idx="1"/>
          </p:nvPr>
        </p:nvSpPr>
        <p:spPr>
          <a:xfrm>
            <a:off x="608400" y="602450"/>
            <a:ext cx="10679193" cy="975090"/>
          </a:xfrm>
        </p:spPr>
        <p:txBody>
          <a:bodyPr/>
          <a:lstStyle/>
          <a:p>
            <a:r>
              <a:rPr lang="zh-CN" altLang="en-US" dirty="0">
                <a:solidFill>
                  <a:schemeClr val="tx1"/>
                </a:solidFill>
              </a:rPr>
              <a:t>指示照应是用指示代词（如</a:t>
            </a:r>
            <a:r>
              <a:rPr lang="en-US" altLang="zh-CN" dirty="0">
                <a:solidFill>
                  <a:schemeClr val="tx1"/>
                </a:solidFill>
              </a:rPr>
              <a:t>this/these, that/those</a:t>
            </a:r>
            <a:r>
              <a:rPr lang="zh-CN" altLang="en-US" dirty="0">
                <a:solidFill>
                  <a:schemeClr val="tx1"/>
                </a:solidFill>
              </a:rPr>
              <a:t>）表示时间和地点的副词（如</a:t>
            </a:r>
            <a:r>
              <a:rPr lang="en-US" altLang="zh-CN" dirty="0">
                <a:solidFill>
                  <a:schemeClr val="tx1"/>
                </a:solidFill>
              </a:rPr>
              <a:t>here/there, now/then</a:t>
            </a:r>
            <a:r>
              <a:rPr lang="zh-CN" altLang="en-US" dirty="0">
                <a:solidFill>
                  <a:schemeClr val="tx1"/>
                </a:solidFill>
              </a:rPr>
              <a:t>）以及定冠词来表示照应关系：</a:t>
            </a:r>
            <a:endParaRPr lang="en-US" altLang="zh-CN" dirty="0">
              <a:solidFill>
                <a:schemeClr val="tx1"/>
              </a:solidFill>
            </a:endParaRPr>
          </a:p>
          <a:p>
            <a:endParaRPr lang="zh-CN" altLang="en-US" dirty="0">
              <a:solidFill>
                <a:schemeClr val="tx1"/>
              </a:solidFill>
            </a:endParaRPr>
          </a:p>
        </p:txBody>
      </p:sp>
      <p:pic>
        <p:nvPicPr>
          <p:cNvPr id="5" name="图片 4">
            <a:extLst>
              <a:ext uri="{FF2B5EF4-FFF2-40B4-BE49-F238E27FC236}">
                <a16:creationId xmlns:a16="http://schemas.microsoft.com/office/drawing/2014/main" id="{554E9609-0E60-DAA1-4D2A-98D6A64EBF59}"/>
              </a:ext>
            </a:extLst>
          </p:cNvPr>
          <p:cNvPicPr>
            <a:picLocks noChangeAspect="1"/>
          </p:cNvPicPr>
          <p:nvPr/>
        </p:nvPicPr>
        <p:blipFill rotWithShape="1">
          <a:blip r:embed="rId2"/>
          <a:srcRect r="50617" b="-9388"/>
          <a:stretch/>
        </p:blipFill>
        <p:spPr>
          <a:xfrm>
            <a:off x="701970" y="1577540"/>
            <a:ext cx="5246026" cy="4265093"/>
          </a:xfrm>
          <a:prstGeom prst="rect">
            <a:avLst/>
          </a:prstGeom>
        </p:spPr>
      </p:pic>
      <p:pic>
        <p:nvPicPr>
          <p:cNvPr id="7" name="图片 6">
            <a:extLst>
              <a:ext uri="{FF2B5EF4-FFF2-40B4-BE49-F238E27FC236}">
                <a16:creationId xmlns:a16="http://schemas.microsoft.com/office/drawing/2014/main" id="{5E2BFEEE-A422-12CF-73F5-AF9BABE9EF26}"/>
              </a:ext>
            </a:extLst>
          </p:cNvPr>
          <p:cNvPicPr>
            <a:picLocks noChangeAspect="1"/>
          </p:cNvPicPr>
          <p:nvPr/>
        </p:nvPicPr>
        <p:blipFill rotWithShape="1">
          <a:blip r:embed="rId3"/>
          <a:srcRect t="-1" r="49941" b="-4680"/>
          <a:stretch/>
        </p:blipFill>
        <p:spPr>
          <a:xfrm>
            <a:off x="6096000" y="1577540"/>
            <a:ext cx="5631102" cy="3962055"/>
          </a:xfrm>
          <a:prstGeom prst="rect">
            <a:avLst/>
          </a:prstGeom>
        </p:spPr>
      </p:pic>
      <p:sp>
        <p:nvSpPr>
          <p:cNvPr id="9" name="文本框 8">
            <a:extLst>
              <a:ext uri="{FF2B5EF4-FFF2-40B4-BE49-F238E27FC236}">
                <a16:creationId xmlns:a16="http://schemas.microsoft.com/office/drawing/2014/main" id="{B441DE9D-9620-9535-73DB-C2BEDF52D577}"/>
              </a:ext>
            </a:extLst>
          </p:cNvPr>
          <p:cNvSpPr txBox="1"/>
          <p:nvPr/>
        </p:nvSpPr>
        <p:spPr>
          <a:xfrm>
            <a:off x="468442" y="5934669"/>
            <a:ext cx="11014023" cy="646331"/>
          </a:xfrm>
          <a:prstGeom prst="rect">
            <a:avLst/>
          </a:prstGeom>
          <a:noFill/>
        </p:spPr>
        <p:txBody>
          <a:bodyPr wrap="square">
            <a:spAutoFit/>
          </a:bodyPr>
          <a:lstStyle/>
          <a:p>
            <a:r>
              <a:rPr lang="zh-CN" altLang="en-US" dirty="0">
                <a:solidFill>
                  <a:srgbClr val="FF0000"/>
                </a:solidFill>
              </a:rPr>
              <a:t>例（</a:t>
            </a:r>
            <a:r>
              <a:rPr lang="en-US" altLang="zh-CN" dirty="0">
                <a:solidFill>
                  <a:srgbClr val="FF0000"/>
                </a:solidFill>
              </a:rPr>
              <a:t>3</a:t>
            </a:r>
            <a:r>
              <a:rPr lang="zh-CN" altLang="en-US" dirty="0">
                <a:solidFill>
                  <a:srgbClr val="FF0000"/>
                </a:solidFill>
              </a:rPr>
              <a:t>）可以改为人称照应</a:t>
            </a:r>
            <a:r>
              <a:rPr lang="en-US" altLang="zh-CN" dirty="0">
                <a:solidFill>
                  <a:srgbClr val="FF0000"/>
                </a:solidFill>
              </a:rPr>
              <a:t>she</a:t>
            </a:r>
            <a:r>
              <a:rPr lang="zh-CN" altLang="en-US" dirty="0">
                <a:solidFill>
                  <a:srgbClr val="FF0000"/>
                </a:solidFill>
              </a:rPr>
              <a:t>，但</a:t>
            </a:r>
            <a:r>
              <a:rPr lang="en-US" altLang="zh-CN" dirty="0">
                <a:solidFill>
                  <a:srgbClr val="FF0000"/>
                </a:solidFill>
              </a:rPr>
              <a:t>she</a:t>
            </a:r>
            <a:r>
              <a:rPr lang="zh-CN" altLang="en-US" dirty="0">
                <a:solidFill>
                  <a:srgbClr val="FF0000"/>
                </a:solidFill>
              </a:rPr>
              <a:t>指人，与</a:t>
            </a:r>
            <a:r>
              <a:rPr lang="en-US" altLang="zh-CN" dirty="0">
                <a:solidFill>
                  <a:srgbClr val="FF0000"/>
                </a:solidFill>
              </a:rPr>
              <a:t>that</a:t>
            </a:r>
            <a:r>
              <a:rPr lang="zh-CN" altLang="en-US" dirty="0">
                <a:solidFill>
                  <a:srgbClr val="FF0000"/>
                </a:solidFill>
              </a:rPr>
              <a:t>相比要具体化一些，如重复</a:t>
            </a:r>
            <a:r>
              <a:rPr lang="en-US" altLang="zh-CN" dirty="0">
                <a:solidFill>
                  <a:srgbClr val="FF0000"/>
                </a:solidFill>
              </a:rPr>
              <a:t>the woman</a:t>
            </a:r>
            <a:r>
              <a:rPr lang="zh-CN" altLang="en-US" dirty="0">
                <a:solidFill>
                  <a:srgbClr val="FF0000"/>
                </a:solidFill>
              </a:rPr>
              <a:t>，显得啰嗦，不过有强调的意味。</a:t>
            </a:r>
          </a:p>
        </p:txBody>
      </p:sp>
    </p:spTree>
    <p:extLst>
      <p:ext uri="{BB962C8B-B14F-4D97-AF65-F5344CB8AC3E}">
        <p14:creationId xmlns:p14="http://schemas.microsoft.com/office/powerpoint/2010/main" val="2629114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96BF6C61-B960-4431-A1B8-6DBCE5D097D5}"/>
              </a:ext>
            </a:extLst>
          </p:cNvPr>
          <p:cNvSpPr>
            <a:spLocks noGrp="1"/>
          </p:cNvSpPr>
          <p:nvPr>
            <p:ph idx="1"/>
          </p:nvPr>
        </p:nvSpPr>
        <p:spPr>
          <a:xfrm>
            <a:off x="608399" y="194871"/>
            <a:ext cx="11053949" cy="6880485"/>
          </a:xfrm>
        </p:spPr>
        <p:txBody>
          <a:bodyPr>
            <a:normAutofit fontScale="92500" lnSpcReduction="10000"/>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用形容词和副词的比较级形式或用表示异同、相似、差别、优劣等词语来实现照应关系称作比较照应。例如：</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宋体" panose="02010600030101010101" pitchFamily="2" charset="-122"/>
              </a:rPr>
              <a:t>(1) He’s a </a:t>
            </a:r>
            <a:r>
              <a:rPr lang="en-US" altLang="zh-CN" sz="1800" b="1" i="1" kern="100" dirty="0">
                <a:solidFill>
                  <a:srgbClr val="000000"/>
                </a:solidFill>
                <a:effectLst/>
                <a:latin typeface="Times New Roman" panose="02020603050405020304" pitchFamily="18" charset="0"/>
                <a:ea typeface="宋体" panose="02010600030101010101" pitchFamily="2" charset="-122"/>
              </a:rPr>
              <a:t>better</a:t>
            </a:r>
            <a:r>
              <a:rPr lang="en-US" altLang="zh-CN" sz="1800" kern="100" dirty="0">
                <a:solidFill>
                  <a:srgbClr val="000000"/>
                </a:solidFill>
                <a:effectLst/>
                <a:latin typeface="Times New Roman" panose="02020603050405020304" pitchFamily="18" charset="0"/>
                <a:ea typeface="宋体" panose="02010600030101010101" pitchFamily="2" charset="-122"/>
              </a:rPr>
              <a:t> man </a:t>
            </a:r>
            <a:r>
              <a:rPr lang="en-US" altLang="zh-CN" sz="1800" b="1" i="1" kern="100" dirty="0">
                <a:solidFill>
                  <a:srgbClr val="000000"/>
                </a:solidFill>
                <a:effectLst/>
                <a:latin typeface="Times New Roman" panose="02020603050405020304" pitchFamily="18" charset="0"/>
                <a:ea typeface="宋体" panose="02010600030101010101" pitchFamily="2" charset="-122"/>
              </a:rPr>
              <a:t>than</a:t>
            </a:r>
            <a:r>
              <a:rPr lang="en-US" altLang="zh-CN" sz="1800" kern="100" dirty="0">
                <a:solidFill>
                  <a:srgbClr val="000000"/>
                </a:solidFill>
                <a:effectLst/>
                <a:latin typeface="Times New Roman" panose="02020603050405020304" pitchFamily="18" charset="0"/>
                <a:ea typeface="宋体" panose="02010600030101010101" pitchFamily="2" charset="-122"/>
              </a:rPr>
              <a:t> I am.</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宋体" panose="02010600030101010101" pitchFamily="2" charset="-122"/>
              </a:rPr>
              <a:t>(2) She has a </a:t>
            </a:r>
            <a:r>
              <a:rPr lang="en-US" altLang="zh-CN" sz="1800" b="1" i="1" kern="100" dirty="0">
                <a:solidFill>
                  <a:srgbClr val="000000"/>
                </a:solidFill>
                <a:effectLst/>
                <a:latin typeface="Times New Roman" panose="02020603050405020304" pitchFamily="18" charset="0"/>
                <a:ea typeface="宋体" panose="02010600030101010101" pitchFamily="2" charset="-122"/>
              </a:rPr>
              <a:t>similarly</a:t>
            </a:r>
            <a:r>
              <a:rPr lang="en-US" altLang="zh-CN" sz="1800" kern="100" dirty="0">
                <a:solidFill>
                  <a:srgbClr val="000000"/>
                </a:solidFill>
                <a:effectLst/>
                <a:latin typeface="Times New Roman" panose="02020603050405020304" pitchFamily="18" charset="0"/>
                <a:ea typeface="宋体" panose="02010600030101010101" pitchFamily="2" charset="-122"/>
              </a:rPr>
              <a:t> furnished room </a:t>
            </a:r>
            <a:r>
              <a:rPr lang="en-US" altLang="zh-CN" sz="1800" b="1" i="1" kern="100" dirty="0">
                <a:solidFill>
                  <a:srgbClr val="000000"/>
                </a:solidFill>
                <a:effectLst/>
                <a:latin typeface="Times New Roman" panose="02020603050405020304" pitchFamily="18" charset="0"/>
                <a:ea typeface="宋体" panose="02010600030101010101" pitchFamily="2" charset="-122"/>
              </a:rPr>
              <a:t>to</a:t>
            </a:r>
            <a:r>
              <a:rPr lang="en-US" altLang="zh-CN" sz="1800" kern="100" dirty="0">
                <a:solidFill>
                  <a:srgbClr val="000000"/>
                </a:solidFill>
                <a:effectLst/>
                <a:latin typeface="Times New Roman" panose="02020603050405020304" pitchFamily="18" charset="0"/>
                <a:ea typeface="宋体" panose="02010600030101010101" pitchFamily="2" charset="-122"/>
              </a:rPr>
              <a:t> mine.</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宋体" panose="02010600030101010101" pitchFamily="2" charset="-122"/>
              </a:rPr>
              <a:t>(3) The little dog barked </a:t>
            </a:r>
            <a:r>
              <a:rPr lang="en-US" altLang="zh-CN" sz="1800" b="1" i="1" kern="100" dirty="0">
                <a:solidFill>
                  <a:srgbClr val="000000"/>
                </a:solidFill>
                <a:effectLst/>
                <a:latin typeface="Times New Roman" panose="02020603050405020304" pitchFamily="18" charset="0"/>
                <a:ea typeface="宋体" panose="02010600030101010101" pitchFamily="2" charset="-122"/>
              </a:rPr>
              <a:t>as noisily as</a:t>
            </a:r>
            <a:r>
              <a:rPr lang="en-US" altLang="zh-CN" sz="1800" kern="100" dirty="0">
                <a:solidFill>
                  <a:srgbClr val="000000"/>
                </a:solidFill>
                <a:effectLst/>
                <a:latin typeface="Times New Roman" panose="02020603050405020304" pitchFamily="18" charset="0"/>
                <a:ea typeface="宋体" panose="02010600030101010101" pitchFamily="2" charset="-122"/>
              </a:rPr>
              <a:t> the big one.</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宋体" panose="02010600030101010101" pitchFamily="2" charset="-122"/>
              </a:rPr>
              <a:t>(4) Tom gets ten dollars a week for pocket money. Bob receives an amount </a:t>
            </a:r>
            <a:r>
              <a:rPr lang="en-US" altLang="zh-CN" sz="1800" b="1" i="1" kern="100" dirty="0">
                <a:solidFill>
                  <a:srgbClr val="000000"/>
                </a:solidFill>
                <a:effectLst/>
                <a:latin typeface="Times New Roman" panose="02020603050405020304" pitchFamily="18" charset="0"/>
                <a:ea typeface="宋体" panose="02010600030101010101" pitchFamily="2" charset="-122"/>
              </a:rPr>
              <a:t>similar to </a:t>
            </a:r>
            <a:r>
              <a:rPr lang="en-US" altLang="zh-CN" sz="1800" kern="100" dirty="0">
                <a:solidFill>
                  <a:srgbClr val="000000"/>
                </a:solidFill>
                <a:effectLst/>
                <a:latin typeface="Times New Roman" panose="02020603050405020304" pitchFamily="18" charset="0"/>
                <a:ea typeface="宋体" panose="02010600030101010101" pitchFamily="2" charset="-122"/>
              </a:rPr>
              <a:t>what Tom receives.</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宋体" panose="02010600030101010101" pitchFamily="2" charset="-122"/>
              </a:rPr>
              <a:t>(5) John didn’t like the car. He asked to see a </a:t>
            </a:r>
            <a:r>
              <a:rPr lang="en-US" altLang="zh-CN" sz="1800" b="1" i="1" kern="100" dirty="0">
                <a:solidFill>
                  <a:srgbClr val="000000"/>
                </a:solidFill>
                <a:effectLst/>
                <a:latin typeface="Times New Roman" panose="02020603050405020304" pitchFamily="18" charset="0"/>
                <a:ea typeface="宋体" panose="02010600030101010101" pitchFamily="2" charset="-122"/>
              </a:rPr>
              <a:t>different</a:t>
            </a:r>
            <a:r>
              <a:rPr lang="en-US" altLang="zh-CN" sz="1800" kern="100" dirty="0">
                <a:solidFill>
                  <a:srgbClr val="000000"/>
                </a:solidFill>
                <a:effectLst/>
                <a:latin typeface="Times New Roman" panose="02020603050405020304" pitchFamily="18" charset="0"/>
                <a:ea typeface="宋体" panose="02010600030101010101" pitchFamily="2" charset="-122"/>
              </a:rPr>
              <a:t> one.</a:t>
            </a:r>
            <a:endParaRPr lang="zh-CN" altLang="zh-CN" sz="2400" kern="100" dirty="0">
              <a:effectLst/>
              <a:latin typeface="Times New Roman" panose="02020603050405020304" pitchFamily="18" charset="0"/>
              <a:ea typeface="宋体" panose="02010600030101010101" pitchFamily="2" charset="-122"/>
            </a:endParaRPr>
          </a:p>
          <a:p>
            <a:pPr algn="just"/>
            <a:r>
              <a:rPr lang="zh-CN" altLang="zh-CN" sz="1800" kern="100" dirty="0">
                <a:solidFill>
                  <a:srgbClr val="000000"/>
                </a:solidFill>
                <a:effectLst/>
                <a:latin typeface="Times New Roman" panose="02020603050405020304" pitchFamily="18" charset="0"/>
                <a:ea typeface="楷体" panose="02010609060101010101" pitchFamily="49" charset="-122"/>
              </a:rPr>
              <a:t>【译文】</a:t>
            </a:r>
            <a:endParaRPr lang="zh-CN" altLang="zh-CN" sz="2400" kern="100" dirty="0">
              <a:effectLst/>
              <a:latin typeface="Times New Roman" panose="02020603050405020304" pitchFamily="18" charset="0"/>
              <a:ea typeface="宋体" panose="02010600030101010101" pitchFamily="2" charset="-122"/>
            </a:endParaRPr>
          </a:p>
          <a:p>
            <a:pPr algn="just"/>
            <a:r>
              <a:rPr lang="zh-CN" altLang="zh-CN" sz="1800" kern="100" dirty="0">
                <a:solidFill>
                  <a:srgbClr val="000000"/>
                </a:solidFill>
                <a:effectLst/>
                <a:latin typeface="Times New Roman" panose="02020603050405020304" pitchFamily="18" charset="0"/>
                <a:ea typeface="楷体" panose="02010609060101010101" pitchFamily="49" charset="-122"/>
              </a:rPr>
              <a:t>（</a:t>
            </a:r>
            <a:r>
              <a:rPr lang="en-US" altLang="zh-CN" sz="1800" kern="100" dirty="0">
                <a:solidFill>
                  <a:srgbClr val="000000"/>
                </a:solidFill>
                <a:effectLst/>
                <a:latin typeface="Times New Roman" panose="02020603050405020304" pitchFamily="18" charset="0"/>
                <a:ea typeface="楷体" panose="02010609060101010101" pitchFamily="49" charset="-122"/>
              </a:rPr>
              <a:t>1</a:t>
            </a:r>
            <a:r>
              <a:rPr lang="zh-CN" altLang="zh-CN" sz="1800" kern="100" dirty="0">
                <a:solidFill>
                  <a:srgbClr val="000000"/>
                </a:solidFill>
                <a:effectLst/>
                <a:latin typeface="Times New Roman" panose="02020603050405020304" pitchFamily="18" charset="0"/>
                <a:ea typeface="楷体" panose="02010609060101010101" pitchFamily="49" charset="-122"/>
              </a:rPr>
              <a:t>）他是一个比我还好的男人。</a:t>
            </a:r>
            <a:endParaRPr lang="zh-CN" altLang="zh-CN" sz="2400" kern="100" dirty="0">
              <a:effectLst/>
              <a:latin typeface="Times New Roman" panose="02020603050405020304" pitchFamily="18" charset="0"/>
              <a:ea typeface="宋体" panose="02010600030101010101" pitchFamily="2" charset="-122"/>
            </a:endParaRPr>
          </a:p>
          <a:p>
            <a:pPr algn="just"/>
            <a:r>
              <a:rPr lang="zh-CN" altLang="zh-CN" sz="1800" kern="100" dirty="0">
                <a:solidFill>
                  <a:srgbClr val="000000"/>
                </a:solidFill>
                <a:effectLst/>
                <a:latin typeface="Times New Roman" panose="02020603050405020304" pitchFamily="18" charset="0"/>
                <a:ea typeface="楷体" panose="02010609060101010101" pitchFamily="49" charset="-122"/>
              </a:rPr>
              <a:t>（</a:t>
            </a:r>
            <a:r>
              <a:rPr lang="en-US" altLang="zh-CN" sz="1800" kern="100" dirty="0">
                <a:solidFill>
                  <a:srgbClr val="000000"/>
                </a:solidFill>
                <a:effectLst/>
                <a:latin typeface="Times New Roman" panose="02020603050405020304" pitchFamily="18" charset="0"/>
                <a:ea typeface="楷体" panose="02010609060101010101" pitchFamily="49" charset="-122"/>
              </a:rPr>
              <a:t>2</a:t>
            </a:r>
            <a:r>
              <a:rPr lang="zh-CN" altLang="zh-CN" sz="1800" kern="100" dirty="0">
                <a:solidFill>
                  <a:srgbClr val="000000"/>
                </a:solidFill>
                <a:effectLst/>
                <a:latin typeface="Times New Roman" panose="02020603050405020304" pitchFamily="18" charset="0"/>
                <a:ea typeface="楷体" panose="02010609060101010101" pitchFamily="49" charset="-122"/>
              </a:rPr>
              <a:t>）她有一间和我装修一样的房间。</a:t>
            </a:r>
            <a:endParaRPr lang="zh-CN" altLang="zh-CN" sz="2400" kern="100" dirty="0">
              <a:effectLst/>
              <a:latin typeface="Times New Roman" panose="02020603050405020304" pitchFamily="18" charset="0"/>
              <a:ea typeface="宋体" panose="02010600030101010101" pitchFamily="2" charset="-122"/>
            </a:endParaRPr>
          </a:p>
          <a:p>
            <a:pPr algn="just"/>
            <a:r>
              <a:rPr lang="zh-CN" altLang="zh-CN" sz="1800" kern="100" dirty="0">
                <a:solidFill>
                  <a:srgbClr val="000000"/>
                </a:solidFill>
                <a:effectLst/>
                <a:latin typeface="Times New Roman" panose="02020603050405020304" pitchFamily="18" charset="0"/>
                <a:ea typeface="楷体" panose="02010609060101010101" pitchFamily="49" charset="-122"/>
              </a:rPr>
              <a:t>（</a:t>
            </a:r>
            <a:r>
              <a:rPr lang="en-US" altLang="zh-CN" sz="1800" kern="100" dirty="0">
                <a:solidFill>
                  <a:srgbClr val="000000"/>
                </a:solidFill>
                <a:effectLst/>
                <a:latin typeface="Times New Roman" panose="02020603050405020304" pitchFamily="18" charset="0"/>
                <a:ea typeface="楷体" panose="02010609060101010101" pitchFamily="49" charset="-122"/>
              </a:rPr>
              <a:t>3</a:t>
            </a:r>
            <a:r>
              <a:rPr lang="zh-CN" altLang="zh-CN" sz="1800" kern="100" dirty="0">
                <a:solidFill>
                  <a:srgbClr val="000000"/>
                </a:solidFill>
                <a:effectLst/>
                <a:latin typeface="Times New Roman" panose="02020603050405020304" pitchFamily="18" charset="0"/>
                <a:ea typeface="楷体" panose="02010609060101010101" pitchFamily="49" charset="-122"/>
              </a:rPr>
              <a:t>）这只小狗叫起来和那只大狗一样吵。</a:t>
            </a:r>
            <a:endParaRPr lang="zh-CN" altLang="zh-CN" sz="2400" kern="100" dirty="0">
              <a:effectLst/>
              <a:latin typeface="Times New Roman" panose="02020603050405020304" pitchFamily="18" charset="0"/>
              <a:ea typeface="宋体" panose="02010600030101010101" pitchFamily="2" charset="-122"/>
            </a:endParaRPr>
          </a:p>
          <a:p>
            <a:pPr algn="just"/>
            <a:r>
              <a:rPr lang="zh-CN" altLang="zh-CN" sz="1800" kern="100" dirty="0">
                <a:solidFill>
                  <a:srgbClr val="000000"/>
                </a:solidFill>
                <a:effectLst/>
                <a:latin typeface="Times New Roman" panose="02020603050405020304" pitchFamily="18" charset="0"/>
                <a:ea typeface="楷体" panose="02010609060101010101" pitchFamily="49" charset="-122"/>
              </a:rPr>
              <a:t>（</a:t>
            </a:r>
            <a:r>
              <a:rPr lang="en-US" altLang="zh-CN" sz="1800" kern="100" dirty="0">
                <a:solidFill>
                  <a:srgbClr val="000000"/>
                </a:solidFill>
                <a:effectLst/>
                <a:latin typeface="Times New Roman" panose="02020603050405020304" pitchFamily="18" charset="0"/>
                <a:ea typeface="楷体" panose="02010609060101010101" pitchFamily="49" charset="-122"/>
              </a:rPr>
              <a:t>4</a:t>
            </a:r>
            <a:r>
              <a:rPr lang="zh-CN" altLang="zh-CN" sz="1800" kern="100" dirty="0">
                <a:solidFill>
                  <a:srgbClr val="000000"/>
                </a:solidFill>
                <a:effectLst/>
                <a:latin typeface="Times New Roman" panose="02020603050405020304" pitchFamily="18" charset="0"/>
                <a:ea typeface="楷体" panose="02010609060101010101" pitchFamily="49" charset="-122"/>
              </a:rPr>
              <a:t>）汤姆每个星期收到的零花钱是</a:t>
            </a:r>
            <a:r>
              <a:rPr lang="en-US" altLang="zh-CN" sz="1800" kern="100" dirty="0">
                <a:solidFill>
                  <a:srgbClr val="000000"/>
                </a:solidFill>
                <a:effectLst/>
                <a:latin typeface="Times New Roman" panose="02020603050405020304" pitchFamily="18" charset="0"/>
                <a:ea typeface="楷体" panose="02010609060101010101" pitchFamily="49" charset="-122"/>
              </a:rPr>
              <a:t>10</a:t>
            </a:r>
            <a:r>
              <a:rPr lang="zh-CN" altLang="zh-CN" sz="1800" kern="100" dirty="0">
                <a:solidFill>
                  <a:srgbClr val="000000"/>
                </a:solidFill>
                <a:effectLst/>
                <a:latin typeface="Times New Roman" panose="02020603050405020304" pitchFamily="18" charset="0"/>
                <a:ea typeface="楷体" panose="02010609060101010101" pitchFamily="49" charset="-122"/>
              </a:rPr>
              <a:t>美元，鲍勃和他一样多。</a:t>
            </a:r>
            <a:endParaRPr lang="zh-CN" altLang="zh-CN" sz="2400" kern="100" dirty="0">
              <a:effectLst/>
              <a:latin typeface="Times New Roman" panose="02020603050405020304" pitchFamily="18" charset="0"/>
              <a:ea typeface="宋体" panose="02010600030101010101" pitchFamily="2" charset="-122"/>
            </a:endParaRPr>
          </a:p>
          <a:p>
            <a:pPr algn="just"/>
            <a:r>
              <a:rPr lang="zh-CN" altLang="zh-CN" sz="1800" kern="100" dirty="0">
                <a:solidFill>
                  <a:srgbClr val="000000"/>
                </a:solidFill>
                <a:effectLst/>
                <a:latin typeface="Times New Roman" panose="02020603050405020304" pitchFamily="18" charset="0"/>
                <a:ea typeface="楷体" panose="02010609060101010101" pitchFamily="49" charset="-122"/>
              </a:rPr>
              <a:t>（</a:t>
            </a:r>
            <a:r>
              <a:rPr lang="en-US" altLang="zh-CN" sz="1800" kern="100" dirty="0">
                <a:solidFill>
                  <a:srgbClr val="000000"/>
                </a:solidFill>
                <a:effectLst/>
                <a:latin typeface="Times New Roman" panose="02020603050405020304" pitchFamily="18" charset="0"/>
                <a:ea typeface="楷体" panose="02010609060101010101" pitchFamily="49" charset="-122"/>
              </a:rPr>
              <a:t>5</a:t>
            </a:r>
            <a:r>
              <a:rPr lang="zh-CN" altLang="zh-CN" sz="1800" kern="100" dirty="0">
                <a:solidFill>
                  <a:srgbClr val="000000"/>
                </a:solidFill>
                <a:effectLst/>
                <a:latin typeface="Times New Roman" panose="02020603050405020304" pitchFamily="18" charset="0"/>
                <a:ea typeface="楷体" panose="02010609060101010101" pitchFamily="49" charset="-122"/>
              </a:rPr>
              <a:t>）约翰不喜欢这辆汽车，他要求看看不同款的。</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1</a:t>
            </a:r>
            <a:r>
              <a:rPr lang="zh-CN" altLang="zh-CN" sz="1800" kern="100" dirty="0">
                <a:solidFill>
                  <a:srgbClr val="000000"/>
                </a:solidFill>
                <a:effectLst/>
                <a:latin typeface="Times New Roman" panose="02020603050405020304" pitchFamily="18" charset="0"/>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3</a:t>
            </a:r>
            <a:r>
              <a:rPr lang="zh-CN" altLang="zh-CN" sz="1800" kern="100" dirty="0">
                <a:solidFill>
                  <a:srgbClr val="000000"/>
                </a:solidFill>
                <a:effectLst/>
                <a:latin typeface="Times New Roman" panose="02020603050405020304" pitchFamily="18" charset="0"/>
                <a:ea typeface="宋体" panose="02010600030101010101" pitchFamily="2" charset="-122"/>
              </a:rPr>
              <a:t>）实际上是句内衔接，或者说是两个省略成分的并列句的连接，（</a:t>
            </a:r>
            <a:r>
              <a:rPr lang="en-US" altLang="zh-CN" sz="1800" kern="100" dirty="0">
                <a:solidFill>
                  <a:srgbClr val="000000"/>
                </a:solidFill>
                <a:effectLst/>
                <a:latin typeface="Times New Roman" panose="02020603050405020304" pitchFamily="18" charset="0"/>
                <a:ea typeface="宋体" panose="02010600030101010101" pitchFamily="2" charset="-122"/>
              </a:rPr>
              <a:t>4</a:t>
            </a:r>
            <a:r>
              <a:rPr lang="zh-CN" altLang="zh-CN" sz="1800" kern="100" dirty="0">
                <a:solidFill>
                  <a:srgbClr val="000000"/>
                </a:solidFill>
                <a:effectLst/>
                <a:latin typeface="Times New Roman" panose="02020603050405020304" pitchFamily="18" charset="0"/>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5</a:t>
            </a:r>
            <a:r>
              <a:rPr lang="zh-CN" altLang="zh-CN" sz="1800" kern="100" dirty="0">
                <a:solidFill>
                  <a:srgbClr val="000000"/>
                </a:solidFill>
                <a:effectLst/>
                <a:latin typeface="Times New Roman" panose="02020603050405020304" pitchFamily="18" charset="0"/>
                <a:ea typeface="宋体" panose="02010600030101010101" pitchFamily="2" charset="-122"/>
              </a:rPr>
              <a:t>）是句际衔接。汉语译文在衔接上与原文相同。</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843844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BCAD3349-13F3-252D-C135-B7DF7E3EF0A1}"/>
              </a:ext>
            </a:extLst>
          </p:cNvPr>
          <p:cNvSpPr>
            <a:spLocks noGrp="1"/>
          </p:cNvSpPr>
          <p:nvPr>
            <p:ph idx="1"/>
          </p:nvPr>
        </p:nvSpPr>
        <p:spPr>
          <a:xfrm>
            <a:off x="608400" y="179882"/>
            <a:ext cx="10874066" cy="6069718"/>
          </a:xfrm>
        </p:spPr>
        <p:txBody>
          <a:bodyPr/>
          <a:lstStyle/>
          <a:p>
            <a:pPr algn="just"/>
            <a:r>
              <a:rPr lang="en-US" altLang="zh-CN" sz="1800" b="1" kern="100" dirty="0">
                <a:solidFill>
                  <a:srgbClr val="FF0000"/>
                </a:solidFill>
                <a:effectLst/>
                <a:latin typeface="Times New Roman" panose="02020603050405020304" pitchFamily="18" charset="0"/>
                <a:ea typeface="楷体_GB2312"/>
              </a:rPr>
              <a:t>3.</a:t>
            </a:r>
            <a:r>
              <a:rPr lang="zh-CN" altLang="zh-CN" sz="1800" b="1" kern="100" dirty="0">
                <a:solidFill>
                  <a:srgbClr val="FF0000"/>
                </a:solidFill>
                <a:effectLst/>
                <a:latin typeface="Times New Roman" panose="02020603050405020304" pitchFamily="18" charset="0"/>
                <a:ea typeface="楷体_GB2312"/>
              </a:rPr>
              <a:t>替代</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替代（</a:t>
            </a:r>
            <a:r>
              <a:rPr lang="en-US" altLang="zh-CN" sz="1800" kern="100" dirty="0">
                <a:solidFill>
                  <a:srgbClr val="000000"/>
                </a:solidFill>
                <a:effectLst/>
                <a:latin typeface="Times New Roman" panose="02020603050405020304" pitchFamily="18" charset="0"/>
                <a:ea typeface="宋体" panose="02010600030101010101" pitchFamily="2" charset="-122"/>
              </a:rPr>
              <a:t>substitution</a:t>
            </a:r>
            <a:r>
              <a:rPr lang="zh-CN" altLang="zh-CN" sz="1800" kern="100" dirty="0">
                <a:solidFill>
                  <a:srgbClr val="000000"/>
                </a:solidFill>
                <a:effectLst/>
                <a:latin typeface="Times New Roman" panose="02020603050405020304" pitchFamily="18" charset="0"/>
                <a:ea typeface="宋体" panose="02010600030101010101" pitchFamily="2" charset="-122"/>
              </a:rPr>
              <a:t>）是一种既可避免重复又能连接上下文的手段。代替可分为名词代替（</a:t>
            </a:r>
            <a:r>
              <a:rPr lang="en-US" altLang="zh-CN" sz="1800" kern="100" dirty="0">
                <a:solidFill>
                  <a:srgbClr val="000000"/>
                </a:solidFill>
                <a:effectLst/>
                <a:latin typeface="Times New Roman" panose="02020603050405020304" pitchFamily="18" charset="0"/>
                <a:ea typeface="宋体" panose="02010600030101010101" pitchFamily="2" charset="-122"/>
              </a:rPr>
              <a:t>nominal substitution</a:t>
            </a:r>
            <a:r>
              <a:rPr lang="zh-CN" altLang="zh-CN" sz="1800" kern="100" dirty="0">
                <a:solidFill>
                  <a:srgbClr val="000000"/>
                </a:solidFill>
                <a:effectLst/>
                <a:latin typeface="Times New Roman" panose="02020603050405020304" pitchFamily="18" charset="0"/>
                <a:ea typeface="宋体" panose="02010600030101010101" pitchFamily="2" charset="-122"/>
              </a:rPr>
              <a:t>）、动词性替代（</a:t>
            </a:r>
            <a:r>
              <a:rPr lang="en-US" altLang="zh-CN" sz="1800" kern="100" dirty="0">
                <a:solidFill>
                  <a:srgbClr val="000000"/>
                </a:solidFill>
                <a:effectLst/>
                <a:latin typeface="Times New Roman" panose="02020603050405020304" pitchFamily="18" charset="0"/>
                <a:ea typeface="宋体" panose="02010600030101010101" pitchFamily="2" charset="-122"/>
              </a:rPr>
              <a:t>verbal substitution</a:t>
            </a:r>
            <a:r>
              <a:rPr lang="zh-CN" altLang="zh-CN" sz="1800" kern="100" dirty="0">
                <a:solidFill>
                  <a:srgbClr val="000000"/>
                </a:solidFill>
                <a:effectLst/>
                <a:latin typeface="Times New Roman" panose="02020603050405020304" pitchFamily="18" charset="0"/>
                <a:ea typeface="宋体" panose="02010600030101010101" pitchFamily="2" charset="-122"/>
              </a:rPr>
              <a:t>）和分句性替代（</a:t>
            </a:r>
            <a:r>
              <a:rPr lang="en-US" altLang="zh-CN" sz="1800" kern="100" dirty="0">
                <a:solidFill>
                  <a:srgbClr val="000000"/>
                </a:solidFill>
                <a:effectLst/>
                <a:latin typeface="Times New Roman" panose="02020603050405020304" pitchFamily="18" charset="0"/>
                <a:ea typeface="宋体" panose="02010600030101010101" pitchFamily="2" charset="-122"/>
              </a:rPr>
              <a:t>clausal substitution</a:t>
            </a:r>
            <a:r>
              <a:rPr lang="zh-CN" altLang="zh-CN" sz="1800" kern="100" dirty="0">
                <a:solidFill>
                  <a:srgbClr val="000000"/>
                </a:solidFill>
                <a:effectLst/>
                <a:latin typeface="Times New Roman" panose="02020603050405020304" pitchFamily="18" charset="0"/>
                <a:ea typeface="宋体" panose="02010600030101010101" pitchFamily="2" charset="-122"/>
              </a:rPr>
              <a:t>）等多种形式：</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43EEFCF8-F6DB-3F26-D5E7-ED58DF19FCB5}"/>
              </a:ext>
            </a:extLst>
          </p:cNvPr>
          <p:cNvPicPr>
            <a:picLocks noChangeAspect="1"/>
          </p:cNvPicPr>
          <p:nvPr/>
        </p:nvPicPr>
        <p:blipFill rotWithShape="1">
          <a:blip r:embed="rId2"/>
          <a:srcRect r="50000" b="3303"/>
          <a:stretch/>
        </p:blipFill>
        <p:spPr>
          <a:xfrm>
            <a:off x="329311" y="2491227"/>
            <a:ext cx="5855221" cy="2425546"/>
          </a:xfrm>
          <a:prstGeom prst="rect">
            <a:avLst/>
          </a:prstGeom>
        </p:spPr>
      </p:pic>
      <p:pic>
        <p:nvPicPr>
          <p:cNvPr id="7" name="图片 6">
            <a:extLst>
              <a:ext uri="{FF2B5EF4-FFF2-40B4-BE49-F238E27FC236}">
                <a16:creationId xmlns:a16="http://schemas.microsoft.com/office/drawing/2014/main" id="{EE21E8DA-00C1-B784-4F4C-D5B909442CF1}"/>
              </a:ext>
            </a:extLst>
          </p:cNvPr>
          <p:cNvPicPr>
            <a:picLocks noChangeAspect="1"/>
          </p:cNvPicPr>
          <p:nvPr/>
        </p:nvPicPr>
        <p:blipFill rotWithShape="1">
          <a:blip r:embed="rId3"/>
          <a:srcRect t="1" r="50000" b="-751"/>
          <a:stretch/>
        </p:blipFill>
        <p:spPr>
          <a:xfrm>
            <a:off x="6234970" y="1645782"/>
            <a:ext cx="5746339" cy="4603818"/>
          </a:xfrm>
          <a:prstGeom prst="rect">
            <a:avLst/>
          </a:prstGeom>
        </p:spPr>
      </p:pic>
    </p:spTree>
    <p:extLst>
      <p:ext uri="{BB962C8B-B14F-4D97-AF65-F5344CB8AC3E}">
        <p14:creationId xmlns:p14="http://schemas.microsoft.com/office/powerpoint/2010/main" val="4098614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61280C5-C15A-0880-64FF-D4CEE29B3DC2}"/>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D884B235-AC4B-1BA4-657A-1FDFE6D69525}"/>
              </a:ext>
            </a:extLst>
          </p:cNvPr>
          <p:cNvSpPr>
            <a:spLocks noGrp="1"/>
          </p:cNvSpPr>
          <p:nvPr>
            <p:ph idx="1"/>
          </p:nvPr>
        </p:nvSpPr>
        <p:spPr>
          <a:xfrm>
            <a:off x="608400" y="1490400"/>
            <a:ext cx="10969200" cy="1908340"/>
          </a:xfrm>
        </p:spPr>
        <p:txBody>
          <a:bodyPr/>
          <a:lstStyle/>
          <a:p>
            <a:pPr algn="just"/>
            <a:r>
              <a:rPr lang="en-US" altLang="zh-CN" sz="1800" b="1" kern="100" dirty="0">
                <a:solidFill>
                  <a:srgbClr val="000000"/>
                </a:solidFill>
                <a:effectLst/>
                <a:latin typeface="Times New Roman" panose="02020603050405020304" pitchFamily="18" charset="0"/>
                <a:ea typeface="楷体_GB2312"/>
              </a:rPr>
              <a:t>4.</a:t>
            </a:r>
            <a:r>
              <a:rPr lang="zh-CN" altLang="zh-CN" sz="1800" b="1" kern="100" dirty="0">
                <a:solidFill>
                  <a:srgbClr val="000000"/>
                </a:solidFill>
                <a:effectLst/>
                <a:latin typeface="Times New Roman" panose="02020603050405020304" pitchFamily="18" charset="0"/>
                <a:ea typeface="楷体_GB2312"/>
              </a:rPr>
              <a:t>省略</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同替代一样，省略（</a:t>
            </a:r>
            <a:r>
              <a:rPr lang="en-US" altLang="zh-CN" sz="1800" kern="100" dirty="0">
                <a:solidFill>
                  <a:srgbClr val="000000"/>
                </a:solidFill>
                <a:effectLst/>
                <a:latin typeface="Times New Roman" panose="02020603050405020304" pitchFamily="18" charset="0"/>
                <a:ea typeface="宋体" panose="02010600030101010101" pitchFamily="2" charset="-122"/>
              </a:rPr>
              <a:t>ellipsis</a:t>
            </a:r>
            <a:r>
              <a:rPr lang="zh-CN" altLang="zh-CN" sz="1800" kern="100" dirty="0">
                <a:solidFill>
                  <a:srgbClr val="000000"/>
                </a:solidFill>
                <a:effectLst/>
                <a:latin typeface="Times New Roman" panose="02020603050405020304" pitchFamily="18" charset="0"/>
                <a:ea typeface="宋体" panose="02010600030101010101" pitchFamily="2" charset="-122"/>
              </a:rPr>
              <a:t>）既可以避免重复，简化句子结构，又能连接上下文。省略也可以分为名词性省略（</a:t>
            </a:r>
            <a:r>
              <a:rPr lang="en-US" altLang="zh-CN" sz="1800" kern="100" dirty="0">
                <a:solidFill>
                  <a:srgbClr val="000000"/>
                </a:solidFill>
                <a:effectLst/>
                <a:latin typeface="Times New Roman" panose="02020603050405020304" pitchFamily="18" charset="0"/>
                <a:ea typeface="宋体" panose="02010600030101010101" pitchFamily="2" charset="-122"/>
              </a:rPr>
              <a:t>nominal ellipsis</a:t>
            </a:r>
            <a:r>
              <a:rPr lang="zh-CN" altLang="zh-CN" sz="1800" kern="100" dirty="0">
                <a:solidFill>
                  <a:srgbClr val="000000"/>
                </a:solidFill>
                <a:effectLst/>
                <a:latin typeface="Times New Roman" panose="02020603050405020304" pitchFamily="18" charset="0"/>
                <a:ea typeface="宋体" panose="02010600030101010101" pitchFamily="2" charset="-122"/>
              </a:rPr>
              <a:t>）、动词性省略（</a:t>
            </a:r>
            <a:r>
              <a:rPr lang="en-US" altLang="zh-CN" sz="1800" kern="100" dirty="0">
                <a:solidFill>
                  <a:srgbClr val="000000"/>
                </a:solidFill>
                <a:effectLst/>
                <a:latin typeface="Times New Roman" panose="02020603050405020304" pitchFamily="18" charset="0"/>
                <a:ea typeface="宋体" panose="02010600030101010101" pitchFamily="2" charset="-122"/>
              </a:rPr>
              <a:t>verbal ellipsis</a:t>
            </a:r>
            <a:r>
              <a:rPr lang="zh-CN" altLang="zh-CN" sz="1800" kern="100" dirty="0">
                <a:solidFill>
                  <a:srgbClr val="000000"/>
                </a:solidFill>
                <a:effectLst/>
                <a:latin typeface="Times New Roman" panose="02020603050405020304" pitchFamily="18" charset="0"/>
                <a:ea typeface="宋体" panose="02010600030101010101" pitchFamily="2" charset="-122"/>
              </a:rPr>
              <a:t>）和分句性省略（</a:t>
            </a:r>
            <a:r>
              <a:rPr lang="en-US" altLang="zh-CN" sz="1800" kern="100" dirty="0">
                <a:solidFill>
                  <a:srgbClr val="000000"/>
                </a:solidFill>
                <a:effectLst/>
                <a:latin typeface="Times New Roman" panose="02020603050405020304" pitchFamily="18" charset="0"/>
                <a:ea typeface="宋体" panose="02010600030101010101" pitchFamily="2" charset="-122"/>
              </a:rPr>
              <a:t>clausal </a:t>
            </a:r>
            <a:r>
              <a:rPr lang="en-US" altLang="zh-CN" sz="1800" kern="100" dirty="0" err="1">
                <a:solidFill>
                  <a:srgbClr val="000000"/>
                </a:solidFill>
                <a:effectLst/>
                <a:latin typeface="Times New Roman" panose="02020603050405020304" pitchFamily="18" charset="0"/>
                <a:ea typeface="宋体" panose="02010600030101010101" pitchFamily="2" charset="-122"/>
              </a:rPr>
              <a:t>ellippsis</a:t>
            </a:r>
            <a:r>
              <a:rPr lang="zh-CN" altLang="zh-CN" sz="1800" kern="100" dirty="0">
                <a:solidFill>
                  <a:srgbClr val="000000"/>
                </a:solidFill>
                <a:effectLst/>
                <a:latin typeface="Times New Roman" panose="02020603050405020304" pitchFamily="18" charset="0"/>
                <a:ea typeface="宋体" panose="02010600030101010101" pitchFamily="2" charset="-122"/>
              </a:rPr>
              <a:t>）：</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AE1CC224-9643-AA10-59ED-9174766FA19B}"/>
              </a:ext>
            </a:extLst>
          </p:cNvPr>
          <p:cNvPicPr>
            <a:picLocks noChangeAspect="1"/>
          </p:cNvPicPr>
          <p:nvPr/>
        </p:nvPicPr>
        <p:blipFill rotWithShape="1">
          <a:blip r:embed="rId2"/>
          <a:srcRect r="56630" b="5605"/>
          <a:stretch/>
        </p:blipFill>
        <p:spPr>
          <a:xfrm>
            <a:off x="1041403" y="3308237"/>
            <a:ext cx="4774681" cy="1908340"/>
          </a:xfrm>
          <a:prstGeom prst="rect">
            <a:avLst/>
          </a:prstGeom>
        </p:spPr>
      </p:pic>
      <p:pic>
        <p:nvPicPr>
          <p:cNvPr id="7" name="图片 6">
            <a:extLst>
              <a:ext uri="{FF2B5EF4-FFF2-40B4-BE49-F238E27FC236}">
                <a16:creationId xmlns:a16="http://schemas.microsoft.com/office/drawing/2014/main" id="{8567A7F1-DB7D-A9BE-EDB5-32B990108242}"/>
              </a:ext>
            </a:extLst>
          </p:cNvPr>
          <p:cNvPicPr>
            <a:picLocks noChangeAspect="1"/>
          </p:cNvPicPr>
          <p:nvPr/>
        </p:nvPicPr>
        <p:blipFill rotWithShape="1">
          <a:blip r:embed="rId3"/>
          <a:srcRect r="50998" b="-4291"/>
          <a:stretch/>
        </p:blipFill>
        <p:spPr>
          <a:xfrm>
            <a:off x="6120097" y="2767422"/>
            <a:ext cx="5348649" cy="3482178"/>
          </a:xfrm>
          <a:prstGeom prst="rect">
            <a:avLst/>
          </a:prstGeom>
        </p:spPr>
      </p:pic>
      <p:sp>
        <p:nvSpPr>
          <p:cNvPr id="11" name="文本框 10">
            <a:extLst>
              <a:ext uri="{FF2B5EF4-FFF2-40B4-BE49-F238E27FC236}">
                <a16:creationId xmlns:a16="http://schemas.microsoft.com/office/drawing/2014/main" id="{65CA13C9-3A5E-ADB1-659D-62DAD85DD37E}"/>
              </a:ext>
            </a:extLst>
          </p:cNvPr>
          <p:cNvSpPr txBox="1"/>
          <p:nvPr/>
        </p:nvSpPr>
        <p:spPr>
          <a:xfrm>
            <a:off x="608399" y="6249600"/>
            <a:ext cx="10503885" cy="369332"/>
          </a:xfrm>
          <a:prstGeom prst="rect">
            <a:avLst/>
          </a:prstGeom>
          <a:noFill/>
        </p:spPr>
        <p:txBody>
          <a:bodyPr wrap="square">
            <a:spAutoFit/>
          </a:bodyPr>
          <a:lstStyle/>
          <a:p>
            <a:r>
              <a:rPr lang="zh-CN" altLang="en-US" dirty="0">
                <a:solidFill>
                  <a:srgbClr val="FF0000"/>
                </a:solidFill>
              </a:rPr>
              <a:t>这三个例子都可以改为重复衔接，但除非为了强调，否则不合英语习惯。</a:t>
            </a:r>
            <a:endParaRPr lang="zh-CN" altLang="en-US" dirty="0"/>
          </a:p>
        </p:txBody>
      </p:sp>
    </p:spTree>
    <p:extLst>
      <p:ext uri="{BB962C8B-B14F-4D97-AF65-F5344CB8AC3E}">
        <p14:creationId xmlns:p14="http://schemas.microsoft.com/office/powerpoint/2010/main" val="38137029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6698BCB-74CD-820A-4391-58FCC3D97A7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69FA724-6AAF-96B6-46FF-A84E08CA05D9}"/>
              </a:ext>
            </a:extLst>
          </p:cNvPr>
          <p:cNvSpPr>
            <a:spLocks noGrp="1"/>
          </p:cNvSpPr>
          <p:nvPr>
            <p:ph idx="1"/>
          </p:nvPr>
        </p:nvSpPr>
        <p:spPr/>
        <p:txBody>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（二）词汇手段</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英语词汇衔接关系可分为两类：复现和同现。</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b="1" kern="100" dirty="0">
                <a:solidFill>
                  <a:srgbClr val="FF0000"/>
                </a:solidFill>
                <a:effectLst/>
                <a:latin typeface="Times New Roman" panose="02020603050405020304" pitchFamily="18" charset="0"/>
                <a:ea typeface="楷体_GB2312"/>
              </a:rPr>
              <a:t>1.</a:t>
            </a:r>
            <a:r>
              <a:rPr lang="zh-CN" altLang="zh-CN" sz="1800" b="1" kern="100" dirty="0">
                <a:solidFill>
                  <a:srgbClr val="FF0000"/>
                </a:solidFill>
                <a:effectLst/>
                <a:latin typeface="Times New Roman" panose="02020603050405020304" pitchFamily="18" charset="0"/>
                <a:ea typeface="楷体_GB2312"/>
              </a:rPr>
              <a:t>复现</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复现（</a:t>
            </a:r>
            <a:r>
              <a:rPr lang="en-US" altLang="zh-CN" sz="1800" kern="100" dirty="0">
                <a:solidFill>
                  <a:srgbClr val="000000"/>
                </a:solidFill>
                <a:effectLst/>
                <a:latin typeface="Times New Roman" panose="02020603050405020304" pitchFamily="18" charset="0"/>
                <a:ea typeface="宋体" panose="02010600030101010101" pitchFamily="2" charset="-122"/>
              </a:rPr>
              <a:t>reiteration</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）主要是通过反复使用关键词、同义词（</a:t>
            </a:r>
            <a:r>
              <a:rPr lang="en-US" altLang="zh-CN" sz="1800" kern="100" dirty="0">
                <a:solidFill>
                  <a:srgbClr val="000000"/>
                </a:solidFill>
                <a:effectLst/>
                <a:latin typeface="Times New Roman" panose="02020603050405020304" pitchFamily="18" charset="0"/>
                <a:ea typeface="宋体" panose="02010600030101010101" pitchFamily="2" charset="-122"/>
              </a:rPr>
              <a:t>synonym</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）、近义词（</a:t>
            </a:r>
            <a:r>
              <a:rPr lang="en-US" altLang="zh-CN" sz="1800" kern="100" dirty="0">
                <a:solidFill>
                  <a:srgbClr val="000000"/>
                </a:solidFill>
                <a:effectLst/>
                <a:latin typeface="Times New Roman" panose="02020603050405020304" pitchFamily="18" charset="0"/>
                <a:ea typeface="宋体" panose="02010600030101010101" pitchFamily="2" charset="-122"/>
              </a:rPr>
              <a:t>near-synonym</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）、上义词（</a:t>
            </a:r>
            <a:r>
              <a:rPr lang="en-US" altLang="zh-CN" sz="1800" kern="100" dirty="0">
                <a:solidFill>
                  <a:srgbClr val="000000"/>
                </a:solidFill>
                <a:effectLst/>
                <a:latin typeface="Times New Roman" panose="02020603050405020304" pitchFamily="18" charset="0"/>
                <a:ea typeface="宋体" panose="02010600030101010101" pitchFamily="2" charset="-122"/>
              </a:rPr>
              <a:t>superordinate</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）、下义词（</a:t>
            </a:r>
            <a:r>
              <a:rPr lang="en-US" altLang="zh-CN" sz="1800" kern="100" dirty="0">
                <a:solidFill>
                  <a:srgbClr val="000000"/>
                </a:solidFill>
                <a:effectLst/>
                <a:latin typeface="Times New Roman" panose="02020603050405020304" pitchFamily="18" charset="0"/>
                <a:ea typeface="宋体" panose="02010600030101010101" pitchFamily="2" charset="-122"/>
              </a:rPr>
              <a:t>hyponym</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）、概括词（</a:t>
            </a:r>
            <a:r>
              <a:rPr lang="en-US" altLang="zh-CN" sz="1800" kern="100" dirty="0">
                <a:solidFill>
                  <a:srgbClr val="000000"/>
                </a:solidFill>
                <a:effectLst/>
                <a:latin typeface="Times New Roman" panose="02020603050405020304" pitchFamily="18" charset="0"/>
                <a:ea typeface="宋体" panose="02010600030101010101" pitchFamily="2" charset="-122"/>
              </a:rPr>
              <a:t>general word</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）等手段体现的。</a:t>
            </a:r>
            <a:endParaRPr lang="zh-CN" altLang="en-US" dirty="0"/>
          </a:p>
        </p:txBody>
      </p:sp>
    </p:spTree>
    <p:extLst>
      <p:ext uri="{BB962C8B-B14F-4D97-AF65-F5344CB8AC3E}">
        <p14:creationId xmlns:p14="http://schemas.microsoft.com/office/powerpoint/2010/main" val="3881482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366D3B3-BDB0-D599-AC6D-72A60B0B5F7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09629E1-790C-F539-2008-9AB7684C48B6}"/>
              </a:ext>
            </a:extLst>
          </p:cNvPr>
          <p:cNvSpPr>
            <a:spLocks noGrp="1"/>
          </p:cNvSpPr>
          <p:nvPr>
            <p:ph idx="1"/>
          </p:nvPr>
        </p:nvSpPr>
        <p:spPr>
          <a:xfrm>
            <a:off x="608400" y="1490400"/>
            <a:ext cx="11098918" cy="863056"/>
          </a:xfrm>
        </p:spPr>
        <p:txBody>
          <a:bodyPr/>
          <a:lstStyle/>
          <a:p>
            <a:r>
              <a:rPr lang="zh-CN" altLang="en-US" dirty="0">
                <a:solidFill>
                  <a:schemeClr val="tx1"/>
                </a:solidFill>
              </a:rPr>
              <a:t>例如：</a:t>
            </a:r>
            <a:endParaRPr lang="en-US" altLang="zh-CN" dirty="0">
              <a:solidFill>
                <a:schemeClr val="tx1"/>
              </a:solidFill>
            </a:endParaRPr>
          </a:p>
          <a:p>
            <a:endParaRPr lang="zh-CN" altLang="en-US" dirty="0"/>
          </a:p>
        </p:txBody>
      </p:sp>
      <p:pic>
        <p:nvPicPr>
          <p:cNvPr id="5" name="图片 4">
            <a:extLst>
              <a:ext uri="{FF2B5EF4-FFF2-40B4-BE49-F238E27FC236}">
                <a16:creationId xmlns:a16="http://schemas.microsoft.com/office/drawing/2014/main" id="{43550660-9D16-2137-A4DA-AB9370A91316}"/>
              </a:ext>
            </a:extLst>
          </p:cNvPr>
          <p:cNvPicPr>
            <a:picLocks noChangeAspect="1"/>
          </p:cNvPicPr>
          <p:nvPr/>
        </p:nvPicPr>
        <p:blipFill rotWithShape="1">
          <a:blip r:embed="rId2"/>
          <a:srcRect r="71662" b="3086"/>
          <a:stretch/>
        </p:blipFill>
        <p:spPr>
          <a:xfrm>
            <a:off x="846532" y="1900372"/>
            <a:ext cx="4868014" cy="3057256"/>
          </a:xfrm>
          <a:prstGeom prst="rect">
            <a:avLst/>
          </a:prstGeom>
        </p:spPr>
      </p:pic>
      <p:pic>
        <p:nvPicPr>
          <p:cNvPr id="7" name="图片 6">
            <a:extLst>
              <a:ext uri="{FF2B5EF4-FFF2-40B4-BE49-F238E27FC236}">
                <a16:creationId xmlns:a16="http://schemas.microsoft.com/office/drawing/2014/main" id="{8322B644-0BDC-DC90-8C57-D48CF76EC8FC}"/>
              </a:ext>
            </a:extLst>
          </p:cNvPr>
          <p:cNvPicPr>
            <a:picLocks noChangeAspect="1"/>
          </p:cNvPicPr>
          <p:nvPr/>
        </p:nvPicPr>
        <p:blipFill rotWithShape="1">
          <a:blip r:embed="rId3"/>
          <a:srcRect r="76629"/>
          <a:stretch/>
        </p:blipFill>
        <p:spPr>
          <a:xfrm>
            <a:off x="5952678" y="1695861"/>
            <a:ext cx="3808710" cy="3490736"/>
          </a:xfrm>
          <a:prstGeom prst="rect">
            <a:avLst/>
          </a:prstGeom>
        </p:spPr>
      </p:pic>
      <p:sp>
        <p:nvSpPr>
          <p:cNvPr id="9" name="文本框 8">
            <a:extLst>
              <a:ext uri="{FF2B5EF4-FFF2-40B4-BE49-F238E27FC236}">
                <a16:creationId xmlns:a16="http://schemas.microsoft.com/office/drawing/2014/main" id="{B5AF41A9-B4CB-E30F-F75D-A35D13033145}"/>
              </a:ext>
            </a:extLst>
          </p:cNvPr>
          <p:cNvSpPr txBox="1"/>
          <p:nvPr/>
        </p:nvSpPr>
        <p:spPr>
          <a:xfrm>
            <a:off x="423472" y="5392058"/>
            <a:ext cx="10729210" cy="923330"/>
          </a:xfrm>
          <a:prstGeom prst="rect">
            <a:avLst/>
          </a:prstGeom>
          <a:noFill/>
        </p:spPr>
        <p:txBody>
          <a:bodyPr wrap="square">
            <a:spAutoFit/>
          </a:bodyPr>
          <a:lstStyle/>
          <a:p>
            <a:r>
              <a:rPr lang="zh-CN" altLang="en-US" dirty="0"/>
              <a:t>汉语译文照原文。句（</a:t>
            </a:r>
            <a:r>
              <a:rPr lang="en-US" altLang="zh-CN" dirty="0"/>
              <a:t>1</a:t>
            </a:r>
            <a:r>
              <a:rPr lang="zh-CN" altLang="en-US" dirty="0"/>
              <a:t>）和句（</a:t>
            </a:r>
            <a:r>
              <a:rPr lang="en-US" altLang="zh-CN" dirty="0"/>
              <a:t>2</a:t>
            </a:r>
            <a:r>
              <a:rPr lang="zh-CN" altLang="en-US" dirty="0"/>
              <a:t>）之间的衔接就是通过</a:t>
            </a:r>
            <a:r>
              <a:rPr lang="zh-CN" altLang="en-US" dirty="0">
                <a:solidFill>
                  <a:srgbClr val="FF0000"/>
                </a:solidFill>
              </a:rPr>
              <a:t>词汇手段</a:t>
            </a:r>
            <a:r>
              <a:rPr lang="zh-CN" altLang="en-US" dirty="0"/>
              <a:t>实现的，二者之间存在复现关系。（</a:t>
            </a:r>
            <a:r>
              <a:rPr lang="en-US" altLang="zh-CN" dirty="0"/>
              <a:t>2</a:t>
            </a:r>
            <a:r>
              <a:rPr lang="zh-CN" altLang="en-US" dirty="0"/>
              <a:t>）</a:t>
            </a:r>
            <a:r>
              <a:rPr lang="en-US" altLang="zh-CN" dirty="0"/>
              <a:t>a</a:t>
            </a:r>
            <a:r>
              <a:rPr lang="zh-CN" altLang="en-US" dirty="0"/>
              <a:t>重复使用关键词；（</a:t>
            </a:r>
            <a:r>
              <a:rPr lang="en-US" altLang="zh-CN" dirty="0"/>
              <a:t>2</a:t>
            </a:r>
            <a:r>
              <a:rPr lang="zh-CN" altLang="en-US" dirty="0"/>
              <a:t>）</a:t>
            </a:r>
            <a:r>
              <a:rPr lang="en-US" altLang="zh-CN" dirty="0"/>
              <a:t>b</a:t>
            </a:r>
            <a:r>
              <a:rPr lang="zh-CN" altLang="en-US" dirty="0"/>
              <a:t>使用同义词；（</a:t>
            </a:r>
            <a:r>
              <a:rPr lang="en-US" altLang="zh-CN" dirty="0"/>
              <a:t>2</a:t>
            </a:r>
            <a:r>
              <a:rPr lang="zh-CN" altLang="en-US" dirty="0"/>
              <a:t>）</a:t>
            </a:r>
            <a:r>
              <a:rPr lang="en-US" altLang="zh-CN" dirty="0"/>
              <a:t>c</a:t>
            </a:r>
            <a:r>
              <a:rPr lang="zh-CN" altLang="en-US" dirty="0"/>
              <a:t>使用上义词；（</a:t>
            </a:r>
            <a:r>
              <a:rPr lang="en-US" altLang="zh-CN" dirty="0"/>
              <a:t>2</a:t>
            </a:r>
            <a:r>
              <a:rPr lang="zh-CN" altLang="en-US" dirty="0"/>
              <a:t>）</a:t>
            </a:r>
            <a:r>
              <a:rPr lang="en-US" altLang="zh-CN" dirty="0"/>
              <a:t>d</a:t>
            </a:r>
            <a:r>
              <a:rPr lang="zh-CN" altLang="en-US" dirty="0"/>
              <a:t>使用概括词；（</a:t>
            </a:r>
            <a:r>
              <a:rPr lang="en-US" altLang="zh-CN" dirty="0"/>
              <a:t>2</a:t>
            </a:r>
            <a:r>
              <a:rPr lang="zh-CN" altLang="en-US" dirty="0"/>
              <a:t>）</a:t>
            </a:r>
            <a:r>
              <a:rPr lang="en-US" altLang="zh-CN" dirty="0"/>
              <a:t>e</a:t>
            </a:r>
            <a:r>
              <a:rPr lang="zh-CN" altLang="en-US" dirty="0"/>
              <a:t>运用代词，但是它们之间风格上还是有所差别，</a:t>
            </a:r>
            <a:r>
              <a:rPr lang="en-US" altLang="zh-CN" dirty="0"/>
              <a:t>b—e</a:t>
            </a:r>
            <a:r>
              <a:rPr lang="zh-CN" altLang="en-US" dirty="0"/>
              <a:t>避免了重复单调，</a:t>
            </a:r>
            <a:r>
              <a:rPr lang="zh-CN" altLang="en-US" dirty="0">
                <a:solidFill>
                  <a:srgbClr val="FF0000"/>
                </a:solidFill>
              </a:rPr>
              <a:t>上义词、概括词显得抽象</a:t>
            </a:r>
            <a:r>
              <a:rPr lang="zh-CN" altLang="en-US" dirty="0"/>
              <a:t>。</a:t>
            </a:r>
          </a:p>
        </p:txBody>
      </p:sp>
    </p:spTree>
    <p:extLst>
      <p:ext uri="{BB962C8B-B14F-4D97-AF65-F5344CB8AC3E}">
        <p14:creationId xmlns:p14="http://schemas.microsoft.com/office/powerpoint/2010/main" val="38009810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C53D62A-88B5-3206-3BDE-ED051CF72EC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4F2F585-3650-996D-120B-02747AD4713B}"/>
              </a:ext>
            </a:extLst>
          </p:cNvPr>
          <p:cNvSpPr>
            <a:spLocks noGrp="1"/>
          </p:cNvSpPr>
          <p:nvPr>
            <p:ph idx="1"/>
          </p:nvPr>
        </p:nvSpPr>
        <p:spPr>
          <a:xfrm>
            <a:off x="608400" y="1490400"/>
            <a:ext cx="10969200" cy="1417692"/>
          </a:xfrm>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再如：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F77895F8-87A6-C8C8-CA18-F6745E25ADF9}"/>
              </a:ext>
            </a:extLst>
          </p:cNvPr>
          <p:cNvPicPr>
            <a:picLocks noChangeAspect="1"/>
          </p:cNvPicPr>
          <p:nvPr/>
        </p:nvPicPr>
        <p:blipFill rotWithShape="1">
          <a:blip r:embed="rId2"/>
          <a:srcRect t="1" r="60099" b="-7793"/>
          <a:stretch/>
        </p:blipFill>
        <p:spPr>
          <a:xfrm>
            <a:off x="801562" y="2048519"/>
            <a:ext cx="5554268" cy="2296766"/>
          </a:xfrm>
          <a:prstGeom prst="rect">
            <a:avLst/>
          </a:prstGeom>
        </p:spPr>
      </p:pic>
      <p:pic>
        <p:nvPicPr>
          <p:cNvPr id="7" name="图片 6">
            <a:extLst>
              <a:ext uri="{FF2B5EF4-FFF2-40B4-BE49-F238E27FC236}">
                <a16:creationId xmlns:a16="http://schemas.microsoft.com/office/drawing/2014/main" id="{573E2DF0-F2E4-3591-CE09-357A03E0C922}"/>
              </a:ext>
            </a:extLst>
          </p:cNvPr>
          <p:cNvPicPr>
            <a:picLocks noChangeAspect="1"/>
          </p:cNvPicPr>
          <p:nvPr/>
        </p:nvPicPr>
        <p:blipFill rotWithShape="1">
          <a:blip r:embed="rId3"/>
          <a:srcRect t="1" r="65186" b="74"/>
          <a:stretch/>
        </p:blipFill>
        <p:spPr>
          <a:xfrm>
            <a:off x="6548992" y="1695719"/>
            <a:ext cx="4692246" cy="2473166"/>
          </a:xfrm>
          <a:prstGeom prst="rect">
            <a:avLst/>
          </a:prstGeom>
        </p:spPr>
      </p:pic>
      <p:sp>
        <p:nvSpPr>
          <p:cNvPr id="9" name="文本框 8">
            <a:extLst>
              <a:ext uri="{FF2B5EF4-FFF2-40B4-BE49-F238E27FC236}">
                <a16:creationId xmlns:a16="http://schemas.microsoft.com/office/drawing/2014/main" id="{81C26BFC-9D46-5D05-D875-A24FDA0B3240}"/>
              </a:ext>
            </a:extLst>
          </p:cNvPr>
          <p:cNvSpPr txBox="1"/>
          <p:nvPr/>
        </p:nvSpPr>
        <p:spPr>
          <a:xfrm>
            <a:off x="608400" y="4903404"/>
            <a:ext cx="10754144" cy="1200329"/>
          </a:xfrm>
          <a:prstGeom prst="rect">
            <a:avLst/>
          </a:prstGeom>
          <a:noFill/>
        </p:spPr>
        <p:txBody>
          <a:bodyPr wrap="square">
            <a:spAutoFit/>
          </a:bodyPr>
          <a:lstStyle/>
          <a:p>
            <a:r>
              <a:rPr lang="zh-CN" altLang="en-US" dirty="0"/>
              <a:t>汉语译文照原文。（</a:t>
            </a:r>
            <a:r>
              <a:rPr lang="en-US" altLang="zh-CN" dirty="0"/>
              <a:t>2</a:t>
            </a:r>
            <a:r>
              <a:rPr lang="zh-CN" altLang="en-US" dirty="0"/>
              <a:t>）</a:t>
            </a:r>
            <a:r>
              <a:rPr lang="en-US" altLang="zh-CN" dirty="0"/>
              <a:t>a </a:t>
            </a:r>
            <a:r>
              <a:rPr lang="zh-CN" altLang="en-US" dirty="0"/>
              <a:t>的</a:t>
            </a:r>
            <a:r>
              <a:rPr lang="en-US" altLang="zh-CN" dirty="0"/>
              <a:t>boy</a:t>
            </a:r>
            <a:r>
              <a:rPr lang="zh-CN" altLang="en-US" dirty="0"/>
              <a:t>一词复现；（</a:t>
            </a:r>
            <a:r>
              <a:rPr lang="en-US" altLang="zh-CN" dirty="0"/>
              <a:t>2</a:t>
            </a:r>
            <a:r>
              <a:rPr lang="zh-CN" altLang="en-US" dirty="0"/>
              <a:t>）</a:t>
            </a:r>
            <a:r>
              <a:rPr lang="en-US" altLang="zh-CN" dirty="0"/>
              <a:t>b</a:t>
            </a:r>
            <a:r>
              <a:rPr lang="zh-CN" altLang="en-US" dirty="0"/>
              <a:t>中的</a:t>
            </a:r>
            <a:r>
              <a:rPr lang="en-US" altLang="zh-CN" dirty="0"/>
              <a:t>lad</a:t>
            </a:r>
            <a:r>
              <a:rPr lang="zh-CN" altLang="en-US" dirty="0"/>
              <a:t>是</a:t>
            </a:r>
            <a:r>
              <a:rPr lang="en-US" altLang="zh-CN" dirty="0"/>
              <a:t>boy</a:t>
            </a:r>
            <a:r>
              <a:rPr lang="zh-CN" altLang="en-US" dirty="0"/>
              <a:t>的同义词；（</a:t>
            </a:r>
            <a:r>
              <a:rPr lang="en-US" altLang="zh-CN" dirty="0"/>
              <a:t>2</a:t>
            </a:r>
            <a:r>
              <a:rPr lang="zh-CN" altLang="en-US" dirty="0"/>
              <a:t>）</a:t>
            </a:r>
            <a:r>
              <a:rPr lang="en-US" altLang="zh-CN" dirty="0"/>
              <a:t>c</a:t>
            </a:r>
            <a:r>
              <a:rPr lang="zh-CN" altLang="en-US" dirty="0"/>
              <a:t>中的</a:t>
            </a:r>
            <a:r>
              <a:rPr lang="en-US" altLang="zh-CN" dirty="0"/>
              <a:t>child</a:t>
            </a:r>
            <a:r>
              <a:rPr lang="zh-CN" altLang="en-US" dirty="0"/>
              <a:t>是</a:t>
            </a:r>
            <a:r>
              <a:rPr lang="en-US" altLang="zh-CN" dirty="0"/>
              <a:t>boy</a:t>
            </a:r>
            <a:r>
              <a:rPr lang="zh-CN" altLang="en-US" dirty="0"/>
              <a:t>的上义词；（</a:t>
            </a:r>
            <a:r>
              <a:rPr lang="en-US" altLang="zh-CN" dirty="0"/>
              <a:t>2</a:t>
            </a:r>
            <a:r>
              <a:rPr lang="zh-CN" altLang="en-US" dirty="0"/>
              <a:t>）</a:t>
            </a:r>
            <a:r>
              <a:rPr lang="en-US" altLang="zh-CN" dirty="0"/>
              <a:t>d</a:t>
            </a:r>
            <a:r>
              <a:rPr lang="zh-CN" altLang="en-US" dirty="0"/>
              <a:t>中的</a:t>
            </a:r>
            <a:r>
              <a:rPr lang="en-US" altLang="zh-CN" dirty="0"/>
              <a:t>idiot</a:t>
            </a:r>
            <a:r>
              <a:rPr lang="zh-CN" altLang="en-US" dirty="0"/>
              <a:t>则属于概括词，口语中可泛指人（常含贬义色彩或熟稔口吻）。除了用词带来的风格色彩不同外，后三者可避免重复，</a:t>
            </a:r>
            <a:r>
              <a:rPr lang="zh-CN" altLang="en-US" dirty="0">
                <a:solidFill>
                  <a:srgbClr val="FF0000"/>
                </a:solidFill>
              </a:rPr>
              <a:t>上义词、概括词还显得抽象。</a:t>
            </a:r>
            <a:r>
              <a:rPr lang="zh-CN" altLang="en-US" dirty="0"/>
              <a:t>不难看出，</a:t>
            </a:r>
            <a:r>
              <a:rPr lang="zh-CN" altLang="en-US" dirty="0">
                <a:solidFill>
                  <a:srgbClr val="FF0000"/>
                </a:solidFill>
              </a:rPr>
              <a:t>词语的不同复现手段往往能显示不同的文体或风格特征。</a:t>
            </a:r>
          </a:p>
        </p:txBody>
      </p:sp>
    </p:spTree>
    <p:extLst>
      <p:ext uri="{BB962C8B-B14F-4D97-AF65-F5344CB8AC3E}">
        <p14:creationId xmlns:p14="http://schemas.microsoft.com/office/powerpoint/2010/main" val="3008567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7911908-2666-F4AB-3DCC-7476F19FF95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C55AA5F-CE0F-17C2-69FF-62778376757E}"/>
              </a:ext>
            </a:extLst>
          </p:cNvPr>
          <p:cNvSpPr>
            <a:spLocks noGrp="1"/>
          </p:cNvSpPr>
          <p:nvPr>
            <p:ph idx="1"/>
          </p:nvPr>
        </p:nvSpPr>
        <p:spPr/>
        <p:txBody>
          <a:bodyPr>
            <a:normAutofit/>
          </a:bodyPr>
          <a:lstStyle/>
          <a:p>
            <a:r>
              <a:rPr lang="zh-CN" altLang="en-US" sz="3200" dirty="0">
                <a:solidFill>
                  <a:schemeClr val="tx1"/>
                </a:solidFill>
              </a:rPr>
              <a:t>语篇层次内容包括句群结构（句子与句子的衔接、过渡、推进）、段落结构、篇章结构，以及体裁、语域，这些层级的不同选择与文体风格密切相关。</a:t>
            </a:r>
          </a:p>
        </p:txBody>
      </p:sp>
    </p:spTree>
    <p:extLst>
      <p:ext uri="{BB962C8B-B14F-4D97-AF65-F5344CB8AC3E}">
        <p14:creationId xmlns:p14="http://schemas.microsoft.com/office/powerpoint/2010/main" val="34397544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B53422-E338-99C6-AB8C-B174502DCC0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11A218A-7559-7EFA-4630-FBEED74B31D4}"/>
              </a:ext>
            </a:extLst>
          </p:cNvPr>
          <p:cNvSpPr>
            <a:spLocks noGrp="1"/>
          </p:cNvSpPr>
          <p:nvPr>
            <p:ph idx="1"/>
          </p:nvPr>
        </p:nvSpPr>
        <p:spPr/>
        <p:txBody>
          <a:bodyPr/>
          <a:lstStyle/>
          <a:p>
            <a:pPr algn="just"/>
            <a:r>
              <a:rPr lang="en-US" altLang="zh-CN" sz="1800" b="1" kern="100" dirty="0">
                <a:solidFill>
                  <a:srgbClr val="FF0000"/>
                </a:solidFill>
                <a:effectLst/>
                <a:latin typeface="Times New Roman" panose="02020603050405020304" pitchFamily="18" charset="0"/>
                <a:ea typeface="楷体_GB2312"/>
              </a:rPr>
              <a:t>2.</a:t>
            </a:r>
            <a:r>
              <a:rPr lang="zh-CN" altLang="zh-CN" sz="1800" b="1" kern="100" dirty="0">
                <a:solidFill>
                  <a:srgbClr val="FF0000"/>
                </a:solidFill>
                <a:effectLst/>
                <a:latin typeface="Times New Roman" panose="02020603050405020304" pitchFamily="18" charset="0"/>
                <a:ea typeface="楷体_GB2312"/>
              </a:rPr>
              <a:t>同现</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同现（</a:t>
            </a:r>
            <a:r>
              <a:rPr lang="en-US" altLang="zh-CN" sz="1800" kern="100" dirty="0">
                <a:solidFill>
                  <a:srgbClr val="000000"/>
                </a:solidFill>
                <a:effectLst/>
                <a:latin typeface="Times New Roman" panose="02020603050405020304" pitchFamily="18" charset="0"/>
                <a:ea typeface="宋体" panose="02010600030101010101" pitchFamily="2" charset="-122"/>
              </a:rPr>
              <a:t>collocation</a:t>
            </a:r>
            <a:r>
              <a:rPr lang="zh-CN" altLang="zh-CN" sz="1800" kern="100" dirty="0">
                <a:solidFill>
                  <a:srgbClr val="000000"/>
                </a:solidFill>
                <a:effectLst/>
                <a:latin typeface="Times New Roman" panose="02020603050405020304" pitchFamily="18" charset="0"/>
                <a:ea typeface="宋体" panose="02010600030101010101" pitchFamily="2" charset="-122"/>
              </a:rPr>
              <a:t>）指的是词语在语篇中同时出现的倾向性或可能性。比如，围绕</a:t>
            </a:r>
            <a:r>
              <a:rPr lang="en-US" altLang="zh-CN" sz="1800" kern="100" dirty="0">
                <a:solidFill>
                  <a:srgbClr val="000000"/>
                </a:solidFill>
                <a:effectLst/>
                <a:latin typeface="Times New Roman" panose="02020603050405020304" pitchFamily="18" charset="0"/>
                <a:ea typeface="宋体" panose="02010600030101010101" pitchFamily="2" charset="-122"/>
              </a:rPr>
              <a:t>thirsty</a:t>
            </a:r>
            <a:r>
              <a:rPr lang="zh-CN" altLang="zh-CN" sz="1800" kern="100" dirty="0">
                <a:solidFill>
                  <a:srgbClr val="000000"/>
                </a:solidFill>
                <a:effectLst/>
                <a:latin typeface="Times New Roman" panose="02020603050405020304" pitchFamily="18" charset="0"/>
                <a:ea typeface="宋体" panose="02010600030101010101" pitchFamily="2" charset="-122"/>
              </a:rPr>
              <a:t>一词，人们常联想到</a:t>
            </a:r>
            <a:r>
              <a:rPr lang="en-US" altLang="zh-CN" sz="1800" kern="100" dirty="0">
                <a:solidFill>
                  <a:srgbClr val="000000"/>
                </a:solidFill>
                <a:effectLst/>
                <a:latin typeface="Times New Roman" panose="02020603050405020304" pitchFamily="18" charset="0"/>
                <a:ea typeface="宋体" panose="02010600030101010101" pitchFamily="2" charset="-122"/>
              </a:rPr>
              <a:t>water, drink, beer coke, soda water, mineral water, coffee, tea </a:t>
            </a:r>
            <a:r>
              <a:rPr lang="zh-CN" altLang="zh-CN" sz="1800" kern="100" dirty="0">
                <a:solidFill>
                  <a:srgbClr val="000000"/>
                </a:solidFill>
                <a:effectLst/>
                <a:latin typeface="Times New Roman" panose="02020603050405020304" pitchFamily="18" charset="0"/>
                <a:ea typeface="宋体" panose="02010600030101010101" pitchFamily="2" charset="-122"/>
              </a:rPr>
              <a:t>等词，也就是说这些词可能会在语篇中同时与</a:t>
            </a:r>
            <a:r>
              <a:rPr lang="en-US" altLang="zh-CN" sz="1800" kern="100" dirty="0">
                <a:solidFill>
                  <a:srgbClr val="000000"/>
                </a:solidFill>
                <a:effectLst/>
                <a:latin typeface="Times New Roman" panose="02020603050405020304" pitchFamily="18" charset="0"/>
                <a:ea typeface="宋体" panose="02010600030101010101" pitchFamily="2" charset="-122"/>
              </a:rPr>
              <a:t>thirsty </a:t>
            </a:r>
            <a:r>
              <a:rPr lang="zh-CN" altLang="zh-CN" sz="1800" kern="100" dirty="0">
                <a:solidFill>
                  <a:srgbClr val="000000"/>
                </a:solidFill>
                <a:effectLst/>
                <a:latin typeface="Times New Roman" panose="02020603050405020304" pitchFamily="18" charset="0"/>
                <a:ea typeface="宋体" panose="02010600030101010101" pitchFamily="2" charset="-122"/>
              </a:rPr>
              <a:t>一词出现，也就是第五章第一节中讨论过的“词汇集”（</a:t>
            </a:r>
            <a:r>
              <a:rPr lang="en-US" altLang="zh-CN" sz="1800" kern="100" dirty="0">
                <a:solidFill>
                  <a:srgbClr val="000000"/>
                </a:solidFill>
                <a:effectLst/>
                <a:latin typeface="Times New Roman" panose="02020603050405020304" pitchFamily="18" charset="0"/>
                <a:ea typeface="宋体" panose="02010600030101010101" pitchFamily="2" charset="-122"/>
              </a:rPr>
              <a:t>lexical set</a:t>
            </a:r>
            <a:r>
              <a:rPr lang="zh-CN" altLang="zh-CN" sz="1800" kern="100" dirty="0">
                <a:solidFill>
                  <a:srgbClr val="000000"/>
                </a:solidFill>
                <a:effectLst/>
                <a:latin typeface="Times New Roman" panose="02020603050405020304" pitchFamily="18" charset="0"/>
                <a:ea typeface="宋体" panose="02010600030101010101" pitchFamily="2" charset="-122"/>
              </a:rPr>
              <a:t>）或同一个</a:t>
            </a:r>
            <a:r>
              <a:rPr lang="en-US" altLang="zh-CN" sz="1800" kern="100" dirty="0">
                <a:solidFill>
                  <a:srgbClr val="000000"/>
                </a:solidFill>
                <a:effectLst/>
                <a:latin typeface="宋体" panose="02010600030101010101" pitchFamily="2" charset="-122"/>
                <a:ea typeface="宋体" panose="02010600030101010101" pitchFamily="2" charset="-122"/>
              </a:rPr>
              <a:t>“</a:t>
            </a:r>
            <a:r>
              <a:rPr lang="zh-CN" altLang="zh-CN" sz="1800" kern="100" dirty="0">
                <a:solidFill>
                  <a:srgbClr val="000000"/>
                </a:solidFill>
                <a:effectLst/>
                <a:latin typeface="Times New Roman" panose="02020603050405020304" pitchFamily="18" charset="0"/>
                <a:ea typeface="宋体" panose="02010600030101010101" pitchFamily="2" charset="-122"/>
              </a:rPr>
              <a:t>词汇链</a:t>
            </a:r>
            <a:r>
              <a:rPr lang="en-US" altLang="zh-CN" sz="1800" kern="100" dirty="0">
                <a:solidFill>
                  <a:srgbClr val="000000"/>
                </a:solidFill>
                <a:effectLst/>
                <a:latin typeface="Times New Roman" panose="02020603050405020304" pitchFamily="18" charset="0"/>
                <a:ea typeface="宋体" panose="02010600030101010101" pitchFamily="2" charset="-122"/>
              </a:rPr>
              <a:t>”</a:t>
            </a:r>
            <a:r>
              <a:rPr lang="zh-CN" altLang="zh-CN" sz="1800" kern="100" dirty="0">
                <a:solidFill>
                  <a:srgbClr val="000000"/>
                </a:solidFill>
                <a:effectLst/>
                <a:latin typeface="Times New Roman" panose="02020603050405020304" pitchFamily="18" charset="0"/>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lexical </a:t>
            </a:r>
            <a:r>
              <a:rPr lang="en-US" altLang="zh-CN" sz="1800" kern="100" dirty="0" err="1">
                <a:solidFill>
                  <a:srgbClr val="000000"/>
                </a:solidFill>
                <a:effectLst/>
                <a:latin typeface="Times New Roman" panose="02020603050405020304" pitchFamily="18" charset="0"/>
                <a:ea typeface="宋体" panose="02010600030101010101" pitchFamily="2" charset="-122"/>
              </a:rPr>
              <a:t>chaim</a:t>
            </a:r>
            <a:r>
              <a:rPr lang="zh-CN" altLang="zh-CN" sz="1800" kern="100" dirty="0">
                <a:solidFill>
                  <a:srgbClr val="000000"/>
                </a:solidFill>
                <a:effectLst/>
                <a:latin typeface="Times New Roman" panose="02020603050405020304" pitchFamily="18" charset="0"/>
                <a:ea typeface="宋体" panose="02010600030101010101" pitchFamily="2" charset="-122"/>
              </a:rPr>
              <a:t>），除在词汇层次有突出作用外，也在语篇中起到衔接上下文的作用。这里从衔接的角度补充分析一下反义词和互补词。</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反义词的同现关系如：</a:t>
            </a:r>
            <a:r>
              <a:rPr lang="en-US" altLang="zh-CN" sz="1800" kern="100" dirty="0">
                <a:solidFill>
                  <a:srgbClr val="000000"/>
                </a:solidFill>
                <a:effectLst/>
                <a:latin typeface="Times New Roman" panose="02020603050405020304" pitchFamily="18" charset="0"/>
                <a:ea typeface="宋体" panose="02010600030101010101" pitchFamily="2" charset="-122"/>
              </a:rPr>
              <a:t>John is a </a:t>
            </a:r>
            <a:r>
              <a:rPr lang="en-US" altLang="zh-CN" sz="1800" b="1" i="1" kern="100" dirty="0">
                <a:solidFill>
                  <a:srgbClr val="000000"/>
                </a:solidFill>
                <a:effectLst/>
                <a:latin typeface="Times New Roman" panose="02020603050405020304" pitchFamily="18" charset="0"/>
                <a:ea typeface="宋体" panose="02010600030101010101" pitchFamily="2" charset="-122"/>
              </a:rPr>
              <a:t>good</a:t>
            </a:r>
            <a:r>
              <a:rPr lang="en-US" altLang="zh-CN" sz="1800" kern="100" dirty="0">
                <a:solidFill>
                  <a:srgbClr val="000000"/>
                </a:solidFill>
                <a:effectLst/>
                <a:latin typeface="Times New Roman" panose="02020603050405020304" pitchFamily="18" charset="0"/>
                <a:ea typeface="宋体" panose="02010600030101010101" pitchFamily="2" charset="-122"/>
              </a:rPr>
              <a:t> teacher. But he is a</a:t>
            </a:r>
            <a:r>
              <a:rPr lang="en-US" altLang="zh-CN" sz="1800" b="1" i="1" kern="100" dirty="0">
                <a:solidFill>
                  <a:srgbClr val="000000"/>
                </a:solidFill>
                <a:effectLst/>
                <a:latin typeface="Times New Roman" panose="02020603050405020304" pitchFamily="18" charset="0"/>
                <a:ea typeface="宋体" panose="02010600030101010101" pitchFamily="2" charset="-122"/>
              </a:rPr>
              <a:t> bad </a:t>
            </a:r>
            <a:r>
              <a:rPr lang="en-US" altLang="zh-CN" sz="1800" kern="100" dirty="0">
                <a:solidFill>
                  <a:srgbClr val="000000"/>
                </a:solidFill>
                <a:effectLst/>
                <a:latin typeface="Times New Roman" panose="02020603050405020304" pitchFamily="18" charset="0"/>
                <a:ea typeface="宋体" panose="02010600030101010101" pitchFamily="2" charset="-122"/>
              </a:rPr>
              <a:t>husband. </a:t>
            </a:r>
            <a:r>
              <a:rPr lang="zh-CN" altLang="zh-CN" sz="1800" kern="100" dirty="0">
                <a:solidFill>
                  <a:srgbClr val="000000"/>
                </a:solidFill>
                <a:effectLst/>
                <a:latin typeface="Times New Roman" panose="02020603050405020304" pitchFamily="18" charset="0"/>
                <a:ea typeface="宋体" panose="02010600030101010101" pitchFamily="2" charset="-122"/>
              </a:rPr>
              <a:t>除了人称代词</a:t>
            </a:r>
            <a:r>
              <a:rPr lang="en-US" altLang="zh-CN" sz="1800" kern="100" dirty="0">
                <a:solidFill>
                  <a:srgbClr val="000000"/>
                </a:solidFill>
                <a:effectLst/>
                <a:latin typeface="Times New Roman" panose="02020603050405020304" pitchFamily="18" charset="0"/>
                <a:ea typeface="宋体" panose="02010600030101010101" pitchFamily="2" charset="-122"/>
              </a:rPr>
              <a:t>he</a:t>
            </a:r>
            <a:r>
              <a:rPr lang="zh-CN" altLang="zh-CN" sz="1800" kern="100" dirty="0">
                <a:solidFill>
                  <a:srgbClr val="000000"/>
                </a:solidFill>
                <a:effectLst/>
                <a:latin typeface="Times New Roman" panose="02020603050405020304" pitchFamily="18" charset="0"/>
                <a:ea typeface="宋体" panose="02010600030101010101" pitchFamily="2" charset="-122"/>
              </a:rPr>
              <a:t>的衔接作用，反义词</a:t>
            </a:r>
            <a:r>
              <a:rPr lang="en-US" altLang="zh-CN" sz="1800" kern="100" dirty="0">
                <a:solidFill>
                  <a:srgbClr val="000000"/>
                </a:solidFill>
                <a:effectLst/>
                <a:latin typeface="Times New Roman" panose="02020603050405020304" pitchFamily="18" charset="0"/>
                <a:ea typeface="宋体" panose="02010600030101010101" pitchFamily="2" charset="-122"/>
              </a:rPr>
              <a:t>good</a:t>
            </a:r>
            <a:r>
              <a:rPr lang="zh-CN" altLang="zh-CN" sz="1800" kern="100" dirty="0">
                <a:solidFill>
                  <a:srgbClr val="000000"/>
                </a:solidFill>
                <a:effectLst/>
                <a:latin typeface="Times New Roman" panose="02020603050405020304" pitchFamily="18" charset="0"/>
                <a:ea typeface="宋体" panose="02010600030101010101" pitchFamily="2" charset="-122"/>
              </a:rPr>
              <a:t>与</a:t>
            </a:r>
            <a:r>
              <a:rPr lang="en-US" altLang="zh-CN" sz="1800" kern="100" dirty="0">
                <a:solidFill>
                  <a:srgbClr val="000000"/>
                </a:solidFill>
                <a:effectLst/>
                <a:latin typeface="Times New Roman" panose="02020603050405020304" pitchFamily="18" charset="0"/>
                <a:ea typeface="宋体" panose="02010600030101010101" pitchFamily="2" charset="-122"/>
              </a:rPr>
              <a:t>bad</a:t>
            </a:r>
            <a:r>
              <a:rPr lang="zh-CN" altLang="zh-CN" sz="1800" kern="100" dirty="0">
                <a:solidFill>
                  <a:srgbClr val="000000"/>
                </a:solidFill>
                <a:effectLst/>
                <a:latin typeface="Times New Roman" panose="02020603050405020304" pitchFamily="18" charset="0"/>
                <a:ea typeface="宋体" panose="02010600030101010101" pitchFamily="2" charset="-122"/>
              </a:rPr>
              <a:t>显然也有内在的衔接作用。反义词的两极之间可以存在表示不同程度或性质的词语，如在</a:t>
            </a:r>
            <a:r>
              <a:rPr lang="en-US" altLang="zh-CN" sz="1800" kern="100" dirty="0">
                <a:solidFill>
                  <a:srgbClr val="000000"/>
                </a:solidFill>
                <a:effectLst/>
                <a:latin typeface="Times New Roman" panose="02020603050405020304" pitchFamily="18" charset="0"/>
                <a:ea typeface="宋体" panose="02010600030101010101" pitchFamily="2" charset="-122"/>
              </a:rPr>
              <a:t>hot </a:t>
            </a:r>
            <a:r>
              <a:rPr lang="zh-CN" altLang="zh-CN" sz="1800" kern="100" dirty="0">
                <a:solidFill>
                  <a:srgbClr val="000000"/>
                </a:solidFill>
                <a:effectLst/>
                <a:latin typeface="Times New Roman" panose="02020603050405020304" pitchFamily="18" charset="0"/>
                <a:ea typeface="宋体" panose="02010600030101010101" pitchFamily="2" charset="-122"/>
              </a:rPr>
              <a:t>和</a:t>
            </a:r>
            <a:r>
              <a:rPr lang="en-US" altLang="zh-CN" sz="1800" kern="100" dirty="0">
                <a:solidFill>
                  <a:srgbClr val="000000"/>
                </a:solidFill>
                <a:effectLst/>
                <a:latin typeface="Times New Roman" panose="02020603050405020304" pitchFamily="18" charset="0"/>
                <a:ea typeface="宋体" panose="02010600030101010101" pitchFamily="2" charset="-122"/>
              </a:rPr>
              <a:t>cold </a:t>
            </a:r>
            <a:r>
              <a:rPr lang="zh-CN" altLang="zh-CN" sz="1800" kern="100" dirty="0">
                <a:solidFill>
                  <a:srgbClr val="000000"/>
                </a:solidFill>
                <a:effectLst/>
                <a:latin typeface="Times New Roman" panose="02020603050405020304" pitchFamily="18" charset="0"/>
                <a:ea typeface="宋体" panose="02010600030101010101" pitchFamily="2" charset="-122"/>
              </a:rPr>
              <a:t>之间尚有</a:t>
            </a:r>
            <a:r>
              <a:rPr lang="en-US" altLang="zh-CN" sz="1800" kern="100" dirty="0">
                <a:solidFill>
                  <a:srgbClr val="000000"/>
                </a:solidFill>
                <a:effectLst/>
                <a:latin typeface="Times New Roman" panose="02020603050405020304" pitchFamily="18" charset="0"/>
                <a:ea typeface="宋体" panose="02010600030101010101" pitchFamily="2" charset="-122"/>
              </a:rPr>
              <a:t>warm, tepid, </a:t>
            </a:r>
            <a:r>
              <a:rPr lang="en-US" altLang="zh-CN" sz="1800" kern="100" dirty="0" err="1">
                <a:solidFill>
                  <a:srgbClr val="000000"/>
                </a:solidFill>
                <a:effectLst/>
                <a:latin typeface="Times New Roman" panose="02020603050405020304" pitchFamily="18" charset="0"/>
                <a:ea typeface="宋体" panose="02010600030101010101" pitchFamily="2" charset="-122"/>
              </a:rPr>
              <a:t>luke</a:t>
            </a:r>
            <a:r>
              <a:rPr lang="en-US" altLang="zh-CN" sz="1800" kern="100" dirty="0">
                <a:solidFill>
                  <a:srgbClr val="000000"/>
                </a:solidFill>
                <a:effectLst/>
                <a:latin typeface="Times New Roman" panose="02020603050405020304" pitchFamily="18" charset="0"/>
                <a:ea typeface="宋体" panose="02010600030101010101" pitchFamily="2" charset="-122"/>
              </a:rPr>
              <a:t>-warm, cool </a:t>
            </a:r>
            <a:r>
              <a:rPr lang="zh-CN" altLang="zh-CN" sz="1800" kern="100" dirty="0">
                <a:solidFill>
                  <a:srgbClr val="000000"/>
                </a:solidFill>
                <a:effectLst/>
                <a:latin typeface="Times New Roman" panose="02020603050405020304" pitchFamily="18" charset="0"/>
                <a:ea typeface="宋体" panose="02010600030101010101" pitchFamily="2" charset="-122"/>
              </a:rPr>
              <a:t>等词。</a:t>
            </a:r>
            <a:endParaRPr lang="zh-CN" altLang="zh-CN" sz="2400" kern="100" dirty="0">
              <a:effectLst/>
              <a:latin typeface="Times New Roman" panose="02020603050405020304" pitchFamily="18" charset="0"/>
              <a:ea typeface="宋体" panose="02010600030101010101" pitchFamily="2" charset="-122"/>
            </a:endParaRPr>
          </a:p>
          <a:p>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互补词（</a:t>
            </a:r>
            <a:r>
              <a:rPr lang="en-US" altLang="zh-CN" sz="1800" kern="100" dirty="0" err="1">
                <a:solidFill>
                  <a:srgbClr val="000000"/>
                </a:solidFill>
                <a:effectLst/>
                <a:latin typeface="Times New Roman" panose="02020603050405020304" pitchFamily="18" charset="0"/>
                <a:ea typeface="宋体" panose="02010600030101010101" pitchFamily="2" charset="-122"/>
              </a:rPr>
              <a:t>complementaries</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）则是非此即彼、互相排斥的，如</a:t>
            </a:r>
            <a:r>
              <a:rPr lang="en-US" altLang="zh-CN" sz="1800" kern="100" dirty="0">
                <a:solidFill>
                  <a:srgbClr val="000000"/>
                </a:solidFill>
                <a:effectLst/>
                <a:latin typeface="Times New Roman" panose="02020603050405020304" pitchFamily="18" charset="0"/>
                <a:ea typeface="宋体" panose="02010600030101010101" pitchFamily="2" charset="-122"/>
              </a:rPr>
              <a:t>single—married, husband—wife, alive—dead, boy—girl , stand up—sit down </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等。</a:t>
            </a:r>
            <a:endParaRPr lang="zh-CN" altLang="en-US" dirty="0"/>
          </a:p>
        </p:txBody>
      </p:sp>
    </p:spTree>
    <p:extLst>
      <p:ext uri="{BB962C8B-B14F-4D97-AF65-F5344CB8AC3E}">
        <p14:creationId xmlns:p14="http://schemas.microsoft.com/office/powerpoint/2010/main" val="27238636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6E3AA2B-95AE-F040-5EF7-764AA2F5B136}"/>
              </a:ext>
            </a:extLst>
          </p:cNvPr>
          <p:cNvSpPr>
            <a:spLocks noGrp="1"/>
          </p:cNvSpPr>
          <p:nvPr>
            <p:ph idx="1"/>
          </p:nvPr>
        </p:nvSpPr>
        <p:spPr>
          <a:xfrm>
            <a:off x="608399" y="464695"/>
            <a:ext cx="11008977" cy="5784905"/>
          </a:xfrm>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下面这段文字就是依靠互补词来实现句际之间的衔接的：</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28E7B7E2-AD12-02F0-0F25-12DCADA5590A}"/>
              </a:ext>
            </a:extLst>
          </p:cNvPr>
          <p:cNvPicPr>
            <a:picLocks noChangeAspect="1"/>
          </p:cNvPicPr>
          <p:nvPr/>
        </p:nvPicPr>
        <p:blipFill rotWithShape="1">
          <a:blip r:embed="rId2"/>
          <a:srcRect r="50000" b="-38"/>
          <a:stretch/>
        </p:blipFill>
        <p:spPr>
          <a:xfrm>
            <a:off x="581205" y="989906"/>
            <a:ext cx="5315012" cy="4878188"/>
          </a:xfrm>
          <a:prstGeom prst="rect">
            <a:avLst/>
          </a:prstGeom>
        </p:spPr>
      </p:pic>
      <p:pic>
        <p:nvPicPr>
          <p:cNvPr id="7" name="图片 6">
            <a:extLst>
              <a:ext uri="{FF2B5EF4-FFF2-40B4-BE49-F238E27FC236}">
                <a16:creationId xmlns:a16="http://schemas.microsoft.com/office/drawing/2014/main" id="{15D82A8F-2214-E2F2-0795-2A4C042F0BF8}"/>
              </a:ext>
            </a:extLst>
          </p:cNvPr>
          <p:cNvPicPr>
            <a:picLocks noChangeAspect="1"/>
          </p:cNvPicPr>
          <p:nvPr/>
        </p:nvPicPr>
        <p:blipFill rotWithShape="1">
          <a:blip r:embed="rId3"/>
          <a:srcRect r="50032" b="-1080"/>
          <a:stretch/>
        </p:blipFill>
        <p:spPr>
          <a:xfrm>
            <a:off x="5869022" y="1117878"/>
            <a:ext cx="6225449" cy="4622244"/>
          </a:xfrm>
          <a:prstGeom prst="rect">
            <a:avLst/>
          </a:prstGeom>
        </p:spPr>
      </p:pic>
    </p:spTree>
    <p:extLst>
      <p:ext uri="{BB962C8B-B14F-4D97-AF65-F5344CB8AC3E}">
        <p14:creationId xmlns:p14="http://schemas.microsoft.com/office/powerpoint/2010/main" val="13483747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9D828D3-8DD6-BCAD-6E8B-77793928E93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9069CCE-8C90-65F3-56C5-D300CEFEE3B3}"/>
              </a:ext>
            </a:extLst>
          </p:cNvPr>
          <p:cNvSpPr>
            <a:spLocks noGrp="1"/>
          </p:cNvSpPr>
          <p:nvPr>
            <p:ph idx="1"/>
          </p:nvPr>
        </p:nvSpPr>
        <p:spPr/>
        <p:txBody>
          <a:bodyPr>
            <a:normAutofit fontScale="92500" lnSpcReduction="20000"/>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（三）逻辑手段</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逻辑联结语（</a:t>
            </a:r>
            <a:r>
              <a:rPr lang="en-US" altLang="zh-CN" sz="1800" kern="100" dirty="0">
                <a:solidFill>
                  <a:srgbClr val="000000"/>
                </a:solidFill>
                <a:effectLst/>
                <a:latin typeface="Times New Roman" panose="02020603050405020304" pitchFamily="18" charset="0"/>
                <a:ea typeface="宋体" panose="02010600030101010101" pitchFamily="2" charset="-122"/>
              </a:rPr>
              <a:t>logical connectors</a:t>
            </a:r>
            <a:r>
              <a:rPr lang="zh-CN" altLang="zh-CN" sz="1800" kern="100" dirty="0">
                <a:solidFill>
                  <a:srgbClr val="000000"/>
                </a:solidFill>
                <a:effectLst/>
                <a:latin typeface="Times New Roman" panose="02020603050405020304" pitchFamily="18" charset="0"/>
                <a:ea typeface="宋体" panose="02010600030101010101" pitchFamily="2" charset="-122"/>
              </a:rPr>
              <a:t>）指的是表示各种逻辑意义的词，短语或分句。有些逻辑联结语可以表示句际之间（含句组之间）的时间关系（</a:t>
            </a:r>
            <a:r>
              <a:rPr lang="en-US" altLang="zh-CN" sz="1800" kern="100" dirty="0">
                <a:solidFill>
                  <a:srgbClr val="000000"/>
                </a:solidFill>
                <a:effectLst/>
                <a:latin typeface="Times New Roman" panose="02020603050405020304" pitchFamily="18" charset="0"/>
                <a:ea typeface="宋体" panose="02010600030101010101" pitchFamily="2" charset="-122"/>
              </a:rPr>
              <a:t>temporal relation</a:t>
            </a:r>
            <a:r>
              <a:rPr lang="zh-CN" altLang="zh-CN" sz="1800" kern="100" dirty="0">
                <a:solidFill>
                  <a:srgbClr val="000000"/>
                </a:solidFill>
                <a:effectLst/>
                <a:latin typeface="Times New Roman" panose="02020603050405020304" pitchFamily="18" charset="0"/>
                <a:ea typeface="宋体" panose="02010600030101010101" pitchFamily="2" charset="-122"/>
              </a:rPr>
              <a:t>），如：</a:t>
            </a:r>
            <a:r>
              <a:rPr lang="en-US" altLang="zh-CN" sz="1800" kern="100" dirty="0">
                <a:solidFill>
                  <a:srgbClr val="000000"/>
                </a:solidFill>
                <a:effectLst/>
                <a:latin typeface="Times New Roman" panose="02020603050405020304" pitchFamily="18" charset="0"/>
                <a:ea typeface="宋体" panose="02010600030101010101" pitchFamily="2" charset="-122"/>
              </a:rPr>
              <a:t> first, then, next, formerly, previously, meanwhile, soon, finally, up to now, to now, to begin with, to sum up</a:t>
            </a:r>
            <a:r>
              <a:rPr lang="zh-CN" altLang="zh-CN" sz="1800" kern="100" dirty="0">
                <a:solidFill>
                  <a:srgbClr val="000000"/>
                </a:solidFill>
                <a:effectLst/>
                <a:latin typeface="Times New Roman" panose="02020603050405020304" pitchFamily="18" charset="0"/>
                <a:ea typeface="宋体" panose="02010600030101010101" pitchFamily="2" charset="-122"/>
              </a:rPr>
              <a:t>等；有些逻辑联结语表示句际之间的空间关系（</a:t>
            </a:r>
            <a:r>
              <a:rPr lang="en-US" altLang="zh-CN" sz="1800" kern="100" dirty="0">
                <a:solidFill>
                  <a:srgbClr val="000000"/>
                </a:solidFill>
                <a:effectLst/>
                <a:latin typeface="Times New Roman" panose="02020603050405020304" pitchFamily="18" charset="0"/>
                <a:ea typeface="宋体" panose="02010600030101010101" pitchFamily="2" charset="-122"/>
              </a:rPr>
              <a:t>spatial relation</a:t>
            </a:r>
            <a:r>
              <a:rPr lang="zh-CN" altLang="zh-CN" sz="1800" kern="100" dirty="0">
                <a:solidFill>
                  <a:srgbClr val="000000"/>
                </a:solidFill>
                <a:effectLst/>
                <a:latin typeface="Times New Roman" panose="02020603050405020304" pitchFamily="18" charset="0"/>
                <a:ea typeface="宋体" panose="02010600030101010101" pitchFamily="2" charset="-122"/>
              </a:rPr>
              <a:t>），如用来表示位置（</a:t>
            </a:r>
            <a:r>
              <a:rPr lang="en-US" altLang="zh-CN" sz="1800" kern="100" dirty="0">
                <a:solidFill>
                  <a:srgbClr val="000000"/>
                </a:solidFill>
                <a:effectLst/>
                <a:latin typeface="Times New Roman" panose="02020603050405020304" pitchFamily="18" charset="0"/>
                <a:ea typeface="宋体" panose="02010600030101010101" pitchFamily="2" charset="-122"/>
              </a:rPr>
              <a:t>location</a:t>
            </a:r>
            <a:r>
              <a:rPr lang="zh-CN" altLang="zh-CN" sz="1800" kern="100" dirty="0">
                <a:solidFill>
                  <a:srgbClr val="000000"/>
                </a:solidFill>
                <a:effectLst/>
                <a:latin typeface="Times New Roman" panose="02020603050405020304" pitchFamily="18" charset="0"/>
                <a:ea typeface="宋体" panose="02010600030101010101" pitchFamily="2" charset="-122"/>
              </a:rPr>
              <a:t>）、方向（</a:t>
            </a:r>
            <a:r>
              <a:rPr lang="en-US" altLang="zh-CN" sz="1800" kern="100" dirty="0">
                <a:solidFill>
                  <a:srgbClr val="000000"/>
                </a:solidFill>
                <a:effectLst/>
                <a:latin typeface="Times New Roman" panose="02020603050405020304" pitchFamily="18" charset="0"/>
                <a:ea typeface="宋体" panose="02010600030101010101" pitchFamily="2" charset="-122"/>
              </a:rPr>
              <a:t>direction</a:t>
            </a:r>
            <a:r>
              <a:rPr lang="zh-CN" altLang="zh-CN" sz="1800" kern="100" dirty="0">
                <a:solidFill>
                  <a:srgbClr val="000000"/>
                </a:solidFill>
                <a:effectLst/>
                <a:latin typeface="Times New Roman" panose="02020603050405020304" pitchFamily="18" charset="0"/>
                <a:ea typeface="宋体" panose="02010600030101010101" pitchFamily="2" charset="-122"/>
              </a:rPr>
              <a:t>）和地点（</a:t>
            </a:r>
            <a:r>
              <a:rPr lang="en-US" altLang="zh-CN" sz="1800" kern="100" dirty="0">
                <a:solidFill>
                  <a:srgbClr val="000000"/>
                </a:solidFill>
                <a:effectLst/>
                <a:latin typeface="Times New Roman" panose="02020603050405020304" pitchFamily="18" charset="0"/>
                <a:ea typeface="宋体" panose="02010600030101010101" pitchFamily="2" charset="-122"/>
              </a:rPr>
              <a:t>location</a:t>
            </a:r>
            <a:r>
              <a:rPr lang="zh-CN" altLang="zh-CN" sz="1800" kern="100" dirty="0">
                <a:solidFill>
                  <a:srgbClr val="000000"/>
                </a:solidFill>
                <a:effectLst/>
                <a:latin typeface="Times New Roman" panose="02020603050405020304" pitchFamily="18" charset="0"/>
                <a:ea typeface="宋体" panose="02010600030101010101" pitchFamily="2" charset="-122"/>
              </a:rPr>
              <a:t>）等意义的词语：</a:t>
            </a:r>
            <a:r>
              <a:rPr lang="en-US" altLang="zh-CN" sz="1800" kern="100" dirty="0">
                <a:solidFill>
                  <a:srgbClr val="000000"/>
                </a:solidFill>
                <a:effectLst/>
                <a:latin typeface="Times New Roman" panose="02020603050405020304" pitchFamily="18" charset="0"/>
                <a:ea typeface="宋体" panose="02010600030101010101" pitchFamily="2" charset="-122"/>
              </a:rPr>
              <a:t> adjacent to, next to, near to, close to, over , under, above, up, down, further, here, there, beyond, beneath, nearby, in front of, on top of </a:t>
            </a:r>
            <a:r>
              <a:rPr lang="zh-CN" altLang="zh-CN" sz="1800" kern="100" dirty="0">
                <a:solidFill>
                  <a:srgbClr val="000000"/>
                </a:solidFill>
                <a:effectLst/>
                <a:latin typeface="Times New Roman" panose="02020603050405020304" pitchFamily="18" charset="0"/>
                <a:ea typeface="宋体" panose="02010600030101010101" pitchFamily="2" charset="-122"/>
              </a:rPr>
              <a:t>等；有些逻辑联结词语表示句际之间的因果和推论关系（</a:t>
            </a:r>
            <a:r>
              <a:rPr lang="en-US" altLang="zh-CN" sz="1800" kern="100" dirty="0">
                <a:solidFill>
                  <a:srgbClr val="000000"/>
                </a:solidFill>
                <a:effectLst/>
                <a:latin typeface="Times New Roman" panose="02020603050405020304" pitchFamily="18" charset="0"/>
                <a:ea typeface="宋体" panose="02010600030101010101" pitchFamily="2" charset="-122"/>
              </a:rPr>
              <a:t>causal/</a:t>
            </a:r>
            <a:r>
              <a:rPr lang="en-US" altLang="zh-CN" sz="1800" kern="100" dirty="0" err="1">
                <a:solidFill>
                  <a:srgbClr val="000000"/>
                </a:solidFill>
                <a:effectLst/>
                <a:latin typeface="Times New Roman" panose="02020603050405020304" pitchFamily="18" charset="0"/>
                <a:ea typeface="宋体" panose="02010600030101010101" pitchFamily="2" charset="-122"/>
              </a:rPr>
              <a:t>resultive</a:t>
            </a:r>
            <a:r>
              <a:rPr lang="en-US" altLang="zh-CN" sz="1800" kern="100" dirty="0">
                <a:solidFill>
                  <a:srgbClr val="000000"/>
                </a:solidFill>
                <a:effectLst/>
                <a:latin typeface="Times New Roman" panose="02020603050405020304" pitchFamily="18" charset="0"/>
                <a:ea typeface="宋体" panose="02010600030101010101" pitchFamily="2" charset="-122"/>
              </a:rPr>
              <a:t>/inferential relation</a:t>
            </a:r>
            <a:r>
              <a:rPr lang="zh-CN" altLang="zh-CN" sz="1800" kern="100" dirty="0">
                <a:solidFill>
                  <a:srgbClr val="000000"/>
                </a:solidFill>
                <a:effectLst/>
                <a:latin typeface="Times New Roman" panose="02020603050405020304" pitchFamily="18" charset="0"/>
                <a:ea typeface="宋体" panose="02010600030101010101" pitchFamily="2" charset="-122"/>
              </a:rPr>
              <a:t>），如：</a:t>
            </a:r>
            <a:r>
              <a:rPr lang="en-US" altLang="zh-CN" sz="1800" kern="100" dirty="0">
                <a:solidFill>
                  <a:srgbClr val="000000"/>
                </a:solidFill>
                <a:effectLst/>
                <a:latin typeface="Times New Roman" panose="02020603050405020304" pitchFamily="18" charset="0"/>
                <a:ea typeface="宋体" panose="02010600030101010101" pitchFamily="2" charset="-122"/>
              </a:rPr>
              <a:t>consequently, so, then, hence, because, as a result, in that case, otherwise, for this reason</a:t>
            </a:r>
            <a:r>
              <a:rPr lang="zh-CN" altLang="zh-CN" sz="1800" kern="100" dirty="0">
                <a:solidFill>
                  <a:srgbClr val="000000"/>
                </a:solidFill>
                <a:effectLst/>
                <a:latin typeface="Times New Roman" panose="02020603050405020304" pitchFamily="18" charset="0"/>
                <a:ea typeface="宋体" panose="02010600030101010101" pitchFamily="2" charset="-122"/>
              </a:rPr>
              <a:t>等；有些逻辑联结语则表示句际之间的转折和对比关系</a:t>
            </a:r>
            <a:r>
              <a:rPr lang="en-US" altLang="zh-CN" sz="1800" kern="100" dirty="0">
                <a:solidFill>
                  <a:srgbClr val="000000"/>
                </a:solidFill>
                <a:effectLst/>
                <a:latin typeface="Times New Roman" panose="02020603050405020304" pitchFamily="18" charset="0"/>
                <a:ea typeface="宋体" panose="02010600030101010101" pitchFamily="2" charset="-122"/>
              </a:rPr>
              <a:t>(adversative/contrastive relation)</a:t>
            </a:r>
            <a:r>
              <a:rPr lang="zh-CN" altLang="zh-CN" sz="1800" kern="100" dirty="0">
                <a:solidFill>
                  <a:srgbClr val="000000"/>
                </a:solidFill>
                <a:effectLst/>
                <a:latin typeface="Times New Roman" panose="02020603050405020304" pitchFamily="18" charset="0"/>
                <a:ea typeface="宋体" panose="02010600030101010101" pitchFamily="2" charset="-122"/>
              </a:rPr>
              <a:t>，如：</a:t>
            </a:r>
            <a:r>
              <a:rPr lang="en-US" altLang="zh-CN" sz="1800" kern="100" dirty="0">
                <a:solidFill>
                  <a:srgbClr val="000000"/>
                </a:solidFill>
                <a:effectLst/>
                <a:latin typeface="Times New Roman" panose="02020603050405020304" pitchFamily="18" charset="0"/>
                <a:ea typeface="宋体" panose="02010600030101010101" pitchFamily="2" charset="-122"/>
              </a:rPr>
              <a:t>however, but, nevertheless, in fact, on the contrary, in any case, in fact, yet</a:t>
            </a:r>
            <a:r>
              <a:rPr lang="zh-CN" altLang="zh-CN" sz="1800" kern="100" dirty="0">
                <a:solidFill>
                  <a:srgbClr val="000000"/>
                </a:solidFill>
                <a:effectLst/>
                <a:latin typeface="Times New Roman" panose="02020603050405020304" pitchFamily="18" charset="0"/>
                <a:ea typeface="宋体" panose="02010600030101010101" pitchFamily="2" charset="-122"/>
              </a:rPr>
              <a:t>等；还有些逻辑联结语表示附加关系</a:t>
            </a:r>
            <a:r>
              <a:rPr lang="en-US" altLang="zh-CN" sz="1800" kern="100" dirty="0">
                <a:solidFill>
                  <a:srgbClr val="000000"/>
                </a:solidFill>
                <a:effectLst/>
                <a:latin typeface="Times New Roman" panose="02020603050405020304" pitchFamily="18" charset="0"/>
                <a:ea typeface="宋体" panose="02010600030101010101" pitchFamily="2" charset="-122"/>
              </a:rPr>
              <a:t>(additive relation)</a:t>
            </a:r>
            <a:r>
              <a:rPr lang="zh-CN" altLang="zh-CN" sz="1800" kern="100" dirty="0">
                <a:solidFill>
                  <a:srgbClr val="000000"/>
                </a:solidFill>
                <a:effectLst/>
                <a:latin typeface="Times New Roman" panose="02020603050405020304" pitchFamily="18" charset="0"/>
                <a:ea typeface="宋体" panose="02010600030101010101" pitchFamily="2" charset="-122"/>
              </a:rPr>
              <a:t>，例如：</a:t>
            </a:r>
            <a:r>
              <a:rPr lang="en-US" altLang="zh-CN" sz="1800" kern="100" dirty="0">
                <a:solidFill>
                  <a:srgbClr val="000000"/>
                </a:solidFill>
                <a:effectLst/>
                <a:latin typeface="Times New Roman" panose="02020603050405020304" pitchFamily="18" charset="0"/>
                <a:ea typeface="宋体" panose="02010600030101010101" pitchFamily="2" charset="-122"/>
              </a:rPr>
              <a:t>by the way, in the other words, for instance, likewise, similarly, and, or</a:t>
            </a:r>
            <a:r>
              <a:rPr lang="zh-CN" altLang="zh-CN" sz="1800" kern="100" dirty="0">
                <a:solidFill>
                  <a:srgbClr val="000000"/>
                </a:solidFill>
                <a:effectLst/>
                <a:latin typeface="Times New Roman" panose="02020603050405020304" pitchFamily="18" charset="0"/>
                <a:ea typeface="宋体" panose="02010600030101010101" pitchFamily="2" charset="-122"/>
              </a:rPr>
              <a:t>等。</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逻辑联结语既是语法也是词汇手段，所以单独列为一种，有些在第六章第三节“英语语句组合风格”里已经详细讨论过，这里不再具体分析了。</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780181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934691-93ED-7F52-E4A6-EE3C18A5CF2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C087AFD-82AE-34C7-9FF6-AB43E8C0A591}"/>
              </a:ext>
            </a:extLst>
          </p:cNvPr>
          <p:cNvSpPr>
            <a:spLocks noGrp="1"/>
          </p:cNvSpPr>
          <p:nvPr>
            <p:ph idx="1"/>
          </p:nvPr>
        </p:nvSpPr>
        <p:spPr/>
        <p:txBody>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（四）语音手段</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英语语篇的衔接还可通过语音手段予以实现，如头韵（</a:t>
            </a:r>
            <a:r>
              <a:rPr lang="en-US" altLang="zh-CN" sz="1800" kern="100" dirty="0">
                <a:solidFill>
                  <a:srgbClr val="000000"/>
                </a:solidFill>
                <a:effectLst/>
                <a:latin typeface="Times New Roman" panose="02020603050405020304" pitchFamily="18" charset="0"/>
                <a:ea typeface="宋体" panose="02010600030101010101" pitchFamily="2" charset="-122"/>
              </a:rPr>
              <a:t>alliteration</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）、元音叠韵（</a:t>
            </a:r>
            <a:r>
              <a:rPr lang="en-US" altLang="zh-CN" sz="1800" kern="100" dirty="0">
                <a:solidFill>
                  <a:srgbClr val="000000"/>
                </a:solidFill>
                <a:effectLst/>
                <a:latin typeface="Times New Roman" panose="02020603050405020304" pitchFamily="18" charset="0"/>
                <a:ea typeface="宋体" panose="02010600030101010101" pitchFamily="2" charset="-122"/>
              </a:rPr>
              <a:t>assonance</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；或称</a:t>
            </a:r>
            <a:r>
              <a:rPr lang="en-US" altLang="zh-CN" sz="1800" kern="100" dirty="0">
                <a:solidFill>
                  <a:srgbClr val="000000"/>
                </a:solidFill>
                <a:effectLst/>
                <a:latin typeface="宋体" panose="02010600030101010101" pitchFamily="2" charset="-122"/>
                <a:cs typeface="Times New Roman" panose="02020603050405020304" pitchFamily="18" charset="0"/>
              </a:rPr>
              <a:t>“</a:t>
            </a:r>
            <a:r>
              <a:rPr lang="zh-CN" altLang="zh-CN" sz="1800" kern="100" dirty="0">
                <a:solidFill>
                  <a:srgbClr val="000000"/>
                </a:solidFill>
                <a:effectLst/>
                <a:ea typeface="宋体" panose="02010600030101010101" pitchFamily="2" charset="-122"/>
                <a:cs typeface="Times New Roman" panose="02020603050405020304" pitchFamily="18" charset="0"/>
              </a:rPr>
              <a:t>腹韵</a:t>
            </a:r>
            <a:r>
              <a:rPr lang="en-US" altLang="zh-CN" sz="1800" kern="100" dirty="0">
                <a:solidFill>
                  <a:srgbClr val="000000"/>
                </a:solidFill>
                <a:effectLst/>
                <a:ea typeface="宋体" panose="02010600030101010101" pitchFamily="2" charset="-122"/>
                <a:cs typeface="Times New Roman" panose="02020603050405020304" pitchFamily="18" charset="0"/>
              </a:rPr>
              <a:t>”</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）、拟声（</a:t>
            </a:r>
            <a:r>
              <a:rPr lang="en-US" altLang="zh-CN" sz="1800" kern="100" dirty="0">
                <a:solidFill>
                  <a:srgbClr val="000000"/>
                </a:solidFill>
                <a:effectLst/>
                <a:latin typeface="Times New Roman" panose="02020603050405020304" pitchFamily="18" charset="0"/>
                <a:ea typeface="宋体" panose="02010600030101010101" pitchFamily="2" charset="-122"/>
              </a:rPr>
              <a:t>onomatopoeia</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）以及节奏（</a:t>
            </a:r>
            <a:r>
              <a:rPr lang="en-US" altLang="zh-CN" sz="1800" kern="100" dirty="0">
                <a:solidFill>
                  <a:srgbClr val="000000"/>
                </a:solidFill>
                <a:effectLst/>
                <a:latin typeface="Times New Roman" panose="02020603050405020304" pitchFamily="18" charset="0"/>
                <a:ea typeface="宋体" panose="02010600030101010101" pitchFamily="2" charset="-122"/>
              </a:rPr>
              <a:t>rhythm</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）和韵律（</a:t>
            </a:r>
            <a:r>
              <a:rPr lang="en-US" altLang="zh-CN" sz="1800" kern="100" dirty="0">
                <a:solidFill>
                  <a:srgbClr val="000000"/>
                </a:solidFill>
                <a:effectLst/>
                <a:latin typeface="Times New Roman" panose="02020603050405020304" pitchFamily="18" charset="0"/>
                <a:ea typeface="宋体" panose="02010600030101010101" pitchFamily="2" charset="-122"/>
              </a:rPr>
              <a:t>meter</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）等修辞手段，在诗歌语篇中表现得更为明显，在古英语文学作品中，语篇的衔接更依赖语音手段。</a:t>
            </a:r>
            <a:endParaRPr lang="zh-CN" altLang="en-US" dirty="0"/>
          </a:p>
        </p:txBody>
      </p:sp>
    </p:spTree>
    <p:extLst>
      <p:ext uri="{BB962C8B-B14F-4D97-AF65-F5344CB8AC3E}">
        <p14:creationId xmlns:p14="http://schemas.microsoft.com/office/powerpoint/2010/main" val="39642155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7B935FF-0EED-0495-F8DE-9B6D84EE9D7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324F2E7-ADE6-4738-8147-42B1F898EBE8}"/>
              </a:ext>
            </a:extLst>
          </p:cNvPr>
          <p:cNvSpPr>
            <a:spLocks noGrp="1"/>
          </p:cNvSpPr>
          <p:nvPr>
            <p:ph idx="1"/>
          </p:nvPr>
        </p:nvSpPr>
        <p:spPr>
          <a:xfrm>
            <a:off x="608400" y="1490400"/>
            <a:ext cx="10619233" cy="705600"/>
          </a:xfrm>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现代英语的各种文体也重视语音和语义之间的和谐关系，例如：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235744E5-1C74-FDA9-9E52-7530BAECE948}"/>
              </a:ext>
            </a:extLst>
          </p:cNvPr>
          <p:cNvPicPr>
            <a:picLocks noChangeAspect="1"/>
          </p:cNvPicPr>
          <p:nvPr/>
        </p:nvPicPr>
        <p:blipFill rotWithShape="1">
          <a:blip r:embed="rId2"/>
          <a:srcRect t="-1" r="50000" b="-3578"/>
          <a:stretch/>
        </p:blipFill>
        <p:spPr>
          <a:xfrm>
            <a:off x="434775" y="2006613"/>
            <a:ext cx="5658225" cy="3227324"/>
          </a:xfrm>
          <a:prstGeom prst="rect">
            <a:avLst/>
          </a:prstGeom>
        </p:spPr>
      </p:pic>
      <p:pic>
        <p:nvPicPr>
          <p:cNvPr id="7" name="图片 6">
            <a:extLst>
              <a:ext uri="{FF2B5EF4-FFF2-40B4-BE49-F238E27FC236}">
                <a16:creationId xmlns:a16="http://schemas.microsoft.com/office/drawing/2014/main" id="{5CFD15F4-45AC-AC9D-6CD1-946D07A189F1}"/>
              </a:ext>
            </a:extLst>
          </p:cNvPr>
          <p:cNvPicPr>
            <a:picLocks noChangeAspect="1"/>
          </p:cNvPicPr>
          <p:nvPr/>
        </p:nvPicPr>
        <p:blipFill rotWithShape="1">
          <a:blip r:embed="rId3"/>
          <a:srcRect r="49825" b="-1231"/>
          <a:stretch/>
        </p:blipFill>
        <p:spPr>
          <a:xfrm>
            <a:off x="6093000" y="2006614"/>
            <a:ext cx="6135813" cy="3030080"/>
          </a:xfrm>
          <a:prstGeom prst="rect">
            <a:avLst/>
          </a:prstGeom>
        </p:spPr>
      </p:pic>
      <p:sp>
        <p:nvSpPr>
          <p:cNvPr id="9" name="文本框 8">
            <a:extLst>
              <a:ext uri="{FF2B5EF4-FFF2-40B4-BE49-F238E27FC236}">
                <a16:creationId xmlns:a16="http://schemas.microsoft.com/office/drawing/2014/main" id="{B78C621D-4E1E-8AA6-D1EE-F3B76DB1A29A}"/>
              </a:ext>
            </a:extLst>
          </p:cNvPr>
          <p:cNvSpPr txBox="1"/>
          <p:nvPr/>
        </p:nvSpPr>
        <p:spPr>
          <a:xfrm>
            <a:off x="608400" y="5233937"/>
            <a:ext cx="11148825" cy="1511637"/>
          </a:xfrm>
          <a:prstGeom prst="rect">
            <a:avLst/>
          </a:prstGeom>
          <a:noFill/>
        </p:spPr>
        <p:txBody>
          <a:bodyPr wrap="square">
            <a:spAutoFit/>
          </a:bodyPr>
          <a:lstStyle/>
          <a:p>
            <a:r>
              <a:rPr lang="zh-CN" altLang="en-US" dirty="0"/>
              <a:t>第一句和第二句在句子结构、节奏和重读等方面都是一致的和重复的，语音上的衔接是很明显的。第四句包含两对排比的短语（“</a:t>
            </a:r>
            <a:r>
              <a:rPr lang="en-US" altLang="zh-CN" dirty="0"/>
              <a:t>how fresh, how calm”; “like the flap of a wave; the kiss of a wave”</a:t>
            </a:r>
            <a:r>
              <a:rPr lang="zh-CN" altLang="en-US" dirty="0"/>
              <a:t>），</a:t>
            </a:r>
            <a:r>
              <a:rPr lang="zh-CN" altLang="en-US" dirty="0">
                <a:solidFill>
                  <a:srgbClr val="FF0000"/>
                </a:solidFill>
              </a:rPr>
              <a:t>重读模式相近，与句式结构吻合，加强了语篇的衔接和连贯</a:t>
            </a:r>
            <a:r>
              <a:rPr lang="zh-CN" altLang="en-US" dirty="0"/>
              <a:t>。其中还有些短语节奏是“抑扬格五音步”（</a:t>
            </a:r>
            <a:r>
              <a:rPr lang="en-US" altLang="zh-CN" dirty="0"/>
              <a:t>iambic pentameter</a:t>
            </a:r>
            <a:r>
              <a:rPr lang="zh-CN" altLang="en-US" dirty="0"/>
              <a:t>），如“</a:t>
            </a:r>
            <a:r>
              <a:rPr lang="en-US" altLang="zh-CN" dirty="0"/>
              <a:t>and plunged at Bourton into the open air”, “ that something awful was about to happen”</a:t>
            </a:r>
            <a:r>
              <a:rPr lang="zh-CN" altLang="en-US" dirty="0"/>
              <a:t>，也有助于语篇的衔接和连贯。汉语译文也应该注意这些特征，</a:t>
            </a:r>
            <a:r>
              <a:rPr lang="zh-CN" altLang="en-US" dirty="0">
                <a:solidFill>
                  <a:srgbClr val="FF0000"/>
                </a:solidFill>
              </a:rPr>
              <a:t>尽量在节奏上保持原文的风格</a:t>
            </a:r>
            <a:r>
              <a:rPr lang="zh-CN" altLang="en-US" dirty="0"/>
              <a:t>。</a:t>
            </a:r>
          </a:p>
        </p:txBody>
      </p:sp>
    </p:spTree>
    <p:extLst>
      <p:ext uri="{BB962C8B-B14F-4D97-AF65-F5344CB8AC3E}">
        <p14:creationId xmlns:p14="http://schemas.microsoft.com/office/powerpoint/2010/main" val="162311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02938E9-024B-565A-B278-C6E47447C85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D364AAA-1680-A747-DFD8-0949DCBB83B4}"/>
              </a:ext>
            </a:extLst>
          </p:cNvPr>
          <p:cNvSpPr>
            <a:spLocks noGrp="1"/>
          </p:cNvSpPr>
          <p:nvPr>
            <p:ph idx="1"/>
          </p:nvPr>
        </p:nvSpPr>
        <p:spPr/>
        <p:txBody>
          <a:bodyPr/>
          <a:lstStyle/>
          <a:p>
            <a:pPr algn="just"/>
            <a:r>
              <a:rPr lang="zh-CN" altLang="zh-CN" sz="2400" kern="100" dirty="0">
                <a:solidFill>
                  <a:srgbClr val="FF0000"/>
                </a:solidFill>
                <a:effectLst/>
                <a:latin typeface="Times New Roman" panose="02020603050405020304" pitchFamily="18" charset="0"/>
                <a:ea typeface="黑体" panose="02010609060101010101" pitchFamily="49" charset="-122"/>
              </a:rPr>
              <a:t>二、主位结构与文体风格</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上面讨论的是句子与句子如何衔接以及不同的衔接有什么不同的风格，现在要讨论句群内句子如何推进，即主位结构及其推进，在此基础上分析不同的主位结构有什么不同的风格。（参考莫爱屏，</a:t>
            </a:r>
            <a:r>
              <a:rPr lang="en-US" altLang="zh-CN" sz="1800" kern="100" dirty="0">
                <a:solidFill>
                  <a:schemeClr val="tx1"/>
                </a:solidFill>
                <a:effectLst/>
                <a:latin typeface="Times New Roman" panose="02020603050405020304" pitchFamily="18" charset="0"/>
                <a:ea typeface="宋体" panose="02010600030101010101" pitchFamily="2" charset="-122"/>
              </a:rPr>
              <a:t>2010: 68—72</a:t>
            </a:r>
            <a:r>
              <a:rPr lang="zh-CN" altLang="zh-CN" sz="1800" kern="100" dirty="0">
                <a:solidFill>
                  <a:schemeClr val="tx1"/>
                </a:solidFill>
                <a:effectLst/>
                <a:latin typeface="Times New Roman" panose="02020603050405020304" pitchFamily="18" charset="0"/>
                <a:ea typeface="宋体" panose="02010600030101010101" pitchFamily="2" charset="-122"/>
              </a:rPr>
              <a:t>；张德禄，</a:t>
            </a:r>
            <a:r>
              <a:rPr lang="en-US" altLang="zh-CN" sz="1800" kern="100" dirty="0">
                <a:solidFill>
                  <a:schemeClr val="tx1"/>
                </a:solidFill>
                <a:effectLst/>
                <a:latin typeface="Times New Roman" panose="02020603050405020304" pitchFamily="18" charset="0"/>
                <a:ea typeface="宋体" panose="02010600030101010101" pitchFamily="2" charset="-122"/>
              </a:rPr>
              <a:t>2005: 98—104</a:t>
            </a:r>
            <a:r>
              <a:rPr lang="zh-CN" altLang="zh-CN" sz="1800" kern="100" dirty="0">
                <a:solidFill>
                  <a:schemeClr val="tx1"/>
                </a:solidFill>
                <a:effectLst/>
                <a:latin typeface="Times New Roman" panose="02020603050405020304" pitchFamily="18" charset="0"/>
                <a:ea typeface="宋体" panose="02010600030101010101" pitchFamily="2" charset="-122"/>
              </a:rPr>
              <a:t>）</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（一）主位结构</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r>
              <a:rPr lang="zh-CN" altLang="zh-CN" kern="100" dirty="0">
                <a:solidFill>
                  <a:schemeClr val="tx1"/>
                </a:solidFill>
                <a:latin typeface="Times New Roman" panose="02020603050405020304" pitchFamily="18" charset="0"/>
                <a:ea typeface="宋体" panose="02010600030101010101" pitchFamily="2" charset="-122"/>
              </a:rPr>
              <a:t>从语法角度，一个句子总是分为主谓宾这些主要的成分，这些成分有一定的先后顺序规则，但这只是语法的角度，语篇层次还要关注一个句子先说什么后说什么，也就是信息和思想如何组织，这就需要分析主位结构：主位（</a:t>
            </a:r>
            <a:r>
              <a:rPr lang="en-US" altLang="zh-CN" kern="100" dirty="0">
                <a:solidFill>
                  <a:schemeClr val="tx1"/>
                </a:solidFill>
                <a:latin typeface="Times New Roman" panose="02020603050405020304" pitchFamily="18" charset="0"/>
                <a:ea typeface="宋体" panose="02010600030101010101" pitchFamily="2" charset="-122"/>
              </a:rPr>
              <a:t>Theme</a:t>
            </a:r>
            <a:r>
              <a:rPr lang="zh-CN" altLang="zh-CN" kern="100" dirty="0">
                <a:solidFill>
                  <a:schemeClr val="tx1"/>
                </a:solidFill>
                <a:latin typeface="Times New Roman" panose="02020603050405020304" pitchFamily="18" charset="0"/>
                <a:ea typeface="宋体" panose="02010600030101010101" pitchFamily="2" charset="-122"/>
              </a:rPr>
              <a:t>）和述位（</a:t>
            </a:r>
            <a:r>
              <a:rPr lang="en-US" altLang="zh-CN" kern="100" dirty="0">
                <a:solidFill>
                  <a:schemeClr val="tx1"/>
                </a:solidFill>
                <a:latin typeface="Times New Roman" panose="02020603050405020304" pitchFamily="18" charset="0"/>
                <a:ea typeface="宋体" panose="02010600030101010101" pitchFamily="2" charset="-122"/>
              </a:rPr>
              <a:t>Rheme</a:t>
            </a:r>
            <a:r>
              <a:rPr lang="zh-CN" altLang="zh-CN" kern="100" dirty="0">
                <a:solidFill>
                  <a:schemeClr val="tx1"/>
                </a:solidFill>
                <a:latin typeface="Times New Roman" panose="02020603050405020304" pitchFamily="18" charset="0"/>
                <a:ea typeface="宋体" panose="02010600030101010101" pitchFamily="2" charset="-122"/>
              </a:rPr>
              <a:t>）。</a:t>
            </a:r>
            <a:endParaRPr lang="en-US" altLang="zh-CN" kern="100" dirty="0">
              <a:solidFill>
                <a:schemeClr val="tx1"/>
              </a:solidFill>
              <a:latin typeface="Times New Roman" panose="02020603050405020304" pitchFamily="18" charset="0"/>
              <a:ea typeface="宋体" panose="02010600030101010101" pitchFamily="2" charset="-122"/>
            </a:endParaRPr>
          </a:p>
          <a:p>
            <a:r>
              <a:rPr lang="zh-CN" altLang="zh-CN" kern="100" dirty="0">
                <a:solidFill>
                  <a:schemeClr val="tx1"/>
                </a:solidFill>
                <a:latin typeface="Times New Roman" panose="02020603050405020304" pitchFamily="18" charset="0"/>
                <a:ea typeface="宋体" panose="02010600030101010101" pitchFamily="2" charset="-122"/>
              </a:rPr>
              <a:t>主位表示信息的起点，述位是对主位的发展。</a:t>
            </a:r>
            <a:endParaRPr lang="zh-CN" altLang="en-US" kern="100" dirty="0">
              <a:solidFill>
                <a:schemeClr val="tx1"/>
              </a:solidFill>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3977879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141E434-8054-284C-3107-4F65C36527C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35F46E1-469B-BF53-2D79-2867DBBD857A}"/>
              </a:ext>
            </a:extLst>
          </p:cNvPr>
          <p:cNvSpPr>
            <a:spLocks noGrp="1"/>
          </p:cNvSpPr>
          <p:nvPr>
            <p:ph idx="1"/>
          </p:nvPr>
        </p:nvSpPr>
        <p:spPr/>
        <p:txBody>
          <a:bodyPr/>
          <a:lstStyle/>
          <a:p>
            <a:r>
              <a:rPr lang="zh-CN" altLang="zh-CN" sz="18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主位和主语是完全不同的概念</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，主语（</a:t>
            </a:r>
            <a:r>
              <a:rPr lang="en-US" altLang="zh-CN" sz="1800" kern="100" dirty="0">
                <a:solidFill>
                  <a:srgbClr val="000000"/>
                </a:solidFill>
                <a:effectLst/>
                <a:latin typeface="Times New Roman" panose="02020603050405020304" pitchFamily="18" charset="0"/>
                <a:ea typeface="宋体" panose="02010600030101010101" pitchFamily="2" charset="-122"/>
              </a:rPr>
              <a:t>Subject</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）指句中与谓语（</a:t>
            </a:r>
            <a:r>
              <a:rPr lang="en-US" altLang="zh-CN" sz="1800" kern="100" dirty="0">
                <a:solidFill>
                  <a:srgbClr val="000000"/>
                </a:solidFill>
                <a:effectLst/>
                <a:latin typeface="Times New Roman" panose="02020603050405020304" pitchFamily="18" charset="0"/>
                <a:ea typeface="宋体" panose="02010600030101010101" pitchFamily="2" charset="-122"/>
              </a:rPr>
              <a:t>Predicate</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）相对而存在的成分，一般位于动词的前面，并要求谓语动词在人称、时态、单复数等方面与之保持一致。</a:t>
            </a:r>
            <a:endParaRPr lang="en-US"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r>
              <a:rPr lang="zh-CN" altLang="zh-CN" sz="18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主位则是说话人心目中确定的起点</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，一般说来，陈述句的主位就是主语，但主位也可由其他成分充当，所以主位可分为单项主位（</a:t>
            </a:r>
            <a:r>
              <a:rPr lang="en-US" altLang="zh-CN" sz="1800" kern="100" dirty="0">
                <a:solidFill>
                  <a:srgbClr val="000000"/>
                </a:solidFill>
                <a:effectLst/>
                <a:latin typeface="Times New Roman" panose="02020603050405020304" pitchFamily="18" charset="0"/>
                <a:ea typeface="宋体" panose="02010600030101010101" pitchFamily="2" charset="-122"/>
              </a:rPr>
              <a:t>Simple Theme</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）和复项主位（</a:t>
            </a:r>
            <a:r>
              <a:rPr lang="en-US" altLang="zh-CN" sz="1800" kern="100" dirty="0">
                <a:solidFill>
                  <a:srgbClr val="000000"/>
                </a:solidFill>
                <a:effectLst/>
                <a:latin typeface="Times New Roman" panose="02020603050405020304" pitchFamily="18" charset="0"/>
                <a:ea typeface="宋体" panose="02010600030101010101" pitchFamily="2" charset="-122"/>
              </a:rPr>
              <a:t>Multiple Theme</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）、句项主位（</a:t>
            </a:r>
            <a:r>
              <a:rPr lang="en-US" altLang="zh-CN" sz="1800" kern="100" dirty="0">
                <a:solidFill>
                  <a:srgbClr val="000000"/>
                </a:solidFill>
                <a:effectLst/>
                <a:latin typeface="Times New Roman" panose="02020603050405020304" pitchFamily="18" charset="0"/>
                <a:ea typeface="宋体" panose="02010600030101010101" pitchFamily="2" charset="-122"/>
              </a:rPr>
              <a:t>Clause as Theme</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）和谓语主位</a:t>
            </a:r>
            <a:r>
              <a:rPr lang="en-US" altLang="zh-CN" sz="1800" kern="100" dirty="0">
                <a:solidFill>
                  <a:srgbClr val="000000"/>
                </a:solidFill>
                <a:effectLst/>
                <a:latin typeface="Times New Roman" panose="02020603050405020304" pitchFamily="18" charset="0"/>
                <a:ea typeface="宋体" panose="02010600030101010101" pitchFamily="2" charset="-122"/>
              </a:rPr>
              <a:t>(Predicated Theme)</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等。</a:t>
            </a:r>
            <a:endParaRPr lang="en-US"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单项主位不可以进一步分析，复项主位可以进一步划分为话语主位</a:t>
            </a:r>
            <a:r>
              <a:rPr lang="en-US" altLang="zh-CN" sz="1800" kern="100" dirty="0">
                <a:solidFill>
                  <a:srgbClr val="000000"/>
                </a:solidFill>
                <a:effectLst/>
                <a:latin typeface="Times New Roman" panose="02020603050405020304" pitchFamily="18" charset="0"/>
                <a:ea typeface="宋体" panose="02010600030101010101" pitchFamily="2" charset="-122"/>
              </a:rPr>
              <a:t>(Textual Theme)</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、人际主位（</a:t>
            </a:r>
            <a:r>
              <a:rPr lang="en-US" altLang="zh-CN" sz="1800" kern="100" dirty="0">
                <a:solidFill>
                  <a:srgbClr val="000000"/>
                </a:solidFill>
                <a:effectLst/>
                <a:latin typeface="Times New Roman" panose="02020603050405020304" pitchFamily="18" charset="0"/>
                <a:ea typeface="宋体" panose="02010600030101010101" pitchFamily="2" charset="-122"/>
              </a:rPr>
              <a:t>Interpersonal Theme) </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和话题主位（</a:t>
            </a:r>
            <a:r>
              <a:rPr lang="en-US" altLang="zh-CN" sz="1800" kern="100" dirty="0">
                <a:solidFill>
                  <a:srgbClr val="000000"/>
                </a:solidFill>
                <a:effectLst/>
                <a:latin typeface="Times New Roman" panose="02020603050405020304" pitchFamily="18" charset="0"/>
                <a:ea typeface="宋体" panose="02010600030101010101" pitchFamily="2" charset="-122"/>
              </a:rPr>
              <a:t>Topic Theme)</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等；句项主位是由整个小句（复合句中的主句或从句构成）充当主位，谓语性主位则主要将谓语通过强调句型</a:t>
            </a:r>
            <a:r>
              <a:rPr lang="en-US" altLang="zh-CN" sz="1800" kern="100" dirty="0">
                <a:solidFill>
                  <a:srgbClr val="000000"/>
                </a:solidFill>
                <a:effectLst/>
                <a:latin typeface="Times New Roman" panose="02020603050405020304" pitchFamily="18" charset="0"/>
                <a:ea typeface="宋体" panose="02010600030101010101" pitchFamily="2" charset="-122"/>
              </a:rPr>
              <a:t>“</a:t>
            </a:r>
            <a:r>
              <a:rPr lang="en-US" altLang="zh-CN" sz="1800" kern="100" dirty="0" err="1">
                <a:solidFill>
                  <a:srgbClr val="000000"/>
                </a:solidFill>
                <a:effectLst/>
                <a:latin typeface="Times New Roman" panose="02020603050405020304" pitchFamily="18" charset="0"/>
                <a:ea typeface="宋体" panose="02010600030101010101" pitchFamily="2" charset="-122"/>
              </a:rPr>
              <a:t>it+be</a:t>
            </a:r>
            <a:r>
              <a:rPr lang="en-US" altLang="zh-CN" sz="1800" kern="100" dirty="0">
                <a:solidFill>
                  <a:srgbClr val="000000"/>
                </a:solidFill>
                <a:effectLst/>
                <a:latin typeface="Times New Roman" panose="02020603050405020304" pitchFamily="18" charset="0"/>
                <a:ea typeface="宋体" panose="02010600030101010101" pitchFamily="2" charset="-122"/>
              </a:rPr>
              <a:t>…”</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前移作为复合句中的谓语性主位</a:t>
            </a:r>
            <a:r>
              <a:rPr lang="zh-CN" altLang="en-US"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en-US" dirty="0"/>
          </a:p>
        </p:txBody>
      </p:sp>
    </p:spTree>
    <p:extLst>
      <p:ext uri="{BB962C8B-B14F-4D97-AF65-F5344CB8AC3E}">
        <p14:creationId xmlns:p14="http://schemas.microsoft.com/office/powerpoint/2010/main" val="9097124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C8F4C8-6078-F193-8AEA-965DBE35D4F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DF7BAB2-E884-DAD7-85EE-6B72493CC76B}"/>
              </a:ext>
            </a:extLst>
          </p:cNvPr>
          <p:cNvSpPr>
            <a:spLocks noGrp="1"/>
          </p:cNvSpPr>
          <p:nvPr>
            <p:ph idx="1"/>
          </p:nvPr>
        </p:nvSpPr>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①单项主位</a:t>
            </a:r>
            <a:r>
              <a:rPr lang="en-US" altLang="zh-CN" sz="1800" kern="100" dirty="0">
                <a:solidFill>
                  <a:srgbClr val="000000"/>
                </a:solidFill>
                <a:effectLst/>
                <a:latin typeface="Times New Roman" panose="02020603050405020304" pitchFamily="18" charset="0"/>
                <a:ea typeface="宋体" panose="02010600030101010101" pitchFamily="2" charset="-122"/>
              </a:rPr>
              <a:t>  Ziggy</a:t>
            </a:r>
            <a:r>
              <a:rPr lang="zh-CN" altLang="zh-CN" sz="1800" kern="100" dirty="0">
                <a:solidFill>
                  <a:srgbClr val="000000"/>
                </a:solidFill>
                <a:effectLst/>
                <a:latin typeface="Times New Roman" panose="02020603050405020304" pitchFamily="18" charset="0"/>
                <a:ea typeface="宋体" panose="02010600030101010101" pitchFamily="2" charset="-122"/>
              </a:rPr>
              <a:t>（主位，也是主语）</a:t>
            </a:r>
            <a:r>
              <a:rPr lang="en-US" altLang="zh-CN" sz="1800" kern="100" dirty="0">
                <a:solidFill>
                  <a:srgbClr val="000000"/>
                </a:solidFill>
                <a:effectLst/>
                <a:latin typeface="Times New Roman" panose="02020603050405020304" pitchFamily="18" charset="0"/>
                <a:ea typeface="宋体" panose="02010600030101010101" pitchFamily="2" charset="-122"/>
              </a:rPr>
              <a:t>‖ played the guitar in his room.</a:t>
            </a:r>
            <a:r>
              <a:rPr lang="zh-CN" altLang="zh-CN" sz="1800" kern="100" dirty="0">
                <a:solidFill>
                  <a:srgbClr val="000000"/>
                </a:solidFill>
                <a:effectLst/>
                <a:latin typeface="Times New Roman" panose="02020603050405020304" pitchFamily="18" charset="0"/>
                <a:ea typeface="宋体" panose="02010600030101010101" pitchFamily="2" charset="-122"/>
              </a:rPr>
              <a:t>（述位）</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②复项主位</a:t>
            </a:r>
            <a:r>
              <a:rPr lang="en-US" altLang="zh-CN" sz="1800" kern="100" dirty="0">
                <a:solidFill>
                  <a:srgbClr val="000000"/>
                </a:solidFill>
                <a:effectLst/>
                <a:latin typeface="Times New Roman" panose="02020603050405020304" pitchFamily="18" charset="0"/>
                <a:ea typeface="宋体" panose="02010600030101010101" pitchFamily="2" charset="-122"/>
              </a:rPr>
              <a:t>  Well </a:t>
            </a:r>
            <a:r>
              <a:rPr lang="zh-CN" altLang="zh-CN" sz="1800" kern="100" dirty="0">
                <a:solidFill>
                  <a:srgbClr val="000000"/>
                </a:solidFill>
                <a:effectLst/>
                <a:latin typeface="Times New Roman" panose="02020603050405020304" pitchFamily="18" charset="0"/>
                <a:ea typeface="宋体" panose="02010600030101010101" pitchFamily="2" charset="-122"/>
              </a:rPr>
              <a:t>（话语主位）</a:t>
            </a:r>
            <a:r>
              <a:rPr lang="en-US" altLang="zh-CN" sz="1800" kern="100" dirty="0">
                <a:solidFill>
                  <a:srgbClr val="000000"/>
                </a:solidFill>
                <a:effectLst/>
                <a:latin typeface="Times New Roman" panose="02020603050405020304" pitchFamily="18" charset="0"/>
                <a:ea typeface="宋体" panose="02010600030101010101" pitchFamily="2" charset="-122"/>
              </a:rPr>
              <a:t>, children </a:t>
            </a:r>
            <a:r>
              <a:rPr lang="zh-CN" altLang="zh-CN" sz="1800" kern="100" dirty="0">
                <a:solidFill>
                  <a:srgbClr val="000000"/>
                </a:solidFill>
                <a:effectLst/>
                <a:latin typeface="Times New Roman" panose="02020603050405020304" pitchFamily="18" charset="0"/>
                <a:ea typeface="宋体" panose="02010600030101010101" pitchFamily="2" charset="-122"/>
              </a:rPr>
              <a:t>（人际主位），</a:t>
            </a:r>
            <a:r>
              <a:rPr lang="en-US" altLang="zh-CN" sz="1800" kern="100" dirty="0">
                <a:solidFill>
                  <a:srgbClr val="000000"/>
                </a:solidFill>
                <a:effectLst/>
                <a:latin typeface="Times New Roman" panose="02020603050405020304" pitchFamily="18" charset="0"/>
                <a:ea typeface="宋体" panose="02010600030101010101" pitchFamily="2" charset="-122"/>
              </a:rPr>
              <a:t>the story </a:t>
            </a:r>
            <a:r>
              <a:rPr lang="zh-CN" altLang="zh-CN" sz="1800" kern="100" dirty="0">
                <a:solidFill>
                  <a:srgbClr val="000000"/>
                </a:solidFill>
                <a:effectLst/>
                <a:latin typeface="Times New Roman" panose="02020603050405020304" pitchFamily="18" charset="0"/>
                <a:ea typeface="宋体" panose="02010600030101010101" pitchFamily="2" charset="-122"/>
              </a:rPr>
              <a:t>（主题主位，也是主语） </a:t>
            </a:r>
            <a:r>
              <a:rPr lang="en-US" altLang="zh-CN" sz="1800" kern="100" dirty="0">
                <a:solidFill>
                  <a:srgbClr val="000000"/>
                </a:solidFill>
                <a:effectLst/>
                <a:latin typeface="宋体" panose="02010600030101010101" pitchFamily="2" charset="-122"/>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is about to continue </a:t>
            </a:r>
            <a:r>
              <a:rPr lang="zh-CN" altLang="zh-CN" sz="1800" kern="100" dirty="0">
                <a:solidFill>
                  <a:srgbClr val="000000"/>
                </a:solidFill>
                <a:effectLst/>
                <a:latin typeface="Times New Roman" panose="02020603050405020304" pitchFamily="18" charset="0"/>
                <a:ea typeface="宋体" panose="02010600030101010101" pitchFamily="2" charset="-122"/>
              </a:rPr>
              <a:t>（述位）。</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③句项主位</a:t>
            </a:r>
            <a:r>
              <a:rPr lang="en-US" altLang="zh-CN" sz="1800" kern="100" dirty="0">
                <a:solidFill>
                  <a:srgbClr val="000000"/>
                </a:solidFill>
                <a:effectLst/>
                <a:latin typeface="Times New Roman" panose="02020603050405020304" pitchFamily="18" charset="0"/>
                <a:ea typeface="宋体" panose="02010600030101010101" pitchFamily="2" charset="-122"/>
              </a:rPr>
              <a:t>  When Jack</a:t>
            </a:r>
            <a:r>
              <a:rPr lang="zh-CN" altLang="zh-CN" sz="1800" kern="100" dirty="0">
                <a:solidFill>
                  <a:srgbClr val="000000"/>
                </a:solidFill>
                <a:effectLst/>
                <a:latin typeface="Times New Roman" panose="02020603050405020304" pitchFamily="18" charset="0"/>
                <a:ea typeface="宋体" panose="02010600030101010101" pitchFamily="2" charset="-122"/>
              </a:rPr>
              <a:t>（从句主语）</a:t>
            </a:r>
            <a:r>
              <a:rPr lang="en-US" altLang="zh-CN" sz="1800" kern="100" dirty="0">
                <a:solidFill>
                  <a:srgbClr val="000000"/>
                </a:solidFill>
                <a:effectLst/>
                <a:latin typeface="Times New Roman" panose="02020603050405020304" pitchFamily="18" charset="0"/>
                <a:ea typeface="宋体" panose="02010600030101010101" pitchFamily="2" charset="-122"/>
              </a:rPr>
              <a:t> obtained a credit card </a:t>
            </a:r>
            <a:r>
              <a:rPr lang="zh-CN" altLang="zh-CN" sz="1800" kern="100" dirty="0">
                <a:solidFill>
                  <a:srgbClr val="000000"/>
                </a:solidFill>
                <a:effectLst/>
                <a:latin typeface="Times New Roman" panose="02020603050405020304" pitchFamily="18" charset="0"/>
                <a:ea typeface="宋体" panose="02010600030101010101" pitchFamily="2" charset="-122"/>
              </a:rPr>
              <a:t>（整个从句是主位），</a:t>
            </a:r>
            <a:r>
              <a:rPr lang="en-US" altLang="zh-CN" sz="1800" kern="100" dirty="0">
                <a:solidFill>
                  <a:srgbClr val="000000"/>
                </a:solidFill>
                <a:effectLst/>
                <a:latin typeface="Times New Roman" panose="02020603050405020304" pitchFamily="18" charset="0"/>
                <a:ea typeface="宋体" panose="02010600030101010101" pitchFamily="2" charset="-122"/>
              </a:rPr>
              <a:t>‖he</a:t>
            </a:r>
            <a:r>
              <a:rPr lang="zh-CN" altLang="zh-CN" sz="1800" kern="100" dirty="0">
                <a:solidFill>
                  <a:srgbClr val="000000"/>
                </a:solidFill>
                <a:effectLst/>
                <a:latin typeface="Times New Roman" panose="02020603050405020304" pitchFamily="18" charset="0"/>
                <a:ea typeface="宋体" panose="02010600030101010101" pitchFamily="2" charset="-122"/>
              </a:rPr>
              <a:t>（主句主语） </a:t>
            </a:r>
            <a:r>
              <a:rPr lang="en-US" altLang="zh-CN" sz="1800" kern="100" dirty="0">
                <a:solidFill>
                  <a:srgbClr val="000000"/>
                </a:solidFill>
                <a:effectLst/>
                <a:latin typeface="Times New Roman" panose="02020603050405020304" pitchFamily="18" charset="0"/>
                <a:ea typeface="宋体" panose="02010600030101010101" pitchFamily="2" charset="-122"/>
              </a:rPr>
              <a:t>began spending money carelessly.</a:t>
            </a:r>
            <a:r>
              <a:rPr lang="zh-CN" altLang="zh-CN" sz="1800" kern="100" dirty="0">
                <a:solidFill>
                  <a:srgbClr val="000000"/>
                </a:solidFill>
                <a:effectLst/>
                <a:latin typeface="Times New Roman" panose="02020603050405020304" pitchFamily="18" charset="0"/>
                <a:ea typeface="宋体" panose="02010600030101010101" pitchFamily="2" charset="-122"/>
              </a:rPr>
              <a:t>（整个主句是述位）</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④谓语性主位</a:t>
            </a:r>
            <a:r>
              <a:rPr lang="en-US" altLang="zh-CN" sz="1800" kern="100" dirty="0">
                <a:solidFill>
                  <a:srgbClr val="000000"/>
                </a:solidFill>
                <a:effectLst/>
                <a:latin typeface="Times New Roman" panose="02020603050405020304" pitchFamily="18" charset="0"/>
                <a:ea typeface="宋体" panose="02010600030101010101" pitchFamily="2" charset="-122"/>
              </a:rPr>
              <a:t>  It was the queen </a:t>
            </a:r>
            <a:r>
              <a:rPr lang="zh-CN" altLang="zh-CN" sz="1800" kern="100" dirty="0">
                <a:solidFill>
                  <a:srgbClr val="000000"/>
                </a:solidFill>
                <a:effectLst/>
                <a:latin typeface="Times New Roman" panose="02020603050405020304" pitchFamily="18" charset="0"/>
                <a:ea typeface="宋体" panose="02010600030101010101" pitchFamily="2" charset="-122"/>
              </a:rPr>
              <a:t>（强调句中的主位）</a:t>
            </a:r>
            <a:r>
              <a:rPr lang="en-US" altLang="zh-CN" sz="1800" kern="100" dirty="0">
                <a:solidFill>
                  <a:srgbClr val="000000"/>
                </a:solidFill>
                <a:effectLst/>
                <a:latin typeface="宋体" panose="02010600030101010101" pitchFamily="2" charset="-122"/>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who sent my uncle that </a:t>
            </a:r>
            <a:r>
              <a:rPr lang="en-US" altLang="zh-CN" sz="1800" kern="100" dirty="0" err="1">
                <a:solidFill>
                  <a:srgbClr val="000000"/>
                </a:solidFill>
                <a:effectLst/>
                <a:latin typeface="Times New Roman" panose="02020603050405020304" pitchFamily="18" charset="0"/>
                <a:ea typeface="宋体" panose="02010600030101010101" pitchFamily="2" charset="-122"/>
              </a:rPr>
              <a:t>hatstand</a:t>
            </a:r>
            <a:r>
              <a:rPr lang="en-US" altLang="zh-CN" sz="1800" kern="100" dirty="0">
                <a:solidFill>
                  <a:srgbClr val="000000"/>
                </a:solidFill>
                <a:effectLst/>
                <a:latin typeface="Times New Roman" panose="02020603050405020304" pitchFamily="18" charset="0"/>
                <a:ea typeface="宋体" panose="02010600030101010101" pitchFamily="2" charset="-122"/>
              </a:rPr>
              <a:t>.</a:t>
            </a:r>
            <a:r>
              <a:rPr lang="zh-CN" altLang="zh-CN" sz="1800" kern="100" dirty="0">
                <a:solidFill>
                  <a:srgbClr val="000000"/>
                </a:solidFill>
                <a:effectLst/>
                <a:latin typeface="Times New Roman" panose="02020603050405020304" pitchFamily="18" charset="0"/>
                <a:ea typeface="宋体" panose="02010600030101010101" pitchFamily="2" charset="-122"/>
              </a:rPr>
              <a:t>（述位）</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9914220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32C5078-E4CF-3505-84A3-36D547630C6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BA9C7F2-5389-B5B1-1259-902D6B491BF5}"/>
              </a:ext>
            </a:extLst>
          </p:cNvPr>
          <p:cNvSpPr>
            <a:spLocks noGrp="1"/>
          </p:cNvSpPr>
          <p:nvPr>
            <p:ph idx="1"/>
          </p:nvPr>
        </p:nvSpPr>
        <p:spPr/>
        <p:txBody>
          <a:bodyPr/>
          <a:lstStyle/>
          <a:p>
            <a:r>
              <a:rPr lang="zh-CN" altLang="zh-CN" sz="18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常见的主位即无标记主位结构。</a:t>
            </a:r>
            <a:endParaRPr lang="en-US" altLang="zh-CN" sz="18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r>
              <a:rPr lang="zh-CN" altLang="zh-CN" sz="18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陈述句的无标记主位结构是主位与主语重叠。主位也可以是变异的，即有标记的，如在陈述句中，状语成分、宾语、甚至动词都有可能移至句首做主位</a:t>
            </a:r>
            <a:r>
              <a:rPr lang="zh-CN" altLang="en-US" sz="18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en-US" altLang="zh-CN" sz="18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⑤</a:t>
            </a:r>
            <a:r>
              <a:rPr lang="en-US" altLang="zh-CN" sz="1800" kern="100" dirty="0">
                <a:solidFill>
                  <a:srgbClr val="000000"/>
                </a:solidFill>
                <a:effectLst/>
                <a:latin typeface="Times New Roman" panose="02020603050405020304" pitchFamily="18" charset="0"/>
                <a:ea typeface="宋体" panose="02010600030101010101" pitchFamily="2" charset="-122"/>
              </a:rPr>
              <a:t>London Bridge</a:t>
            </a:r>
            <a:r>
              <a:rPr lang="zh-CN" altLang="zh-CN" sz="1800" kern="100" dirty="0">
                <a:solidFill>
                  <a:srgbClr val="000000"/>
                </a:solidFill>
                <a:effectLst/>
                <a:latin typeface="Times New Roman" panose="02020603050405020304" pitchFamily="18" charset="0"/>
                <a:ea typeface="宋体" panose="02010600030101010101" pitchFamily="2" charset="-122"/>
              </a:rPr>
              <a:t>（主位，无标记）</a:t>
            </a:r>
            <a:r>
              <a:rPr lang="en-US" altLang="zh-CN" sz="1800" kern="100" dirty="0">
                <a:solidFill>
                  <a:srgbClr val="000000"/>
                </a:solidFill>
                <a:effectLst/>
                <a:latin typeface="宋体" panose="02010600030101010101" pitchFamily="2" charset="-122"/>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is falling down. </a:t>
            </a:r>
            <a:r>
              <a:rPr lang="zh-CN" altLang="zh-CN" sz="1800" kern="100" dirty="0">
                <a:solidFill>
                  <a:srgbClr val="000000"/>
                </a:solidFill>
                <a:effectLst/>
                <a:latin typeface="Times New Roman" panose="02020603050405020304" pitchFamily="18" charset="0"/>
                <a:ea typeface="宋体" panose="02010600030101010101" pitchFamily="2" charset="-122"/>
              </a:rPr>
              <a:t>（述位）</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⑥</a:t>
            </a:r>
            <a:r>
              <a:rPr lang="en-US" altLang="zh-CN" sz="1800" kern="100" dirty="0">
                <a:solidFill>
                  <a:srgbClr val="000000"/>
                </a:solidFill>
                <a:effectLst/>
                <a:latin typeface="Times New Roman" panose="02020603050405020304" pitchFamily="18" charset="0"/>
                <a:ea typeface="宋体" panose="02010600030101010101" pitchFamily="2" charset="-122"/>
              </a:rPr>
              <a:t>Yesterday morning,</a:t>
            </a:r>
            <a:r>
              <a:rPr lang="zh-CN" altLang="zh-CN" sz="1800" kern="100" dirty="0">
                <a:solidFill>
                  <a:srgbClr val="000000"/>
                </a:solidFill>
                <a:effectLst/>
                <a:latin typeface="Times New Roman" panose="02020603050405020304" pitchFamily="18" charset="0"/>
                <a:ea typeface="宋体" panose="02010600030101010101" pitchFamily="2" charset="-122"/>
              </a:rPr>
              <a:t>（主位，有标记）</a:t>
            </a:r>
            <a:r>
              <a:rPr lang="en-US" altLang="zh-CN" sz="1800" kern="100" dirty="0">
                <a:solidFill>
                  <a:srgbClr val="000000"/>
                </a:solidFill>
                <a:effectLst/>
                <a:latin typeface="宋体" panose="02010600030101010101" pitchFamily="2" charset="-122"/>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I had walk in the nearest park.</a:t>
            </a:r>
            <a:r>
              <a:rPr lang="zh-CN" altLang="zh-CN" sz="1800" kern="100" dirty="0">
                <a:solidFill>
                  <a:srgbClr val="000000"/>
                </a:solidFill>
                <a:effectLst/>
                <a:latin typeface="Times New Roman" panose="02020603050405020304" pitchFamily="18" charset="0"/>
                <a:ea typeface="宋体" panose="02010600030101010101" pitchFamily="2" charset="-122"/>
              </a:rPr>
              <a:t>（述位）</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solidFill>
                <a:schemeClr val="tx1"/>
              </a:solidFill>
            </a:endParaRPr>
          </a:p>
        </p:txBody>
      </p:sp>
    </p:spTree>
    <p:extLst>
      <p:ext uri="{BB962C8B-B14F-4D97-AF65-F5344CB8AC3E}">
        <p14:creationId xmlns:p14="http://schemas.microsoft.com/office/powerpoint/2010/main" val="24269202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41A8362-2B73-FA79-EDC0-0E09E8A602D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339BAEB-76E6-C71F-C7F4-C28BB1631298}"/>
              </a:ext>
            </a:extLst>
          </p:cNvPr>
          <p:cNvSpPr>
            <a:spLocks noGrp="1"/>
          </p:cNvSpPr>
          <p:nvPr>
            <p:ph idx="1"/>
          </p:nvPr>
        </p:nvSpPr>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疑问句的无标记主位是：“限定动词成分（</a:t>
            </a:r>
            <a:r>
              <a:rPr lang="en-US" altLang="zh-CN" sz="1800" kern="100" dirty="0">
                <a:solidFill>
                  <a:srgbClr val="000000"/>
                </a:solidFill>
                <a:effectLst/>
                <a:latin typeface="Times New Roman" panose="02020603050405020304" pitchFamily="18" charset="0"/>
                <a:ea typeface="宋体" panose="02010600030101010101" pitchFamily="2" charset="-122"/>
              </a:rPr>
              <a:t>Finite Verbal Operator</a:t>
            </a:r>
            <a:r>
              <a:rPr lang="zh-CN" altLang="zh-CN" sz="1800" kern="100" dirty="0">
                <a:solidFill>
                  <a:srgbClr val="000000"/>
                </a:solidFill>
                <a:effectLst/>
                <a:latin typeface="Times New Roman" panose="02020603050405020304" pitchFamily="18" charset="0"/>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a:t>
            </a:r>
            <a:r>
              <a:rPr lang="zh-CN" altLang="zh-CN" sz="1800" kern="100" dirty="0">
                <a:solidFill>
                  <a:srgbClr val="000000"/>
                </a:solidFill>
                <a:effectLst/>
                <a:latin typeface="Times New Roman" panose="02020603050405020304" pitchFamily="18" charset="0"/>
                <a:ea typeface="宋体" panose="02010600030101010101" pitchFamily="2" charset="-122"/>
              </a:rPr>
              <a:t>主语（</a:t>
            </a:r>
            <a:r>
              <a:rPr lang="en-US" altLang="zh-CN" sz="1800" kern="100" dirty="0">
                <a:solidFill>
                  <a:srgbClr val="000000"/>
                </a:solidFill>
                <a:effectLst/>
                <a:latin typeface="Times New Roman" panose="02020603050405020304" pitchFamily="18" charset="0"/>
                <a:ea typeface="宋体" panose="02010600030101010101" pitchFamily="2" charset="-122"/>
              </a:rPr>
              <a:t>Subject</a:t>
            </a:r>
            <a:r>
              <a:rPr lang="zh-CN" altLang="zh-CN" sz="1800" kern="100" dirty="0">
                <a:solidFill>
                  <a:srgbClr val="000000"/>
                </a:solidFill>
                <a:effectLst/>
                <a:latin typeface="Times New Roman" panose="02020603050405020304" pitchFamily="18" charset="0"/>
                <a:ea typeface="宋体" panose="02010600030101010101" pitchFamily="2" charset="-122"/>
              </a:rPr>
              <a:t>）”，有标记主位常常由时间或地点状语充当，例如：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⑦</a:t>
            </a:r>
            <a:r>
              <a:rPr lang="en-US" altLang="zh-CN" sz="1800" kern="100" dirty="0">
                <a:solidFill>
                  <a:srgbClr val="000000"/>
                </a:solidFill>
                <a:effectLst/>
                <a:latin typeface="Times New Roman" panose="02020603050405020304" pitchFamily="18" charset="0"/>
                <a:ea typeface="宋体" panose="02010600030101010101" pitchFamily="2" charset="-122"/>
              </a:rPr>
              <a:t>Had he</a:t>
            </a:r>
            <a:r>
              <a:rPr lang="zh-CN" altLang="zh-CN" sz="1800" kern="100" dirty="0">
                <a:solidFill>
                  <a:srgbClr val="000000"/>
                </a:solidFill>
                <a:effectLst/>
                <a:latin typeface="Times New Roman" panose="02020603050405020304" pitchFamily="18" charset="0"/>
                <a:ea typeface="宋体" panose="02010600030101010101" pitchFamily="2" charset="-122"/>
              </a:rPr>
              <a:t>（主位，无标记）</a:t>
            </a:r>
            <a:r>
              <a:rPr lang="en-US" altLang="zh-CN" sz="1800" kern="100" dirty="0">
                <a:solidFill>
                  <a:srgbClr val="000000"/>
                </a:solidFill>
                <a:effectLst/>
                <a:latin typeface="宋体" panose="02010600030101010101" pitchFamily="2" charset="-122"/>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written down something of the greatest importance?</a:t>
            </a:r>
            <a:r>
              <a:rPr lang="zh-CN" altLang="zh-CN" sz="1800" kern="100" dirty="0">
                <a:solidFill>
                  <a:srgbClr val="000000"/>
                </a:solidFill>
                <a:effectLst/>
                <a:latin typeface="Times New Roman" panose="02020603050405020304" pitchFamily="18" charset="0"/>
                <a:ea typeface="宋体" panose="02010600030101010101" pitchFamily="2" charset="-122"/>
              </a:rPr>
              <a:t>（述位）</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⑧</a:t>
            </a:r>
            <a:r>
              <a:rPr lang="en-US" altLang="zh-CN" sz="1800" kern="100" dirty="0">
                <a:solidFill>
                  <a:srgbClr val="000000"/>
                </a:solidFill>
                <a:effectLst/>
                <a:latin typeface="Times New Roman" panose="02020603050405020304" pitchFamily="18" charset="0"/>
                <a:ea typeface="宋体" panose="02010600030101010101" pitchFamily="2" charset="-122"/>
              </a:rPr>
              <a:t>After supper</a:t>
            </a:r>
            <a:r>
              <a:rPr lang="zh-CN" altLang="zh-CN" sz="1800" kern="100" dirty="0">
                <a:solidFill>
                  <a:srgbClr val="000000"/>
                </a:solidFill>
                <a:effectLst/>
                <a:latin typeface="Times New Roman" panose="02020603050405020304" pitchFamily="18" charset="0"/>
                <a:ea typeface="宋体" panose="02010600030101010101" pitchFamily="2" charset="-122"/>
              </a:rPr>
              <a:t>（主位，有标记）</a:t>
            </a:r>
            <a:r>
              <a:rPr lang="en-US" altLang="zh-CN" sz="1800" kern="100" dirty="0">
                <a:solidFill>
                  <a:srgbClr val="000000"/>
                </a:solidFill>
                <a:effectLst/>
                <a:latin typeface="宋体" panose="02010600030101010101" pitchFamily="2" charset="-122"/>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will you watch TV?</a:t>
            </a:r>
            <a:r>
              <a:rPr lang="zh-CN" altLang="zh-CN" sz="1800" kern="100" dirty="0">
                <a:solidFill>
                  <a:srgbClr val="000000"/>
                </a:solidFill>
                <a:effectLst/>
                <a:latin typeface="Times New Roman" panose="02020603050405020304" pitchFamily="18" charset="0"/>
                <a:ea typeface="宋体" panose="02010600030101010101" pitchFamily="2" charset="-122"/>
              </a:rPr>
              <a:t>（述位）</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但在</a:t>
            </a:r>
            <a:r>
              <a:rPr lang="en-US" altLang="zh-CN" sz="1800" kern="100" dirty="0">
                <a:solidFill>
                  <a:srgbClr val="000000"/>
                </a:solidFill>
                <a:effectLst/>
                <a:latin typeface="Times New Roman" panose="02020603050405020304" pitchFamily="18" charset="0"/>
                <a:ea typeface="宋体" panose="02010600030101010101" pitchFamily="2" charset="-122"/>
              </a:rPr>
              <a:t>You will watch TV</a:t>
            </a:r>
            <a:r>
              <a:rPr lang="zh-CN" altLang="zh-CN" sz="1800" kern="100" dirty="0">
                <a:solidFill>
                  <a:srgbClr val="000000"/>
                </a:solidFill>
                <a:effectLst/>
                <a:latin typeface="Times New Roman" panose="02020603050405020304" pitchFamily="18" charset="0"/>
                <a:ea typeface="宋体" panose="02010600030101010101" pitchFamily="2" charset="-122"/>
              </a:rPr>
              <a:t>？这样的句子中，</a:t>
            </a:r>
            <a:r>
              <a:rPr lang="en-US" altLang="zh-CN" sz="1800" kern="100" dirty="0">
                <a:solidFill>
                  <a:srgbClr val="000000"/>
                </a:solidFill>
                <a:effectLst/>
                <a:latin typeface="Times New Roman" panose="02020603050405020304" pitchFamily="18" charset="0"/>
                <a:ea typeface="宋体" panose="02010600030101010101" pitchFamily="2" charset="-122"/>
              </a:rPr>
              <a:t>you </a:t>
            </a:r>
            <a:r>
              <a:rPr lang="zh-CN" altLang="zh-CN" sz="1800" kern="100" dirty="0">
                <a:solidFill>
                  <a:srgbClr val="000000"/>
                </a:solidFill>
                <a:effectLst/>
                <a:latin typeface="Times New Roman" panose="02020603050405020304" pitchFamily="18" charset="0"/>
                <a:ea typeface="宋体" panose="02010600030101010101" pitchFamily="2" charset="-122"/>
              </a:rPr>
              <a:t>则充当有标记主位。</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特殊疑问句的主位通常由</a:t>
            </a:r>
            <a:r>
              <a:rPr lang="en-US" altLang="zh-CN" sz="1800" kern="100" dirty="0">
                <a:solidFill>
                  <a:srgbClr val="000000"/>
                </a:solidFill>
                <a:effectLst/>
                <a:latin typeface="Times New Roman" panose="02020603050405020304" pitchFamily="18" charset="0"/>
                <a:ea typeface="宋体" panose="02010600030101010101" pitchFamily="2" charset="-122"/>
              </a:rPr>
              <a:t>WH-</a:t>
            </a:r>
            <a:r>
              <a:rPr lang="zh-CN" altLang="zh-CN" sz="1800" kern="100" dirty="0">
                <a:solidFill>
                  <a:srgbClr val="000000"/>
                </a:solidFill>
                <a:effectLst/>
                <a:latin typeface="Times New Roman" panose="02020603050405020304" pitchFamily="18" charset="0"/>
                <a:ea typeface="宋体" panose="02010600030101010101" pitchFamily="2" charset="-122"/>
              </a:rPr>
              <a:t>词和词组构成，如果不是由</a:t>
            </a:r>
            <a:r>
              <a:rPr lang="en-US" altLang="zh-CN" sz="1800" kern="100" dirty="0">
                <a:solidFill>
                  <a:srgbClr val="000000"/>
                </a:solidFill>
                <a:effectLst/>
                <a:latin typeface="Times New Roman" panose="02020603050405020304" pitchFamily="18" charset="0"/>
                <a:ea typeface="宋体" panose="02010600030101010101" pitchFamily="2" charset="-122"/>
              </a:rPr>
              <a:t>WH-</a:t>
            </a:r>
            <a:r>
              <a:rPr lang="zh-CN" altLang="zh-CN" sz="1800" kern="100" dirty="0">
                <a:solidFill>
                  <a:srgbClr val="000000"/>
                </a:solidFill>
                <a:effectLst/>
                <a:latin typeface="Times New Roman" panose="02020603050405020304" pitchFamily="18" charset="0"/>
                <a:ea typeface="宋体" panose="02010600030101010101" pitchFamily="2" charset="-122"/>
              </a:rPr>
              <a:t>词和词组，而是由其他成分充当主位，那么就变成有标记主位了，例如：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⑨</a:t>
            </a:r>
            <a:r>
              <a:rPr lang="en-US" altLang="zh-CN" sz="1800" kern="100" dirty="0">
                <a:solidFill>
                  <a:srgbClr val="000000"/>
                </a:solidFill>
                <a:effectLst/>
                <a:latin typeface="Times New Roman" panose="02020603050405020304" pitchFamily="18" charset="0"/>
                <a:ea typeface="宋体" panose="02010600030101010101" pitchFamily="2" charset="-122"/>
              </a:rPr>
              <a:t>What</a:t>
            </a:r>
            <a:r>
              <a:rPr lang="zh-CN" altLang="zh-CN" sz="1800" kern="100" dirty="0">
                <a:solidFill>
                  <a:srgbClr val="000000"/>
                </a:solidFill>
                <a:effectLst/>
                <a:latin typeface="Times New Roman" panose="02020603050405020304" pitchFamily="18" charset="0"/>
                <a:ea typeface="宋体" panose="02010600030101010101" pitchFamily="2" charset="-122"/>
              </a:rPr>
              <a:t>（主位，无标记）</a:t>
            </a:r>
            <a:r>
              <a:rPr lang="en-US" altLang="zh-CN" sz="1800" kern="100" dirty="0">
                <a:solidFill>
                  <a:srgbClr val="000000"/>
                </a:solidFill>
                <a:effectLst/>
                <a:latin typeface="宋体" panose="02010600030101010101" pitchFamily="2" charset="-122"/>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had he written down?</a:t>
            </a:r>
            <a:r>
              <a:rPr lang="zh-CN" altLang="zh-CN" sz="1800" kern="100" dirty="0">
                <a:solidFill>
                  <a:srgbClr val="000000"/>
                </a:solidFill>
                <a:effectLst/>
                <a:latin typeface="Times New Roman" panose="02020603050405020304" pitchFamily="18" charset="0"/>
                <a:ea typeface="宋体" panose="02010600030101010101" pitchFamily="2" charset="-122"/>
              </a:rPr>
              <a:t>（述位）</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⑩</a:t>
            </a:r>
            <a:r>
              <a:rPr lang="en-US" altLang="zh-CN" sz="1800" kern="100" dirty="0">
                <a:solidFill>
                  <a:srgbClr val="000000"/>
                </a:solidFill>
                <a:effectLst/>
                <a:latin typeface="Times New Roman" panose="02020603050405020304" pitchFamily="18" charset="0"/>
                <a:ea typeface="宋体" panose="02010600030101010101" pitchFamily="2" charset="-122"/>
              </a:rPr>
              <a:t>How many miles </a:t>
            </a:r>
            <a:r>
              <a:rPr lang="zh-CN" altLang="zh-CN" sz="1800" kern="100" dirty="0">
                <a:solidFill>
                  <a:srgbClr val="000000"/>
                </a:solidFill>
                <a:effectLst/>
                <a:latin typeface="Times New Roman" panose="02020603050405020304" pitchFamily="18" charset="0"/>
                <a:ea typeface="宋体" panose="02010600030101010101" pitchFamily="2" charset="-122"/>
              </a:rPr>
              <a:t>（主位，无标记）</a:t>
            </a:r>
            <a:r>
              <a:rPr lang="en-US" altLang="zh-CN" sz="1800" kern="100" dirty="0">
                <a:solidFill>
                  <a:srgbClr val="000000"/>
                </a:solidFill>
                <a:effectLst/>
                <a:latin typeface="宋体" panose="02010600030101010101" pitchFamily="2" charset="-122"/>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are there from here to Guangzhou?</a:t>
            </a:r>
            <a:r>
              <a:rPr lang="zh-CN" altLang="zh-CN" sz="1800" kern="100" dirty="0">
                <a:solidFill>
                  <a:srgbClr val="000000"/>
                </a:solidFill>
                <a:effectLst/>
                <a:latin typeface="Times New Roman" panose="02020603050405020304" pitchFamily="18" charset="0"/>
                <a:ea typeface="宋体" panose="02010600030101010101" pitchFamily="2" charset="-122"/>
              </a:rPr>
              <a:t>（述位）</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524875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E1FE230-182F-06DC-23C6-2239B3B1ADD0}"/>
              </a:ext>
            </a:extLst>
          </p:cNvPr>
          <p:cNvSpPr>
            <a:spLocks noGrp="1"/>
          </p:cNvSpPr>
          <p:nvPr>
            <p:ph type="title"/>
          </p:nvPr>
        </p:nvSpPr>
        <p:spPr/>
        <p:txBody>
          <a:bodyPr/>
          <a:lstStyle/>
          <a:p>
            <a:pPr algn="ctr"/>
            <a:r>
              <a:rPr lang="zh-CN" altLang="en-US" dirty="0">
                <a:solidFill>
                  <a:srgbClr val="FF0000"/>
                </a:solidFill>
              </a:rPr>
              <a:t>第一节 英汉句群风格</a:t>
            </a:r>
          </a:p>
        </p:txBody>
      </p:sp>
      <p:sp>
        <p:nvSpPr>
          <p:cNvPr id="3" name="内容占位符 2">
            <a:extLst>
              <a:ext uri="{FF2B5EF4-FFF2-40B4-BE49-F238E27FC236}">
                <a16:creationId xmlns:a16="http://schemas.microsoft.com/office/drawing/2014/main" id="{73A67419-57D2-1CD0-8648-86E4CAC6A047}"/>
              </a:ext>
            </a:extLst>
          </p:cNvPr>
          <p:cNvSpPr>
            <a:spLocks noGrp="1"/>
          </p:cNvSpPr>
          <p:nvPr>
            <p:ph idx="1"/>
          </p:nvPr>
        </p:nvSpPr>
        <p:spPr>
          <a:xfrm>
            <a:off x="608400" y="1490400"/>
            <a:ext cx="10969200" cy="5367600"/>
          </a:xfrm>
        </p:spPr>
        <p:txBody>
          <a:bodyPr>
            <a:normAutofit/>
          </a:bodyPr>
          <a:lstStyle/>
          <a:p>
            <a:pPr algn="just"/>
            <a:r>
              <a:rPr lang="zh-CN" altLang="zh-CN" sz="2400" kern="100" dirty="0">
                <a:solidFill>
                  <a:srgbClr val="FF0000"/>
                </a:solidFill>
                <a:effectLst/>
                <a:latin typeface="Times New Roman" panose="02020603050405020304" pitchFamily="18" charset="0"/>
                <a:ea typeface="黑体" panose="02010609060101010101" pitchFamily="49" charset="-122"/>
              </a:rPr>
              <a:t>一、句际衔接与文体风格</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2400" kern="100" dirty="0">
                <a:solidFill>
                  <a:srgbClr val="000000"/>
                </a:solidFill>
                <a:effectLst/>
                <a:latin typeface="Times New Roman" panose="02020603050405020304" pitchFamily="18" charset="0"/>
                <a:ea typeface="宋体" panose="02010600030101010101" pitchFamily="2" charset="-122"/>
              </a:rPr>
              <a:t>英语句群中的各个句子之间，句组与句组之间的衔接手段（</a:t>
            </a:r>
            <a:r>
              <a:rPr lang="en-US" altLang="zh-CN" sz="2400" kern="100" dirty="0">
                <a:solidFill>
                  <a:srgbClr val="000000"/>
                </a:solidFill>
                <a:effectLst/>
                <a:latin typeface="Times New Roman" panose="02020603050405020304" pitchFamily="18" charset="0"/>
                <a:ea typeface="宋体" panose="02010600030101010101" pitchFamily="2" charset="-122"/>
              </a:rPr>
              <a:t>cohesive devices</a:t>
            </a:r>
            <a:r>
              <a:rPr lang="zh-CN" altLang="zh-CN" sz="2400" kern="100" dirty="0">
                <a:solidFill>
                  <a:srgbClr val="000000"/>
                </a:solidFill>
                <a:effectLst/>
                <a:latin typeface="Times New Roman" panose="02020603050405020304" pitchFamily="18" charset="0"/>
                <a:ea typeface="宋体" panose="02010600030101010101" pitchFamily="2" charset="-122"/>
              </a:rPr>
              <a:t>）大体上可分为语法手段、词汇手段、逻辑手段和语音手段四大类。（参考秦秀白，</a:t>
            </a:r>
            <a:r>
              <a:rPr lang="en-US" altLang="zh-CN" sz="2400" kern="100" dirty="0">
                <a:solidFill>
                  <a:srgbClr val="000000"/>
                </a:solidFill>
                <a:effectLst/>
                <a:latin typeface="Times New Roman" panose="02020603050405020304" pitchFamily="18" charset="0"/>
                <a:ea typeface="宋体" panose="02010600030101010101" pitchFamily="2" charset="-122"/>
              </a:rPr>
              <a:t>2002: 86-95</a:t>
            </a:r>
            <a:r>
              <a:rPr lang="zh-CN" altLang="zh-CN" sz="2400" kern="100" dirty="0">
                <a:solidFill>
                  <a:srgbClr val="000000"/>
                </a:solidFill>
                <a:effectLst/>
                <a:latin typeface="Times New Roman" panose="02020603050405020304" pitchFamily="18" charset="0"/>
                <a:ea typeface="宋体" panose="02010600030101010101" pitchFamily="2" charset="-122"/>
              </a:rPr>
              <a:t>）</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2400" kern="100" dirty="0">
                <a:solidFill>
                  <a:srgbClr val="000000"/>
                </a:solidFill>
                <a:effectLst/>
                <a:latin typeface="Times New Roman" panose="02020603050405020304" pitchFamily="18" charset="0"/>
                <a:ea typeface="宋体" panose="02010600030101010101" pitchFamily="2" charset="-122"/>
              </a:rPr>
              <a:t> </a:t>
            </a:r>
            <a:endParaRPr lang="zh-CN" altLang="en-US" sz="2400" dirty="0"/>
          </a:p>
        </p:txBody>
      </p:sp>
    </p:spTree>
    <p:extLst>
      <p:ext uri="{BB962C8B-B14F-4D97-AF65-F5344CB8AC3E}">
        <p14:creationId xmlns:p14="http://schemas.microsoft.com/office/powerpoint/2010/main" val="26489794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06A4EE9-5651-CE3A-D017-93E35C52A33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EAE4570-D366-3377-0489-6A667484F07E}"/>
              </a:ext>
            </a:extLst>
          </p:cNvPr>
          <p:cNvSpPr>
            <a:spLocks noGrp="1"/>
          </p:cNvSpPr>
          <p:nvPr>
            <p:ph idx="1"/>
          </p:nvPr>
        </p:nvSpPr>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肯定祈使句通常用谓体（</a:t>
            </a:r>
            <a:r>
              <a:rPr lang="en-US" altLang="zh-CN" sz="1800" kern="100" dirty="0">
                <a:solidFill>
                  <a:srgbClr val="000000"/>
                </a:solidFill>
                <a:effectLst/>
                <a:latin typeface="Times New Roman" panose="02020603050405020304" pitchFamily="18" charset="0"/>
                <a:ea typeface="宋体" panose="02010600030101010101" pitchFamily="2" charset="-122"/>
              </a:rPr>
              <a:t>Predicator</a:t>
            </a:r>
            <a:r>
              <a:rPr lang="zh-CN" altLang="zh-CN" sz="1800" kern="100" dirty="0">
                <a:solidFill>
                  <a:srgbClr val="000000"/>
                </a:solidFill>
                <a:effectLst/>
                <a:latin typeface="Times New Roman" panose="02020603050405020304" pitchFamily="18" charset="0"/>
                <a:ea typeface="宋体" panose="02010600030101010101" pitchFamily="2" charset="-122"/>
              </a:rPr>
              <a:t>）充当主位：说话人希望听话人做某事，那么谓体就充当无标记主位，谓体前面加上</a:t>
            </a:r>
            <a:r>
              <a:rPr lang="en-US" altLang="zh-CN" sz="1800" kern="100" dirty="0">
                <a:solidFill>
                  <a:srgbClr val="000000"/>
                </a:solidFill>
                <a:effectLst/>
                <a:latin typeface="Times New Roman" panose="02020603050405020304" pitchFamily="18" charset="0"/>
                <a:ea typeface="宋体" panose="02010600030101010101" pitchFamily="2" charset="-122"/>
              </a:rPr>
              <a:t>you</a:t>
            </a:r>
            <a:r>
              <a:rPr lang="zh-CN" altLang="zh-CN" sz="1800" kern="100" dirty="0">
                <a:solidFill>
                  <a:srgbClr val="000000"/>
                </a:solidFill>
                <a:effectLst/>
                <a:latin typeface="Times New Roman" panose="02020603050405020304" pitchFamily="18" charset="0"/>
                <a:ea typeface="宋体" panose="02010600030101010101" pitchFamily="2" charset="-122"/>
              </a:rPr>
              <a:t>，则</a:t>
            </a:r>
            <a:r>
              <a:rPr lang="en-US" altLang="zh-CN" sz="1800" kern="100" dirty="0">
                <a:solidFill>
                  <a:srgbClr val="000000"/>
                </a:solidFill>
                <a:effectLst/>
                <a:latin typeface="Times New Roman" panose="02020603050405020304" pitchFamily="18" charset="0"/>
                <a:ea typeface="宋体" panose="02010600030101010101" pitchFamily="2" charset="-122"/>
              </a:rPr>
              <a:t>you</a:t>
            </a:r>
            <a:r>
              <a:rPr lang="zh-CN" altLang="zh-CN" sz="1800" kern="100" dirty="0">
                <a:solidFill>
                  <a:srgbClr val="000000"/>
                </a:solidFill>
                <a:effectLst/>
                <a:latin typeface="Times New Roman" panose="02020603050405020304" pitchFamily="18" charset="0"/>
                <a:ea typeface="宋体" panose="02010600030101010101" pitchFamily="2" charset="-122"/>
              </a:rPr>
              <a:t>成为有标记主位；如果是对其他人称提出要求、命令等祈使语气，其他人称作主位，同时也是主语，那么就是无标记主位，因为没有其他表达法了；说话人希望与听话人一起做某事，</a:t>
            </a:r>
            <a:r>
              <a:rPr lang="en-US" altLang="zh-CN" sz="1800" kern="100" dirty="0">
                <a:solidFill>
                  <a:srgbClr val="000000"/>
                </a:solidFill>
                <a:effectLst/>
                <a:latin typeface="Times New Roman" panose="02020603050405020304" pitchFamily="18" charset="0"/>
                <a:ea typeface="宋体" panose="02010600030101010101" pitchFamily="2" charset="-122"/>
              </a:rPr>
              <a:t>Let us </a:t>
            </a:r>
            <a:r>
              <a:rPr lang="zh-CN" altLang="zh-CN" sz="1800" kern="100" dirty="0">
                <a:solidFill>
                  <a:srgbClr val="000000"/>
                </a:solidFill>
                <a:effectLst/>
                <a:latin typeface="Times New Roman" panose="02020603050405020304" pitchFamily="18" charset="0"/>
                <a:ea typeface="宋体" panose="02010600030101010101" pitchFamily="2" charset="-122"/>
              </a:rPr>
              <a:t>是无标记主位。否定祈使句中，“</a:t>
            </a:r>
            <a:r>
              <a:rPr lang="en-US" altLang="zh-CN" sz="1800" kern="100" dirty="0">
                <a:solidFill>
                  <a:srgbClr val="000000"/>
                </a:solidFill>
                <a:effectLst/>
                <a:latin typeface="Times New Roman" panose="02020603050405020304" pitchFamily="18" charset="0"/>
                <a:ea typeface="宋体" panose="02010600030101010101" pitchFamily="2" charset="-122"/>
              </a:rPr>
              <a:t>don't +</a:t>
            </a:r>
            <a:r>
              <a:rPr lang="zh-CN" altLang="zh-CN" sz="1800" kern="100" dirty="0">
                <a:solidFill>
                  <a:srgbClr val="000000"/>
                </a:solidFill>
                <a:effectLst/>
                <a:latin typeface="Times New Roman" panose="02020603050405020304" pitchFamily="18" charset="0"/>
                <a:ea typeface="宋体" panose="02010600030101010101" pitchFamily="2" charset="-122"/>
              </a:rPr>
              <a:t>谓语”无标记，“</a:t>
            </a:r>
            <a:r>
              <a:rPr lang="en-US" altLang="zh-CN" sz="1800" kern="100" dirty="0">
                <a:solidFill>
                  <a:srgbClr val="000000"/>
                </a:solidFill>
                <a:effectLst/>
                <a:latin typeface="Times New Roman" panose="02020603050405020304" pitchFamily="18" charset="0"/>
                <a:ea typeface="宋体" panose="02010600030101010101" pitchFamily="2" charset="-122"/>
              </a:rPr>
              <a:t>don't +</a:t>
            </a:r>
            <a:r>
              <a:rPr lang="zh-CN" altLang="zh-CN" sz="1800" kern="100" dirty="0">
                <a:solidFill>
                  <a:srgbClr val="000000"/>
                </a:solidFill>
                <a:effectLst/>
                <a:latin typeface="Times New Roman" panose="02020603050405020304" pitchFamily="18" charset="0"/>
                <a:ea typeface="宋体" panose="02010600030101010101" pitchFamily="2" charset="-122"/>
              </a:rPr>
              <a:t>主语”有标记，例如：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solidFill>
                  <a:srgbClr val="000000"/>
                </a:solidFill>
                <a:effectLst/>
                <a:latin typeface="Times New Roman" panose="02020603050405020304" pitchFamily="18" charset="0"/>
                <a:ea typeface="宋体" panose="02010600030101010101" pitchFamily="2" charset="-122"/>
              </a:rPr>
              <a:t>(11) Write</a:t>
            </a:r>
            <a:r>
              <a:rPr lang="zh-CN" altLang="zh-CN" sz="1800" kern="100" dirty="0">
                <a:solidFill>
                  <a:srgbClr val="000000"/>
                </a:solidFill>
                <a:effectLst/>
                <a:latin typeface="Times New Roman" panose="02020603050405020304" pitchFamily="18" charset="0"/>
                <a:ea typeface="宋体" panose="02010600030101010101" pitchFamily="2" charset="-122"/>
              </a:rPr>
              <a:t>（主位，无标记）</a:t>
            </a:r>
            <a:r>
              <a:rPr lang="en-US" altLang="zh-CN" sz="1800" kern="100" dirty="0">
                <a:solidFill>
                  <a:srgbClr val="000000"/>
                </a:solidFill>
                <a:effectLst/>
                <a:latin typeface="宋体" panose="02010600030101010101" pitchFamily="2" charset="-122"/>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it down.</a:t>
            </a:r>
            <a:r>
              <a:rPr lang="zh-CN" altLang="zh-CN" sz="1800" kern="100" dirty="0">
                <a:solidFill>
                  <a:srgbClr val="000000"/>
                </a:solidFill>
                <a:effectLst/>
                <a:latin typeface="Times New Roman" panose="02020603050405020304" pitchFamily="18" charset="0"/>
                <a:ea typeface="宋体" panose="02010600030101010101" pitchFamily="2" charset="-122"/>
              </a:rPr>
              <a:t>（述位）</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solidFill>
                  <a:srgbClr val="000000"/>
                </a:solidFill>
                <a:effectLst/>
                <a:latin typeface="Times New Roman" panose="02020603050405020304" pitchFamily="18" charset="0"/>
                <a:ea typeface="宋体" panose="02010600030101010101" pitchFamily="2" charset="-122"/>
              </a:rPr>
              <a:t>(12a) You</a:t>
            </a:r>
            <a:r>
              <a:rPr lang="zh-CN" altLang="zh-CN" sz="1800" kern="100" dirty="0">
                <a:solidFill>
                  <a:srgbClr val="000000"/>
                </a:solidFill>
                <a:effectLst/>
                <a:latin typeface="Times New Roman" panose="02020603050405020304" pitchFamily="18" charset="0"/>
                <a:ea typeface="宋体" panose="02010600030101010101" pitchFamily="2" charset="-122"/>
              </a:rPr>
              <a:t>（主位，有标记）</a:t>
            </a:r>
            <a:r>
              <a:rPr lang="en-US" altLang="zh-CN" sz="1800" kern="100" dirty="0" err="1">
                <a:solidFill>
                  <a:srgbClr val="000000"/>
                </a:solidFill>
                <a:effectLst/>
                <a:latin typeface="Times New Roman" panose="02020603050405020304" pitchFamily="18" charset="0"/>
                <a:ea typeface="宋体" panose="02010600030101010101" pitchFamily="2" charset="-122"/>
              </a:rPr>
              <a:t>write</a:t>
            </a:r>
            <a:r>
              <a:rPr lang="en-US" altLang="zh-CN" sz="1800" kern="100" dirty="0" err="1">
                <a:solidFill>
                  <a:srgbClr val="000000"/>
                </a:solidFill>
                <a:effectLst/>
                <a:latin typeface="宋体" panose="02010600030101010101" pitchFamily="2" charset="-122"/>
                <a:ea typeface="宋体" panose="02010600030101010101" pitchFamily="2" charset="-122"/>
              </a:rPr>
              <a:t>‖</a:t>
            </a:r>
            <a:r>
              <a:rPr lang="en-US" altLang="zh-CN" sz="1800" kern="100" dirty="0" err="1">
                <a:solidFill>
                  <a:srgbClr val="000000"/>
                </a:solidFill>
                <a:effectLst/>
                <a:latin typeface="Times New Roman" panose="02020603050405020304" pitchFamily="18" charset="0"/>
                <a:ea typeface="宋体" panose="02010600030101010101" pitchFamily="2" charset="-122"/>
              </a:rPr>
              <a:t>it</a:t>
            </a:r>
            <a:r>
              <a:rPr lang="en-US" altLang="zh-CN" sz="1800" kern="100" dirty="0">
                <a:solidFill>
                  <a:srgbClr val="000000"/>
                </a:solidFill>
                <a:effectLst/>
                <a:latin typeface="Times New Roman" panose="02020603050405020304" pitchFamily="18" charset="0"/>
                <a:ea typeface="宋体" panose="02010600030101010101" pitchFamily="2" charset="-122"/>
              </a:rPr>
              <a:t> down.</a:t>
            </a:r>
            <a:r>
              <a:rPr lang="zh-CN" altLang="zh-CN" sz="1800" kern="100" dirty="0">
                <a:solidFill>
                  <a:srgbClr val="000000"/>
                </a:solidFill>
                <a:effectLst/>
                <a:latin typeface="Times New Roman" panose="02020603050405020304" pitchFamily="18" charset="0"/>
                <a:ea typeface="宋体" panose="02010600030101010101" pitchFamily="2" charset="-122"/>
              </a:rPr>
              <a:t>（述位）</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solidFill>
                  <a:srgbClr val="000000"/>
                </a:solidFill>
                <a:effectLst/>
                <a:latin typeface="Times New Roman" panose="02020603050405020304" pitchFamily="18" charset="0"/>
                <a:ea typeface="宋体" panose="02010600030101010101" pitchFamily="2" charset="-122"/>
              </a:rPr>
              <a:t>(12b) </a:t>
            </a:r>
            <a:r>
              <a:rPr lang="en-US" altLang="zh-CN" sz="1800" kern="100" dirty="0" err="1">
                <a:solidFill>
                  <a:srgbClr val="000000"/>
                </a:solidFill>
                <a:effectLst/>
                <a:latin typeface="Times New Roman" panose="02020603050405020304" pitchFamily="18" charset="0"/>
                <a:ea typeface="宋体" panose="02010600030101010101" pitchFamily="2" charset="-122"/>
              </a:rPr>
              <a:t>He/She</a:t>
            </a:r>
            <a:r>
              <a:rPr lang="zh-CN" altLang="zh-CN" sz="1800" kern="100" dirty="0">
                <a:solidFill>
                  <a:srgbClr val="000000"/>
                </a:solidFill>
                <a:effectLst/>
                <a:latin typeface="Times New Roman" panose="02020603050405020304" pitchFamily="18" charset="0"/>
                <a:ea typeface="宋体" panose="02010600030101010101" pitchFamily="2" charset="-122"/>
              </a:rPr>
              <a:t>（主位，无标记）</a:t>
            </a:r>
            <a:r>
              <a:rPr lang="en-US" altLang="zh-CN" sz="1800" kern="100" dirty="0" err="1">
                <a:solidFill>
                  <a:srgbClr val="000000"/>
                </a:solidFill>
                <a:effectLst/>
                <a:latin typeface="Times New Roman" panose="02020603050405020304" pitchFamily="18" charset="0"/>
                <a:ea typeface="宋体" panose="02010600030101010101" pitchFamily="2" charset="-122"/>
              </a:rPr>
              <a:t>write</a:t>
            </a:r>
            <a:r>
              <a:rPr lang="en-US" altLang="zh-CN" sz="1800" kern="100" dirty="0" err="1">
                <a:solidFill>
                  <a:srgbClr val="000000"/>
                </a:solidFill>
                <a:effectLst/>
                <a:latin typeface="宋体" panose="02010600030101010101" pitchFamily="2" charset="-122"/>
                <a:ea typeface="宋体" panose="02010600030101010101" pitchFamily="2" charset="-122"/>
              </a:rPr>
              <a:t>‖</a:t>
            </a:r>
            <a:r>
              <a:rPr lang="en-US" altLang="zh-CN" sz="1800" kern="100" dirty="0" err="1">
                <a:solidFill>
                  <a:srgbClr val="000000"/>
                </a:solidFill>
                <a:effectLst/>
                <a:latin typeface="Times New Roman" panose="02020603050405020304" pitchFamily="18" charset="0"/>
                <a:ea typeface="宋体" panose="02010600030101010101" pitchFamily="2" charset="-122"/>
              </a:rPr>
              <a:t>it</a:t>
            </a:r>
            <a:r>
              <a:rPr lang="en-US" altLang="zh-CN" sz="1800" kern="100" dirty="0">
                <a:solidFill>
                  <a:srgbClr val="000000"/>
                </a:solidFill>
                <a:effectLst/>
                <a:latin typeface="Times New Roman" panose="02020603050405020304" pitchFamily="18" charset="0"/>
                <a:ea typeface="宋体" panose="02010600030101010101" pitchFamily="2" charset="-122"/>
              </a:rPr>
              <a:t> down.</a:t>
            </a:r>
            <a:r>
              <a:rPr lang="zh-CN" altLang="zh-CN" sz="1800" kern="100" dirty="0">
                <a:solidFill>
                  <a:srgbClr val="000000"/>
                </a:solidFill>
                <a:effectLst/>
                <a:latin typeface="Times New Roman" panose="02020603050405020304" pitchFamily="18" charset="0"/>
                <a:ea typeface="宋体" panose="02010600030101010101" pitchFamily="2" charset="-122"/>
              </a:rPr>
              <a:t>（述位）（这种句子情况很少发生，但不是没有。）</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45614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0CC82D-9458-7549-DBA4-11486B6B28F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409226D-3E0A-56FC-EF95-BE73D8EAD920}"/>
              </a:ext>
            </a:extLst>
          </p:cNvPr>
          <p:cNvSpPr>
            <a:spLocks noGrp="1"/>
          </p:cNvSpPr>
          <p:nvPr>
            <p:ph idx="1"/>
          </p:nvPr>
        </p:nvSpPr>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注意：不管主语是第几人称，单数还是复数，祈使句动词形式均为原形，所以第三人称复数</a:t>
            </a:r>
            <a:r>
              <a:rPr lang="en-US" altLang="zh-CN" sz="1800" kern="100" dirty="0">
                <a:solidFill>
                  <a:srgbClr val="000000"/>
                </a:solidFill>
                <a:effectLst/>
                <a:latin typeface="Times New Roman" panose="02020603050405020304" pitchFamily="18" charset="0"/>
                <a:ea typeface="宋体" panose="02010600030101010101" pitchFamily="2" charset="-122"/>
              </a:rPr>
              <a:t>They</a:t>
            </a:r>
            <a:r>
              <a:rPr lang="zh-CN" altLang="zh-CN" sz="1800" kern="100" dirty="0">
                <a:solidFill>
                  <a:srgbClr val="000000"/>
                </a:solidFill>
                <a:effectLst/>
                <a:latin typeface="Times New Roman" panose="02020603050405020304" pitchFamily="18" charset="0"/>
                <a:ea typeface="宋体" panose="02010600030101010101" pitchFamily="2" charset="-122"/>
              </a:rPr>
              <a:t>充当主位时，动词与陈述句的一般现在时动词形式一样，无法区分是祈使句还是陈述句，不过，这时往往主位重读，以示祈使语气。</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solidFill>
                  <a:srgbClr val="000000"/>
                </a:solidFill>
                <a:effectLst/>
                <a:latin typeface="Times New Roman" panose="02020603050405020304" pitchFamily="18" charset="0"/>
                <a:ea typeface="宋体" panose="02010600030101010101" pitchFamily="2" charset="-122"/>
              </a:rPr>
              <a:t>(13) Let's</a:t>
            </a:r>
            <a:r>
              <a:rPr lang="zh-CN" altLang="zh-CN" sz="1800" kern="100" dirty="0">
                <a:solidFill>
                  <a:srgbClr val="000000"/>
                </a:solidFill>
                <a:effectLst/>
                <a:latin typeface="Times New Roman" panose="02020603050405020304" pitchFamily="18" charset="0"/>
                <a:ea typeface="宋体" panose="02010600030101010101" pitchFamily="2" charset="-122"/>
              </a:rPr>
              <a:t>（主位，无标记）</a:t>
            </a:r>
            <a:r>
              <a:rPr lang="en-US" altLang="zh-CN" sz="1800" kern="100" dirty="0">
                <a:solidFill>
                  <a:srgbClr val="000000"/>
                </a:solidFill>
                <a:effectLst/>
                <a:latin typeface="Times New Roman" panose="02020603050405020304" pitchFamily="18" charset="0"/>
                <a:ea typeface="宋体" panose="02010600030101010101" pitchFamily="2" charset="-122"/>
              </a:rPr>
              <a:t>do </a:t>
            </a:r>
            <a:r>
              <a:rPr lang="en-US" altLang="zh-CN" sz="1800" kern="100" dirty="0">
                <a:solidFill>
                  <a:srgbClr val="000000"/>
                </a:solidFill>
                <a:effectLst/>
                <a:latin typeface="宋体" panose="02010600030101010101" pitchFamily="2" charset="-122"/>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it together.</a:t>
            </a:r>
            <a:r>
              <a:rPr lang="zh-CN" altLang="zh-CN" sz="1800" kern="100" dirty="0">
                <a:solidFill>
                  <a:srgbClr val="000000"/>
                </a:solidFill>
                <a:effectLst/>
                <a:latin typeface="Times New Roman" panose="02020603050405020304" pitchFamily="18" charset="0"/>
                <a:ea typeface="宋体" panose="02010600030101010101" pitchFamily="2" charset="-122"/>
              </a:rPr>
              <a:t>（述位）</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solidFill>
                  <a:srgbClr val="000000"/>
                </a:solidFill>
                <a:effectLst/>
                <a:latin typeface="Times New Roman" panose="02020603050405020304" pitchFamily="18" charset="0"/>
                <a:ea typeface="宋体" panose="02010600030101010101" pitchFamily="2" charset="-122"/>
              </a:rPr>
              <a:t>(14) Don't eat</a:t>
            </a:r>
            <a:r>
              <a:rPr lang="zh-CN" altLang="zh-CN" sz="1800" kern="100" dirty="0">
                <a:solidFill>
                  <a:srgbClr val="000000"/>
                </a:solidFill>
                <a:effectLst/>
                <a:latin typeface="Times New Roman" panose="02020603050405020304" pitchFamily="18" charset="0"/>
                <a:ea typeface="宋体" panose="02010600030101010101" pitchFamily="2" charset="-122"/>
              </a:rPr>
              <a:t>（主位，无标记）</a:t>
            </a:r>
            <a:r>
              <a:rPr lang="en-US" altLang="zh-CN" sz="1800" kern="100" dirty="0">
                <a:solidFill>
                  <a:srgbClr val="000000"/>
                </a:solidFill>
                <a:effectLst/>
                <a:latin typeface="Times New Roman" panose="02020603050405020304" pitchFamily="18" charset="0"/>
                <a:ea typeface="宋体" panose="02010600030101010101" pitchFamily="2" charset="-122"/>
              </a:rPr>
              <a:t>‖it down.</a:t>
            </a:r>
            <a:r>
              <a:rPr lang="zh-CN" altLang="zh-CN" sz="1800" kern="100" dirty="0">
                <a:solidFill>
                  <a:srgbClr val="000000"/>
                </a:solidFill>
                <a:effectLst/>
                <a:latin typeface="Times New Roman" panose="02020603050405020304" pitchFamily="18" charset="0"/>
                <a:ea typeface="宋体" panose="02010600030101010101" pitchFamily="2" charset="-122"/>
              </a:rPr>
              <a:t>（述位）</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solidFill>
                  <a:srgbClr val="000000"/>
                </a:solidFill>
                <a:effectLst/>
                <a:latin typeface="Times New Roman" panose="02020603050405020304" pitchFamily="18" charset="0"/>
                <a:ea typeface="宋体" panose="02010600030101010101" pitchFamily="2" charset="-122"/>
              </a:rPr>
              <a:t>(15a) Don't you</a:t>
            </a:r>
            <a:r>
              <a:rPr lang="zh-CN" altLang="zh-CN" sz="1800" kern="100" dirty="0">
                <a:solidFill>
                  <a:srgbClr val="000000"/>
                </a:solidFill>
                <a:effectLst/>
                <a:latin typeface="Times New Roman" panose="02020603050405020304" pitchFamily="18" charset="0"/>
                <a:ea typeface="宋体" panose="02010600030101010101" pitchFamily="2" charset="-122"/>
              </a:rPr>
              <a:t>（主位，有标记）</a:t>
            </a:r>
            <a:r>
              <a:rPr lang="en-US" altLang="zh-CN" sz="1800" kern="100" dirty="0">
                <a:solidFill>
                  <a:srgbClr val="000000"/>
                </a:solidFill>
                <a:effectLst/>
                <a:latin typeface="Times New Roman" panose="02020603050405020304" pitchFamily="18" charset="0"/>
                <a:ea typeface="宋体" panose="02010600030101010101" pitchFamily="2" charset="-122"/>
              </a:rPr>
              <a:t>‖argue with me.</a:t>
            </a:r>
            <a:r>
              <a:rPr lang="zh-CN" altLang="zh-CN" sz="1800" kern="100" dirty="0">
                <a:solidFill>
                  <a:srgbClr val="000000"/>
                </a:solidFill>
                <a:effectLst/>
                <a:latin typeface="Times New Roman" panose="02020603050405020304" pitchFamily="18" charset="0"/>
                <a:ea typeface="宋体" panose="02010600030101010101" pitchFamily="2" charset="-122"/>
              </a:rPr>
              <a:t>（述位）</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solidFill>
                  <a:srgbClr val="000000"/>
                </a:solidFill>
                <a:effectLst/>
                <a:latin typeface="Times New Roman" panose="02020603050405020304" pitchFamily="18" charset="0"/>
                <a:ea typeface="宋体" panose="02010600030101010101" pitchFamily="2" charset="-122"/>
              </a:rPr>
              <a:t>(15b) Don't he/she</a:t>
            </a:r>
            <a:r>
              <a:rPr lang="zh-CN" altLang="zh-CN" sz="1800" kern="100" dirty="0">
                <a:solidFill>
                  <a:srgbClr val="000000"/>
                </a:solidFill>
                <a:effectLst/>
                <a:latin typeface="Times New Roman" panose="02020603050405020304" pitchFamily="18" charset="0"/>
                <a:ea typeface="宋体" panose="02010600030101010101" pitchFamily="2" charset="-122"/>
              </a:rPr>
              <a:t>（主位，无标记）</a:t>
            </a:r>
            <a:r>
              <a:rPr lang="en-US" altLang="zh-CN" sz="1800" kern="100" dirty="0">
                <a:solidFill>
                  <a:srgbClr val="000000"/>
                </a:solidFill>
                <a:effectLst/>
                <a:latin typeface="Times New Roman" panose="02020603050405020304" pitchFamily="18" charset="0"/>
                <a:ea typeface="宋体" panose="02010600030101010101" pitchFamily="2" charset="-122"/>
              </a:rPr>
              <a:t>‖argue with me.</a:t>
            </a:r>
            <a:r>
              <a:rPr lang="zh-CN" altLang="zh-CN" sz="1800" kern="100" dirty="0">
                <a:solidFill>
                  <a:srgbClr val="000000"/>
                </a:solidFill>
                <a:effectLst/>
                <a:latin typeface="Times New Roman" panose="02020603050405020304" pitchFamily="18" charset="0"/>
                <a:ea typeface="宋体" panose="02010600030101010101" pitchFamily="2" charset="-122"/>
              </a:rPr>
              <a:t>（述位）（这种句子情况很少发生，但不是没有。）</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8136993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BFB1B9E-520A-7D55-4F61-305D94E8D75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CEC7DA5-6EFB-76CB-966C-8F2E9AD2E008}"/>
              </a:ext>
            </a:extLst>
          </p:cNvPr>
          <p:cNvSpPr>
            <a:spLocks noGrp="1"/>
          </p:cNvSpPr>
          <p:nvPr>
            <p:ph idx="1"/>
          </p:nvPr>
        </p:nvSpPr>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感叹句只针对有谓体做主位分析。对于没有谓体的感叹句，如</a:t>
            </a:r>
            <a:r>
              <a:rPr lang="en-US" altLang="zh-CN" sz="1800" kern="100" dirty="0">
                <a:solidFill>
                  <a:srgbClr val="000000"/>
                </a:solidFill>
                <a:effectLst/>
                <a:latin typeface="Times New Roman" panose="02020603050405020304" pitchFamily="18" charset="0"/>
                <a:ea typeface="宋体" panose="02010600030101010101" pitchFamily="2" charset="-122"/>
              </a:rPr>
              <a:t> How interesting! Congratulations! Hello! Sure! </a:t>
            </a:r>
            <a:r>
              <a:rPr lang="zh-CN" altLang="zh-CN" sz="1800" kern="100" dirty="0">
                <a:solidFill>
                  <a:srgbClr val="000000"/>
                </a:solidFill>
                <a:effectLst/>
                <a:latin typeface="Times New Roman" panose="02020603050405020304" pitchFamily="18" charset="0"/>
                <a:ea typeface="宋体" panose="02010600030101010101" pitchFamily="2" charset="-122"/>
              </a:rPr>
              <a:t>等，一般不作主位分析，因为只有一个信息，不能分成左右两个部分。有谓体的感叹句与特殊疑问句十分相似，因此其</a:t>
            </a:r>
            <a:r>
              <a:rPr lang="en-US" altLang="zh-CN" sz="1800" kern="100" dirty="0">
                <a:solidFill>
                  <a:srgbClr val="000000"/>
                </a:solidFill>
                <a:effectLst/>
                <a:latin typeface="Times New Roman" panose="02020603050405020304" pitchFamily="18" charset="0"/>
                <a:ea typeface="宋体" panose="02010600030101010101" pitchFamily="2" charset="-122"/>
              </a:rPr>
              <a:t>WH-</a:t>
            </a:r>
            <a:r>
              <a:rPr lang="zh-CN" altLang="zh-CN" sz="1800" kern="100" dirty="0">
                <a:solidFill>
                  <a:srgbClr val="000000"/>
                </a:solidFill>
                <a:effectLst/>
                <a:latin typeface="Times New Roman" panose="02020603050405020304" pitchFamily="18" charset="0"/>
                <a:ea typeface="宋体" panose="02010600030101010101" pitchFamily="2" charset="-122"/>
              </a:rPr>
              <a:t>部分就是自然主位，其余部分为述位，例如：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solidFill>
                  <a:srgbClr val="000000"/>
                </a:solidFill>
                <a:effectLst/>
                <a:latin typeface="Times New Roman" panose="02020603050405020304" pitchFamily="18" charset="0"/>
                <a:ea typeface="宋体" panose="02010600030101010101" pitchFamily="2" charset="-122"/>
              </a:rPr>
              <a:t>(16) How happy (</a:t>
            </a:r>
            <a:r>
              <a:rPr lang="zh-CN" altLang="zh-CN" sz="1800" kern="100" dirty="0">
                <a:solidFill>
                  <a:srgbClr val="000000"/>
                </a:solidFill>
                <a:effectLst/>
                <a:latin typeface="Times New Roman" panose="02020603050405020304" pitchFamily="18" charset="0"/>
                <a:ea typeface="宋体" panose="02010600030101010101" pitchFamily="2" charset="-122"/>
              </a:rPr>
              <a:t>主位</a:t>
            </a:r>
            <a:r>
              <a:rPr lang="en-US" altLang="zh-CN" sz="1800" kern="100" dirty="0">
                <a:solidFill>
                  <a:srgbClr val="000000"/>
                </a:solidFill>
                <a:effectLst/>
                <a:latin typeface="Times New Roman" panose="02020603050405020304" pitchFamily="18" charset="0"/>
                <a:ea typeface="宋体" panose="02010600030101010101" pitchFamily="2" charset="-122"/>
              </a:rPr>
              <a:t>)</a:t>
            </a:r>
            <a:r>
              <a:rPr lang="en-US" altLang="zh-CN" sz="1800" kern="100" dirty="0">
                <a:solidFill>
                  <a:srgbClr val="000000"/>
                </a:solidFill>
                <a:effectLst/>
                <a:latin typeface="宋体" panose="02010600030101010101" pitchFamily="2" charset="-122"/>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we are!</a:t>
            </a:r>
            <a:r>
              <a:rPr lang="zh-CN" altLang="zh-CN" sz="1800" kern="100" dirty="0">
                <a:solidFill>
                  <a:srgbClr val="000000"/>
                </a:solidFill>
                <a:effectLst/>
                <a:latin typeface="Times New Roman" panose="02020603050405020304" pitchFamily="18" charset="0"/>
                <a:ea typeface="宋体" panose="02010600030101010101" pitchFamily="2" charset="-122"/>
              </a:rPr>
              <a:t>（述位）</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solidFill>
                  <a:srgbClr val="000000"/>
                </a:solidFill>
                <a:effectLst/>
                <a:latin typeface="Times New Roman" panose="02020603050405020304" pitchFamily="18" charset="0"/>
                <a:ea typeface="宋体" panose="02010600030101010101" pitchFamily="2" charset="-122"/>
              </a:rPr>
              <a:t>(17) What a wonderful idea </a:t>
            </a:r>
            <a:r>
              <a:rPr lang="zh-CN" altLang="zh-CN" sz="1800" kern="100" dirty="0">
                <a:solidFill>
                  <a:srgbClr val="000000"/>
                </a:solidFill>
                <a:effectLst/>
                <a:latin typeface="Times New Roman" panose="02020603050405020304" pitchFamily="18" charset="0"/>
                <a:ea typeface="宋体" panose="02010600030101010101" pitchFamily="2" charset="-122"/>
              </a:rPr>
              <a:t>（主位）</a:t>
            </a:r>
            <a:r>
              <a:rPr lang="en-US" altLang="zh-CN" sz="1800" kern="100" dirty="0">
                <a:solidFill>
                  <a:srgbClr val="000000"/>
                </a:solidFill>
                <a:effectLst/>
                <a:latin typeface="Times New Roman" panose="02020603050405020304" pitchFamily="18" charset="0"/>
                <a:ea typeface="宋体" panose="02010600030101010101" pitchFamily="2" charset="-122"/>
              </a:rPr>
              <a:t>‖you have given!</a:t>
            </a:r>
            <a:r>
              <a:rPr lang="zh-CN" altLang="zh-CN" sz="1800" kern="100" dirty="0">
                <a:solidFill>
                  <a:srgbClr val="000000"/>
                </a:solidFill>
                <a:effectLst/>
                <a:latin typeface="Times New Roman" panose="02020603050405020304" pitchFamily="18" charset="0"/>
                <a:ea typeface="宋体" panose="02010600030101010101" pitchFamily="2" charset="-122"/>
              </a:rPr>
              <a:t>（述位）</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5339742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95642D-592F-B80C-39A0-F62F2B74FD7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D6E1180-1AE9-0BF3-DC33-515907248EC2}"/>
              </a:ext>
            </a:extLst>
          </p:cNvPr>
          <p:cNvSpPr>
            <a:spLocks noGrp="1"/>
          </p:cNvSpPr>
          <p:nvPr>
            <p:ph idx="1"/>
          </p:nvPr>
        </p:nvSpPr>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位于句首的主位，无论是有标记的还是无标记的，都有其特定的含义，在话语中实施不同的功能，如强调、引发话题、引起读者注意等。例如：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solidFill>
                  <a:srgbClr val="000000"/>
                </a:solidFill>
                <a:effectLst/>
                <a:latin typeface="Times New Roman" panose="02020603050405020304" pitchFamily="18" charset="0"/>
                <a:ea typeface="宋体" panose="02010600030101010101" pitchFamily="2" charset="-122"/>
              </a:rPr>
              <a:t>(18) For centuries,</a:t>
            </a:r>
            <a:r>
              <a:rPr lang="zh-CN" altLang="zh-CN" sz="1800" kern="100" dirty="0">
                <a:solidFill>
                  <a:srgbClr val="000000"/>
                </a:solidFill>
                <a:effectLst/>
                <a:latin typeface="Times New Roman" panose="02020603050405020304" pitchFamily="18" charset="0"/>
                <a:ea typeface="宋体" panose="02010600030101010101" pitchFamily="2" charset="-122"/>
              </a:rPr>
              <a:t>（主位）</a:t>
            </a:r>
            <a:r>
              <a:rPr lang="en-US" altLang="zh-CN" sz="1800" kern="100" dirty="0">
                <a:solidFill>
                  <a:srgbClr val="000000"/>
                </a:solidFill>
                <a:effectLst/>
                <a:latin typeface="Times New Roman" panose="02020603050405020304" pitchFamily="18" charset="0"/>
                <a:ea typeface="宋体" panose="02010600030101010101" pitchFamily="2" charset="-122"/>
              </a:rPr>
              <a:t>‖travelers to China have told tales of magical landscapes and surprising creatures.</a:t>
            </a:r>
            <a:r>
              <a:rPr lang="zh-CN" altLang="zh-CN" sz="1800" kern="100" dirty="0">
                <a:solidFill>
                  <a:srgbClr val="000000"/>
                </a:solidFill>
                <a:effectLst/>
                <a:latin typeface="Times New Roman" panose="02020603050405020304" pitchFamily="18" charset="0"/>
                <a:ea typeface="宋体" panose="02010600030101010101" pitchFamily="2" charset="-122"/>
              </a:rPr>
              <a:t>（述位）</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solidFill>
                  <a:srgbClr val="000000"/>
                </a:solidFill>
                <a:effectLst/>
                <a:latin typeface="Times New Roman" panose="02020603050405020304" pitchFamily="18" charset="0"/>
                <a:ea typeface="宋体" panose="02010600030101010101" pitchFamily="2" charset="-122"/>
              </a:rPr>
              <a:t>(19) Travelers to China</a:t>
            </a:r>
            <a:r>
              <a:rPr lang="zh-CN" altLang="zh-CN" sz="1800" kern="100" dirty="0">
                <a:solidFill>
                  <a:srgbClr val="000000"/>
                </a:solidFill>
                <a:effectLst/>
                <a:latin typeface="Times New Roman" panose="02020603050405020304" pitchFamily="18" charset="0"/>
                <a:ea typeface="宋体" panose="02010600030101010101" pitchFamily="2" charset="-122"/>
              </a:rPr>
              <a:t>（主位）</a:t>
            </a:r>
            <a:r>
              <a:rPr lang="en-US" altLang="zh-CN" sz="1800" kern="100" dirty="0">
                <a:solidFill>
                  <a:srgbClr val="000000"/>
                </a:solidFill>
                <a:effectLst/>
                <a:latin typeface="Times New Roman" panose="02020603050405020304" pitchFamily="18" charset="0"/>
                <a:ea typeface="宋体" panose="02010600030101010101" pitchFamily="2" charset="-122"/>
              </a:rPr>
              <a:t>‖have told tales of magical landscapes and surprising creatures for centuries.</a:t>
            </a:r>
            <a:r>
              <a:rPr lang="zh-CN" altLang="zh-CN" sz="1800" kern="100" dirty="0">
                <a:solidFill>
                  <a:srgbClr val="000000"/>
                </a:solidFill>
                <a:effectLst/>
                <a:latin typeface="Times New Roman" panose="02020603050405020304" pitchFamily="18" charset="0"/>
                <a:ea typeface="宋体" panose="02010600030101010101" pitchFamily="2" charset="-122"/>
              </a:rPr>
              <a:t>（述位）</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solidFill>
                  <a:srgbClr val="000000"/>
                </a:solidFill>
                <a:effectLst/>
                <a:latin typeface="Times New Roman" panose="02020603050405020304" pitchFamily="18" charset="0"/>
                <a:ea typeface="宋体" panose="02010600030101010101" pitchFamily="2" charset="-122"/>
              </a:rPr>
              <a:t>(20) Magical landscapes and surprising creatures</a:t>
            </a:r>
            <a:r>
              <a:rPr lang="zh-CN" altLang="zh-CN" sz="1800" kern="100" dirty="0">
                <a:solidFill>
                  <a:srgbClr val="000000"/>
                </a:solidFill>
                <a:effectLst/>
                <a:latin typeface="Times New Roman" panose="02020603050405020304" pitchFamily="18" charset="0"/>
                <a:ea typeface="宋体" panose="02010600030101010101" pitchFamily="2" charset="-122"/>
              </a:rPr>
              <a:t>（主位）</a:t>
            </a:r>
            <a:r>
              <a:rPr lang="en-US" altLang="zh-CN" sz="1800" kern="100" dirty="0">
                <a:solidFill>
                  <a:srgbClr val="000000"/>
                </a:solidFill>
                <a:effectLst/>
                <a:latin typeface="Times New Roman" panose="02020603050405020304" pitchFamily="18" charset="0"/>
                <a:ea typeface="宋体" panose="02010600030101010101" pitchFamily="2" charset="-122"/>
              </a:rPr>
              <a:t>‖have been told by travelers to China for centuries.</a:t>
            </a:r>
            <a:r>
              <a:rPr lang="zh-CN" altLang="zh-CN" sz="1800" kern="100" dirty="0">
                <a:solidFill>
                  <a:srgbClr val="000000"/>
                </a:solidFill>
                <a:effectLst/>
                <a:latin typeface="Times New Roman" panose="02020603050405020304" pitchFamily="18" charset="0"/>
                <a:ea typeface="宋体" panose="02010600030101010101" pitchFamily="2" charset="-122"/>
              </a:rPr>
              <a:t>（述位）</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9387855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D8A73B-B335-1250-45F9-230F3EBF58A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27C8C56-980E-8530-6438-1E052C4F2387}"/>
              </a:ext>
            </a:extLst>
          </p:cNvPr>
          <p:cNvSpPr>
            <a:spLocks noGrp="1"/>
          </p:cNvSpPr>
          <p:nvPr>
            <p:ph idx="1"/>
          </p:nvPr>
        </p:nvSpPr>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例</a:t>
            </a:r>
            <a:r>
              <a:rPr lang="en-US" altLang="zh-CN" sz="1800" kern="100" dirty="0">
                <a:solidFill>
                  <a:srgbClr val="000000"/>
                </a:solidFill>
                <a:effectLst/>
                <a:latin typeface="Times New Roman" panose="02020603050405020304" pitchFamily="18" charset="0"/>
                <a:ea typeface="宋体" panose="02010600030101010101" pitchFamily="2" charset="-122"/>
              </a:rPr>
              <a:t>19</a:t>
            </a:r>
            <a:r>
              <a:rPr lang="zh-CN" altLang="zh-CN" sz="1800" kern="100" dirty="0">
                <a:solidFill>
                  <a:srgbClr val="000000"/>
                </a:solidFill>
                <a:effectLst/>
                <a:latin typeface="Times New Roman" panose="02020603050405020304" pitchFamily="18" charset="0"/>
                <a:ea typeface="宋体" panose="02010600030101010101" pitchFamily="2" charset="-122"/>
              </a:rPr>
              <a:t>、例</a:t>
            </a:r>
            <a:r>
              <a:rPr lang="en-US" altLang="zh-CN" sz="1800" kern="100" dirty="0">
                <a:solidFill>
                  <a:srgbClr val="000000"/>
                </a:solidFill>
                <a:effectLst/>
                <a:latin typeface="Times New Roman" panose="02020603050405020304" pitchFamily="18" charset="0"/>
                <a:ea typeface="宋体" panose="02010600030101010101" pitchFamily="2" charset="-122"/>
              </a:rPr>
              <a:t>20</a:t>
            </a:r>
            <a:r>
              <a:rPr lang="zh-CN" altLang="zh-CN" sz="1800" kern="100" dirty="0">
                <a:solidFill>
                  <a:srgbClr val="000000"/>
                </a:solidFill>
                <a:effectLst/>
                <a:latin typeface="Times New Roman" panose="02020603050405020304" pitchFamily="18" charset="0"/>
                <a:ea typeface="宋体" panose="02010600030101010101" pitchFamily="2" charset="-122"/>
              </a:rPr>
              <a:t>与例</a:t>
            </a:r>
            <a:r>
              <a:rPr lang="en-US" altLang="zh-CN" sz="1800" kern="100" dirty="0">
                <a:solidFill>
                  <a:srgbClr val="000000"/>
                </a:solidFill>
                <a:effectLst/>
                <a:latin typeface="Times New Roman" panose="02020603050405020304" pitchFamily="18" charset="0"/>
                <a:ea typeface="宋体" panose="02010600030101010101" pitchFamily="2" charset="-122"/>
              </a:rPr>
              <a:t>18</a:t>
            </a:r>
            <a:r>
              <a:rPr lang="zh-CN" altLang="zh-CN" sz="1800" kern="100" dirty="0">
                <a:solidFill>
                  <a:srgbClr val="000000"/>
                </a:solidFill>
                <a:effectLst/>
                <a:latin typeface="Times New Roman" panose="02020603050405020304" pitchFamily="18" charset="0"/>
                <a:ea typeface="宋体" panose="02010600030101010101" pitchFamily="2" charset="-122"/>
              </a:rPr>
              <a:t>所表达的是同一个意思，但是主位结构不同，预示着话语的走向是不同的。</a:t>
            </a:r>
            <a:endParaRPr lang="en-US" altLang="zh-CN" sz="1800" kern="100" dirty="0">
              <a:solidFill>
                <a:srgbClr val="00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例</a:t>
            </a:r>
            <a:r>
              <a:rPr lang="en-US" altLang="zh-CN" sz="1800" kern="100" dirty="0">
                <a:solidFill>
                  <a:srgbClr val="000000"/>
                </a:solidFill>
                <a:effectLst/>
                <a:latin typeface="Times New Roman" panose="02020603050405020304" pitchFamily="18" charset="0"/>
                <a:ea typeface="宋体" panose="02010600030101010101" pitchFamily="2" charset="-122"/>
              </a:rPr>
              <a:t>18</a:t>
            </a:r>
            <a:r>
              <a:rPr lang="zh-CN" altLang="zh-CN" sz="1800" kern="100" dirty="0">
                <a:solidFill>
                  <a:srgbClr val="000000"/>
                </a:solidFill>
                <a:effectLst/>
                <a:latin typeface="Times New Roman" panose="02020603050405020304" pitchFamily="18" charset="0"/>
                <a:ea typeface="宋体" panose="02010600030101010101" pitchFamily="2" charset="-122"/>
              </a:rPr>
              <a:t>适合放在段落开头，作为中心句，预示着下面即将要讲述的是中国的野生动物和自然景观；例</a:t>
            </a:r>
            <a:r>
              <a:rPr lang="en-US" altLang="zh-CN" sz="1800" kern="100" dirty="0">
                <a:solidFill>
                  <a:srgbClr val="000000"/>
                </a:solidFill>
                <a:effectLst/>
                <a:latin typeface="Times New Roman" panose="02020603050405020304" pitchFamily="18" charset="0"/>
                <a:ea typeface="宋体" panose="02010600030101010101" pitchFamily="2" charset="-122"/>
              </a:rPr>
              <a:t>19</a:t>
            </a:r>
            <a:r>
              <a:rPr lang="zh-CN" altLang="zh-CN" sz="1800" kern="100" dirty="0">
                <a:solidFill>
                  <a:srgbClr val="000000"/>
                </a:solidFill>
                <a:effectLst/>
                <a:latin typeface="Times New Roman" panose="02020603050405020304" pitchFamily="18" charset="0"/>
                <a:ea typeface="宋体" panose="02010600030101010101" pitchFamily="2" charset="-122"/>
              </a:rPr>
              <a:t>则更像是在讲述关于旅行者的故事；</a:t>
            </a:r>
            <a:endParaRPr lang="en-US" altLang="zh-CN" sz="1800" kern="100" dirty="0">
              <a:solidFill>
                <a:srgbClr val="00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而例</a:t>
            </a:r>
            <a:r>
              <a:rPr lang="en-US" altLang="zh-CN" sz="1800" kern="100" dirty="0">
                <a:solidFill>
                  <a:srgbClr val="000000"/>
                </a:solidFill>
                <a:effectLst/>
                <a:latin typeface="Times New Roman" panose="02020603050405020304" pitchFamily="18" charset="0"/>
                <a:ea typeface="宋体" panose="02010600030101010101" pitchFamily="2" charset="-122"/>
              </a:rPr>
              <a:t>20</a:t>
            </a:r>
            <a:r>
              <a:rPr lang="zh-CN" altLang="zh-CN" sz="1800" kern="100" dirty="0">
                <a:solidFill>
                  <a:srgbClr val="000000"/>
                </a:solidFill>
                <a:effectLst/>
                <a:latin typeface="Times New Roman" panose="02020603050405020304" pitchFamily="18" charset="0"/>
                <a:ea typeface="宋体" panose="02010600030101010101" pitchFamily="2" charset="-122"/>
              </a:rPr>
              <a:t>所阐述的侧重点在于奇妙的自然景观和野生动物。不仅是预示不同的走向，即下面要讨论的主位推进，而且其风格也不相同，因为句子结构涉及到及物性（例</a:t>
            </a:r>
            <a:r>
              <a:rPr lang="en-US" altLang="zh-CN" sz="1800" kern="100" dirty="0">
                <a:solidFill>
                  <a:srgbClr val="000000"/>
                </a:solidFill>
                <a:effectLst/>
                <a:latin typeface="Times New Roman" panose="02020603050405020304" pitchFamily="18" charset="0"/>
                <a:ea typeface="宋体" panose="02010600030101010101" pitchFamily="2" charset="-122"/>
              </a:rPr>
              <a:t>20</a:t>
            </a:r>
            <a:r>
              <a:rPr lang="zh-CN" altLang="zh-CN" sz="1800" kern="100" dirty="0">
                <a:solidFill>
                  <a:srgbClr val="000000"/>
                </a:solidFill>
                <a:effectLst/>
                <a:latin typeface="Times New Roman" panose="02020603050405020304" pitchFamily="18" charset="0"/>
                <a:ea typeface="宋体" panose="02010600030101010101" pitchFamily="2" charset="-122"/>
              </a:rPr>
              <a:t>的被动语态），以及特殊语法结构中的掉尾句（例</a:t>
            </a:r>
            <a:r>
              <a:rPr lang="en-US" altLang="zh-CN" sz="1800" kern="100" dirty="0">
                <a:solidFill>
                  <a:srgbClr val="000000"/>
                </a:solidFill>
                <a:effectLst/>
                <a:latin typeface="Times New Roman" panose="02020603050405020304" pitchFamily="18" charset="0"/>
                <a:ea typeface="宋体" panose="02010600030101010101" pitchFamily="2" charset="-122"/>
              </a:rPr>
              <a:t>18</a:t>
            </a:r>
            <a:r>
              <a:rPr lang="zh-CN" altLang="zh-CN" sz="1800" kern="100" dirty="0">
                <a:solidFill>
                  <a:srgbClr val="000000"/>
                </a:solidFill>
                <a:effectLst/>
                <a:latin typeface="Times New Roman" panose="02020603050405020304" pitchFamily="18" charset="0"/>
                <a:ea typeface="宋体" panose="02010600030101010101" pitchFamily="2" charset="-122"/>
              </a:rPr>
              <a:t>的时间状语提前到句首）、松散句，有时根据需要会使用倒装句，或者也可以这样说，</a:t>
            </a:r>
            <a:r>
              <a:rPr lang="zh-CN" altLang="zh-CN" sz="1800" kern="100" dirty="0">
                <a:solidFill>
                  <a:srgbClr val="FF0000"/>
                </a:solidFill>
                <a:effectLst/>
                <a:latin typeface="Times New Roman" panose="02020603050405020304" pitchFamily="18" charset="0"/>
                <a:ea typeface="宋体" panose="02010600030101010101" pitchFamily="2" charset="-122"/>
              </a:rPr>
              <a:t>不同的及物性结构、特殊语法结构就会带来不同的主位结构，从而有不同的主位推进。</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6762555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A179F3-D12B-FF66-7CBA-B6077AEF84D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6C1F1BB-55F7-5FA0-CF5F-D953B2600A23}"/>
              </a:ext>
            </a:extLst>
          </p:cNvPr>
          <p:cNvSpPr>
            <a:spLocks noGrp="1"/>
          </p:cNvSpPr>
          <p:nvPr>
            <p:ph idx="1"/>
          </p:nvPr>
        </p:nvSpPr>
        <p:spPr/>
        <p:txBody>
          <a:bodyPr/>
          <a:lstStyle/>
          <a:p>
            <a:pPr algn="just"/>
            <a:r>
              <a:rPr lang="zh-CN" altLang="zh-CN" sz="1800" kern="100" dirty="0">
                <a:solidFill>
                  <a:srgbClr val="000000"/>
                </a:solidFill>
                <a:effectLst/>
                <a:latin typeface="Times New Roman" panose="02020603050405020304" pitchFamily="18" charset="0"/>
                <a:ea typeface="黑体" panose="02010609060101010101" pitchFamily="49" charset="-122"/>
              </a:rPr>
              <a:t>（二）主位推进</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主位推进就是语篇的信息发展，不同的信息发展方法可产生不同的文体效应。下面是三种常见的主位推进模式。</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AF57495C-4EA8-083C-AC1B-642CDCB978B0}"/>
              </a:ext>
            </a:extLst>
          </p:cNvPr>
          <p:cNvPicPr>
            <a:picLocks noChangeAspect="1"/>
          </p:cNvPicPr>
          <p:nvPr/>
        </p:nvPicPr>
        <p:blipFill>
          <a:blip r:embed="rId2"/>
          <a:stretch>
            <a:fillRect/>
          </a:stretch>
        </p:blipFill>
        <p:spPr>
          <a:xfrm>
            <a:off x="2830005" y="2873068"/>
            <a:ext cx="4964880" cy="3815983"/>
          </a:xfrm>
          <a:prstGeom prst="rect">
            <a:avLst/>
          </a:prstGeom>
        </p:spPr>
      </p:pic>
    </p:spTree>
    <p:extLst>
      <p:ext uri="{BB962C8B-B14F-4D97-AF65-F5344CB8AC3E}">
        <p14:creationId xmlns:p14="http://schemas.microsoft.com/office/powerpoint/2010/main" val="16979213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4">
            <a:extLst>
              <a:ext uri="{FF2B5EF4-FFF2-40B4-BE49-F238E27FC236}">
                <a16:creationId xmlns:a16="http://schemas.microsoft.com/office/drawing/2014/main" id="{0253B7B0-7883-7DFC-D397-80BF679F81BB}"/>
              </a:ext>
            </a:extLst>
          </p:cNvPr>
          <p:cNvPicPr>
            <a:picLocks noGrp="1" noChangeAspect="1"/>
          </p:cNvPicPr>
          <p:nvPr>
            <p:ph idx="1"/>
          </p:nvPr>
        </p:nvPicPr>
        <p:blipFill rotWithShape="1">
          <a:blip r:embed="rId2"/>
          <a:srcRect r="49951" b="-1210"/>
          <a:stretch/>
        </p:blipFill>
        <p:spPr>
          <a:xfrm>
            <a:off x="848241" y="399089"/>
            <a:ext cx="5109935" cy="4424471"/>
          </a:xfrm>
        </p:spPr>
      </p:pic>
      <p:pic>
        <p:nvPicPr>
          <p:cNvPr id="7" name="图片 6">
            <a:extLst>
              <a:ext uri="{FF2B5EF4-FFF2-40B4-BE49-F238E27FC236}">
                <a16:creationId xmlns:a16="http://schemas.microsoft.com/office/drawing/2014/main" id="{A4C6326A-BFBE-78B2-8096-3478E7C3A8B6}"/>
              </a:ext>
            </a:extLst>
          </p:cNvPr>
          <p:cNvPicPr>
            <a:picLocks noChangeAspect="1"/>
          </p:cNvPicPr>
          <p:nvPr/>
        </p:nvPicPr>
        <p:blipFill rotWithShape="1">
          <a:blip r:embed="rId3"/>
          <a:srcRect t="1" r="50154" b="-751"/>
          <a:stretch/>
        </p:blipFill>
        <p:spPr>
          <a:xfrm>
            <a:off x="5958176" y="374967"/>
            <a:ext cx="5565484" cy="4472714"/>
          </a:xfrm>
          <a:prstGeom prst="rect">
            <a:avLst/>
          </a:prstGeom>
        </p:spPr>
      </p:pic>
      <p:sp>
        <p:nvSpPr>
          <p:cNvPr id="9" name="文本框 8">
            <a:extLst>
              <a:ext uri="{FF2B5EF4-FFF2-40B4-BE49-F238E27FC236}">
                <a16:creationId xmlns:a16="http://schemas.microsoft.com/office/drawing/2014/main" id="{675E638C-4F10-075D-3897-2440CF6D73F7}"/>
              </a:ext>
            </a:extLst>
          </p:cNvPr>
          <p:cNvSpPr txBox="1"/>
          <p:nvPr/>
        </p:nvSpPr>
        <p:spPr>
          <a:xfrm>
            <a:off x="603353" y="5152791"/>
            <a:ext cx="11358797" cy="1200329"/>
          </a:xfrm>
          <a:prstGeom prst="rect">
            <a:avLst/>
          </a:prstGeom>
          <a:noFill/>
        </p:spPr>
        <p:txBody>
          <a:bodyPr wrap="square">
            <a:spAutoFit/>
          </a:bodyPr>
          <a:lstStyle/>
          <a:p>
            <a:r>
              <a:rPr lang="zh-CN" altLang="en-US" dirty="0"/>
              <a:t>其中</a:t>
            </a:r>
            <a:r>
              <a:rPr lang="en-US" altLang="zh-CN" dirty="0"/>
              <a:t>T2-T4</a:t>
            </a:r>
            <a:r>
              <a:rPr lang="zh-CN" altLang="en-US" dirty="0"/>
              <a:t>为平行型，用来集中讲</a:t>
            </a:r>
            <a:r>
              <a:rPr lang="en-US" altLang="zh-CN" dirty="0"/>
              <a:t>higher animals</a:t>
            </a:r>
            <a:r>
              <a:rPr lang="zh-CN" altLang="en-US" dirty="0"/>
              <a:t>的行为，</a:t>
            </a:r>
            <a:r>
              <a:rPr lang="en-US" altLang="zh-CN" dirty="0"/>
              <a:t>T5-T7</a:t>
            </a:r>
            <a:r>
              <a:rPr lang="zh-CN" altLang="en-US" dirty="0"/>
              <a:t>为派生型，用来对事物做更具体的说明。这个段落的话题是</a:t>
            </a:r>
            <a:r>
              <a:rPr lang="en-US" altLang="zh-CN" dirty="0"/>
              <a:t>T1</a:t>
            </a:r>
            <a:r>
              <a:rPr lang="zh-CN" altLang="en-US" dirty="0"/>
              <a:t>，</a:t>
            </a:r>
            <a:r>
              <a:rPr lang="en-US" altLang="zh-CN" dirty="0"/>
              <a:t>the process of learning</a:t>
            </a:r>
            <a:r>
              <a:rPr lang="zh-CN" altLang="en-US" dirty="0"/>
              <a:t>（学习过程），然后通过主位推进的延续，依次阐明“学习过程”的施为者是“高级动物”、“高级动物通过试验进行学习”、“试验学习的目的是矫正它们的判断错误”、“它们从学习中得到快乐和自由”。</a:t>
            </a:r>
            <a:r>
              <a:rPr lang="zh-CN" altLang="en-US" dirty="0">
                <a:solidFill>
                  <a:srgbClr val="FF0000"/>
                </a:solidFill>
              </a:rPr>
              <a:t>主位的延续性是一种失衡突出方式。</a:t>
            </a:r>
          </a:p>
        </p:txBody>
      </p:sp>
    </p:spTree>
    <p:extLst>
      <p:ext uri="{BB962C8B-B14F-4D97-AF65-F5344CB8AC3E}">
        <p14:creationId xmlns:p14="http://schemas.microsoft.com/office/powerpoint/2010/main" val="29905313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BBD8A73-6061-818B-D6D6-5CC8436272A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38C3FAD-6854-8541-8539-188C9E388D1B}"/>
              </a:ext>
            </a:extLst>
          </p:cNvPr>
          <p:cNvSpPr>
            <a:spLocks noGrp="1"/>
          </p:cNvSpPr>
          <p:nvPr>
            <p:ph idx="1"/>
          </p:nvPr>
        </p:nvSpPr>
        <p:spPr/>
        <p:txBody>
          <a:bodyPr/>
          <a:lstStyle/>
          <a:p>
            <a:pPr algn="just"/>
            <a:r>
              <a:rPr lang="zh-CN" altLang="zh-CN" sz="1800" kern="100" dirty="0">
                <a:solidFill>
                  <a:srgbClr val="000000"/>
                </a:solidFill>
                <a:effectLst/>
                <a:latin typeface="Times New Roman" panose="02020603050405020304" pitchFamily="18" charset="0"/>
                <a:ea typeface="黑体" panose="02010609060101010101" pitchFamily="49" charset="-122"/>
              </a:rPr>
              <a:t>（三）主位文体突出</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前面说到有标记主位，在所有有标记主位中，时间、地点状语的有标记性最弱。汉语中的时间和地点状语是无标记的主位形式，许多叙事性语篇都是按时间或地点顺序展开的。英语中这类语篇也很多。除时间或地点状语以外的其他状语成分主位标记性更强一点。</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9403021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FC273AB1-6AD6-197B-5DD3-4016CAD05187}"/>
              </a:ext>
            </a:extLst>
          </p:cNvPr>
          <p:cNvPicPr>
            <a:picLocks noChangeAspect="1"/>
          </p:cNvPicPr>
          <p:nvPr/>
        </p:nvPicPr>
        <p:blipFill rotWithShape="1">
          <a:blip r:embed="rId2"/>
          <a:srcRect r="49923" b="-3868"/>
          <a:stretch/>
        </p:blipFill>
        <p:spPr>
          <a:xfrm>
            <a:off x="546728" y="578856"/>
            <a:ext cx="5277582" cy="3348565"/>
          </a:xfrm>
          <a:prstGeom prst="rect">
            <a:avLst/>
          </a:prstGeom>
        </p:spPr>
      </p:pic>
      <p:pic>
        <p:nvPicPr>
          <p:cNvPr id="7" name="图片 6">
            <a:extLst>
              <a:ext uri="{FF2B5EF4-FFF2-40B4-BE49-F238E27FC236}">
                <a16:creationId xmlns:a16="http://schemas.microsoft.com/office/drawing/2014/main" id="{B3BA2ECF-800D-E4C1-E9A0-409A5D2558E7}"/>
              </a:ext>
            </a:extLst>
          </p:cNvPr>
          <p:cNvPicPr>
            <a:picLocks noChangeAspect="1"/>
          </p:cNvPicPr>
          <p:nvPr/>
        </p:nvPicPr>
        <p:blipFill rotWithShape="1">
          <a:blip r:embed="rId3"/>
          <a:srcRect t="1" r="49504" b="-88"/>
          <a:stretch/>
        </p:blipFill>
        <p:spPr>
          <a:xfrm>
            <a:off x="6096000" y="503905"/>
            <a:ext cx="5646328" cy="3423516"/>
          </a:xfrm>
          <a:prstGeom prst="rect">
            <a:avLst/>
          </a:prstGeom>
        </p:spPr>
      </p:pic>
      <p:sp>
        <p:nvSpPr>
          <p:cNvPr id="9" name="文本框 8">
            <a:extLst>
              <a:ext uri="{FF2B5EF4-FFF2-40B4-BE49-F238E27FC236}">
                <a16:creationId xmlns:a16="http://schemas.microsoft.com/office/drawing/2014/main" id="{23D58282-685F-61EC-65B9-1EAE46930A39}"/>
              </a:ext>
            </a:extLst>
          </p:cNvPr>
          <p:cNvSpPr txBox="1"/>
          <p:nvPr/>
        </p:nvSpPr>
        <p:spPr>
          <a:xfrm>
            <a:off x="438462" y="4369713"/>
            <a:ext cx="11118953" cy="2031325"/>
          </a:xfrm>
          <a:prstGeom prst="rect">
            <a:avLst/>
          </a:prstGeom>
          <a:noFill/>
        </p:spPr>
        <p:txBody>
          <a:bodyPr wrap="square">
            <a:spAutoFit/>
          </a:bodyPr>
          <a:lstStyle/>
          <a:p>
            <a:r>
              <a:rPr lang="zh-CN" altLang="en-US" dirty="0"/>
              <a:t>前两个句子的主位是</a:t>
            </a:r>
            <a:r>
              <a:rPr lang="en-US" altLang="zh-CN" dirty="0"/>
              <a:t>this</a:t>
            </a:r>
            <a:r>
              <a:rPr lang="zh-CN" altLang="en-US" dirty="0"/>
              <a:t>，述位分别是</a:t>
            </a:r>
            <a:r>
              <a:rPr lang="en-US" altLang="zh-CN" dirty="0"/>
              <a:t>hope </a:t>
            </a:r>
            <a:r>
              <a:rPr lang="zh-CN" altLang="en-US" dirty="0"/>
              <a:t>和</a:t>
            </a:r>
            <a:r>
              <a:rPr lang="en-US" altLang="zh-CN" dirty="0"/>
              <a:t>faith</a:t>
            </a:r>
            <a:r>
              <a:rPr lang="zh-CN" altLang="en-US" dirty="0"/>
              <a:t>，后三个句子的主位都是</a:t>
            </a:r>
            <a:r>
              <a:rPr lang="en-US" altLang="zh-CN" dirty="0"/>
              <a:t>with this faith</a:t>
            </a:r>
            <a:r>
              <a:rPr lang="zh-CN" altLang="en-US" dirty="0"/>
              <a:t>，主位推进程序为“延续型”与“派生型”的结合。</a:t>
            </a:r>
            <a:r>
              <a:rPr lang="en-US" altLang="zh-CN" dirty="0"/>
              <a:t>T1</a:t>
            </a:r>
            <a:r>
              <a:rPr lang="zh-CN" altLang="en-US" dirty="0"/>
              <a:t>与</a:t>
            </a:r>
            <a:r>
              <a:rPr lang="en-US" altLang="zh-CN" dirty="0"/>
              <a:t>T2</a:t>
            </a:r>
            <a:r>
              <a:rPr lang="zh-CN" altLang="en-US" dirty="0"/>
              <a:t>中，</a:t>
            </a:r>
            <a:r>
              <a:rPr lang="en-US" altLang="zh-CN" dirty="0"/>
              <a:t>hope </a:t>
            </a:r>
            <a:r>
              <a:rPr lang="zh-CN" altLang="en-US" dirty="0"/>
              <a:t>和</a:t>
            </a:r>
            <a:r>
              <a:rPr lang="en-US" altLang="zh-CN" dirty="0"/>
              <a:t>faith</a:t>
            </a:r>
            <a:r>
              <a:rPr lang="zh-CN" altLang="en-US" dirty="0"/>
              <a:t>都是述位，也是信息中心。从</a:t>
            </a:r>
            <a:r>
              <a:rPr lang="en-US" altLang="zh-CN" dirty="0"/>
              <a:t>T3</a:t>
            </a:r>
            <a:r>
              <a:rPr lang="zh-CN" altLang="en-US" dirty="0"/>
              <a:t>开始，</a:t>
            </a:r>
            <a:r>
              <a:rPr lang="en-US" altLang="zh-CN" dirty="0"/>
              <a:t>faith</a:t>
            </a:r>
            <a:r>
              <a:rPr lang="zh-CN" altLang="en-US" dirty="0"/>
              <a:t>成为有标记主位，</a:t>
            </a:r>
            <a:r>
              <a:rPr lang="en-US" altLang="zh-CN" dirty="0"/>
              <a:t>with this faith</a:t>
            </a:r>
            <a:r>
              <a:rPr lang="zh-CN" altLang="en-US" dirty="0"/>
              <a:t>的重复使其更加突出，这里小句主位的选择是一种失协突出，但语篇整体的主位选择仍然是一种失衡突出，是连续选择</a:t>
            </a:r>
            <a:r>
              <a:rPr lang="en-US" altLang="zh-CN" dirty="0"/>
              <a:t>hope</a:t>
            </a:r>
            <a:r>
              <a:rPr lang="zh-CN" altLang="en-US" dirty="0"/>
              <a:t>、</a:t>
            </a:r>
            <a:r>
              <a:rPr lang="en-US" altLang="zh-CN" dirty="0"/>
              <a:t>faith</a:t>
            </a:r>
            <a:r>
              <a:rPr lang="zh-CN" altLang="en-US" dirty="0"/>
              <a:t>作主位，所以这是一个建立在失协基础上的失衡突出。</a:t>
            </a:r>
            <a:endParaRPr lang="en-US" altLang="zh-CN" dirty="0"/>
          </a:p>
          <a:p>
            <a:endParaRPr lang="en-US" altLang="zh-CN" dirty="0"/>
          </a:p>
          <a:p>
            <a:r>
              <a:rPr lang="zh-CN" altLang="en-US" dirty="0"/>
              <a:t>如果</a:t>
            </a:r>
            <a:r>
              <a:rPr lang="zh-CN" altLang="en-US" dirty="0">
                <a:solidFill>
                  <a:srgbClr val="FF0000"/>
                </a:solidFill>
              </a:rPr>
              <a:t>从语法的角度</a:t>
            </a:r>
            <a:r>
              <a:rPr lang="zh-CN" altLang="en-US" dirty="0"/>
              <a:t>，</a:t>
            </a:r>
            <a:r>
              <a:rPr lang="en-US" altLang="zh-CN" dirty="0"/>
              <a:t>T3—T5</a:t>
            </a:r>
            <a:r>
              <a:rPr lang="zh-CN" altLang="en-US" dirty="0"/>
              <a:t>把</a:t>
            </a:r>
            <a:r>
              <a:rPr lang="en-US" altLang="zh-CN" dirty="0"/>
              <a:t>with this faith</a:t>
            </a:r>
            <a:r>
              <a:rPr lang="zh-CN" altLang="en-US" dirty="0"/>
              <a:t>放在句子结尾，则选择了常见的主位结构，不仅与</a:t>
            </a:r>
            <a:r>
              <a:rPr lang="en-US" altLang="zh-CN" dirty="0"/>
              <a:t>T2</a:t>
            </a:r>
            <a:r>
              <a:rPr lang="zh-CN" altLang="en-US" dirty="0"/>
              <a:t>的衔接不紧密了，而且也没有了这种失协基础上的失衡突出。</a:t>
            </a:r>
          </a:p>
        </p:txBody>
      </p:sp>
    </p:spTree>
    <p:extLst>
      <p:ext uri="{BB962C8B-B14F-4D97-AF65-F5344CB8AC3E}">
        <p14:creationId xmlns:p14="http://schemas.microsoft.com/office/powerpoint/2010/main" val="31947435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87509CDD-FE76-B07C-B87E-D6EB2F08E9E6}"/>
              </a:ext>
            </a:extLst>
          </p:cNvPr>
          <p:cNvPicPr>
            <a:picLocks noChangeAspect="1"/>
          </p:cNvPicPr>
          <p:nvPr/>
        </p:nvPicPr>
        <p:blipFill rotWithShape="1">
          <a:blip r:embed="rId2"/>
          <a:srcRect r="49692" b="-1037"/>
          <a:stretch/>
        </p:blipFill>
        <p:spPr>
          <a:xfrm>
            <a:off x="2645351" y="554749"/>
            <a:ext cx="6348747" cy="4290116"/>
          </a:xfrm>
          <a:prstGeom prst="rect">
            <a:avLst/>
          </a:prstGeom>
        </p:spPr>
      </p:pic>
      <p:sp>
        <p:nvSpPr>
          <p:cNvPr id="7" name="文本框 6">
            <a:extLst>
              <a:ext uri="{FF2B5EF4-FFF2-40B4-BE49-F238E27FC236}">
                <a16:creationId xmlns:a16="http://schemas.microsoft.com/office/drawing/2014/main" id="{0F36F736-1DAE-88FD-9550-0E4AB9D419F5}"/>
              </a:ext>
            </a:extLst>
          </p:cNvPr>
          <p:cNvSpPr txBox="1"/>
          <p:nvPr/>
        </p:nvSpPr>
        <p:spPr>
          <a:xfrm>
            <a:off x="1113019" y="5426088"/>
            <a:ext cx="10144593" cy="1477328"/>
          </a:xfrm>
          <a:prstGeom prst="rect">
            <a:avLst/>
          </a:prstGeom>
          <a:noFill/>
        </p:spPr>
        <p:txBody>
          <a:bodyPr wrap="square">
            <a:spAutoFit/>
          </a:bodyPr>
          <a:lstStyle/>
          <a:p>
            <a:r>
              <a:rPr lang="zh-CN" altLang="en-US" dirty="0"/>
              <a:t>这段话</a:t>
            </a:r>
            <a:r>
              <a:rPr lang="en-US" altLang="zh-CN" dirty="0"/>
              <a:t>T2</a:t>
            </a:r>
            <a:r>
              <a:rPr lang="zh-CN" altLang="en-US" dirty="0"/>
              <a:t>与</a:t>
            </a:r>
            <a:r>
              <a:rPr lang="en-US" altLang="zh-CN" dirty="0"/>
              <a:t>T3</a:t>
            </a:r>
            <a:r>
              <a:rPr lang="zh-CN" altLang="en-US" dirty="0"/>
              <a:t>都派生于</a:t>
            </a:r>
            <a:r>
              <a:rPr lang="en-US" altLang="zh-CN" dirty="0"/>
              <a:t>T1</a:t>
            </a:r>
            <a:r>
              <a:rPr lang="zh-CN" altLang="en-US" dirty="0"/>
              <a:t>的述位，</a:t>
            </a:r>
            <a:r>
              <a:rPr lang="en-US" altLang="zh-CN" dirty="0"/>
              <a:t>capital </a:t>
            </a:r>
            <a:r>
              <a:rPr lang="zh-CN" altLang="en-US" dirty="0"/>
              <a:t>与</a:t>
            </a:r>
            <a:r>
              <a:rPr lang="en-US" altLang="zh-CN" dirty="0"/>
              <a:t>talent </a:t>
            </a:r>
            <a:r>
              <a:rPr lang="zh-CN" altLang="en-US" dirty="0"/>
              <a:t>成为要讨论的对象，是信息的中心，两者还形成对比，这种失协突出使语篇主题鲜明。</a:t>
            </a:r>
            <a:endParaRPr lang="en-US" altLang="zh-CN" dirty="0"/>
          </a:p>
          <a:p>
            <a:endParaRPr lang="zh-CN" altLang="en-US" dirty="0"/>
          </a:p>
          <a:p>
            <a:r>
              <a:rPr lang="zh-CN" altLang="en-US" dirty="0"/>
              <a:t>如果改为</a:t>
            </a:r>
            <a:r>
              <a:rPr lang="en-US" altLang="zh-CN" dirty="0"/>
              <a:t>T2 Mr. Micawber has talent; T3 Mr. Micawber has not capital. </a:t>
            </a:r>
            <a:r>
              <a:rPr lang="zh-CN" altLang="en-US" dirty="0"/>
              <a:t>不仅因为</a:t>
            </a:r>
            <a:r>
              <a:rPr lang="zh-CN" altLang="en-US" dirty="0">
                <a:solidFill>
                  <a:srgbClr val="FF0000"/>
                </a:solidFill>
              </a:rPr>
              <a:t>话题发生变化</a:t>
            </a:r>
            <a:r>
              <a:rPr lang="zh-CN" altLang="en-US" dirty="0"/>
              <a:t>，因而衔接没有那么紧密，而且</a:t>
            </a:r>
            <a:r>
              <a:rPr lang="zh-CN" altLang="en-US" dirty="0">
                <a:solidFill>
                  <a:srgbClr val="FF0000"/>
                </a:solidFill>
              </a:rPr>
              <a:t>不能突出中心内容了。</a:t>
            </a:r>
          </a:p>
        </p:txBody>
      </p:sp>
    </p:spTree>
    <p:extLst>
      <p:ext uri="{BB962C8B-B14F-4D97-AF65-F5344CB8AC3E}">
        <p14:creationId xmlns:p14="http://schemas.microsoft.com/office/powerpoint/2010/main" val="583001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C0B1B38-7AF0-2E81-8209-39731F9D3FF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5750127-25FA-9593-01AF-A1DFAB6CF92B}"/>
              </a:ext>
            </a:extLst>
          </p:cNvPr>
          <p:cNvSpPr>
            <a:spLocks noGrp="1"/>
          </p:cNvSpPr>
          <p:nvPr>
            <p:ph idx="1"/>
          </p:nvPr>
        </p:nvSpPr>
        <p:spPr>
          <a:xfrm>
            <a:off x="608400" y="1490399"/>
            <a:ext cx="10969200" cy="5225193"/>
          </a:xfrm>
        </p:spPr>
        <p:txBody>
          <a:bodyPr>
            <a:normAutofit/>
          </a:bodyPr>
          <a:lstStyle/>
          <a:p>
            <a:pPr marL="228600" marR="0" lvl="0" indent="-228600" algn="just" defTabSz="914400" rtl="0" eaLnBrk="1" fontAlgn="auto" latinLnBrk="0" hangingPunct="1">
              <a:lnSpc>
                <a:spcPct val="130000"/>
              </a:lnSpc>
              <a:spcBef>
                <a:spcPts val="0"/>
              </a:spcBef>
              <a:spcAft>
                <a:spcPts val="1000"/>
              </a:spcAft>
              <a:buClrTx/>
              <a:buSzTx/>
              <a:buFont typeface="Arial" panose="020B0604020202020204" pitchFamily="34" charset="0"/>
              <a:buChar char="●"/>
              <a:tabLst/>
              <a:defRPr/>
            </a:pPr>
            <a:r>
              <a:rPr kumimoji="0" lang="zh-CN" altLang="zh-CN" sz="1500" b="0" i="0" u="none" strike="noStrike" kern="100" cap="none" spc="150" normalizeH="0" baseline="0" noProof="0" dirty="0">
                <a:ln>
                  <a:noFill/>
                </a:ln>
                <a:solidFill>
                  <a:srgbClr val="FF0000"/>
                </a:solidFill>
                <a:effectLst/>
                <a:uLnTx/>
                <a:uFillTx/>
                <a:latin typeface="Times New Roman" panose="02020603050405020304" pitchFamily="18" charset="0"/>
                <a:ea typeface="黑体" panose="02010609060101010101" pitchFamily="49" charset="-122"/>
                <a:cs typeface="+mn-cs"/>
              </a:rPr>
              <a:t>（一）语法手段</a:t>
            </a:r>
            <a:endParaRPr kumimoji="0" lang="zh-CN" altLang="zh-CN" sz="2000" b="0" i="0" u="none" strike="noStrike" kern="100" cap="none" spc="150" normalizeH="0" baseline="0" noProof="0" dirty="0">
              <a:ln>
                <a:noFill/>
              </a:ln>
              <a:solidFill>
                <a:srgbClr val="FF0000"/>
              </a:solidFill>
              <a:effectLst/>
              <a:uLnTx/>
              <a:uFillTx/>
              <a:latin typeface="Times New Roman" panose="02020603050405020304" pitchFamily="18" charset="0"/>
              <a:ea typeface="宋体" panose="02010600030101010101" pitchFamily="2" charset="-122"/>
              <a:cs typeface="+mn-cs"/>
            </a:endParaRPr>
          </a:p>
          <a:p>
            <a:pPr marL="228600" marR="0" lvl="0" indent="228600" algn="just" defTabSz="914400" rtl="0" eaLnBrk="1" fontAlgn="auto" latinLnBrk="0" hangingPunct="1">
              <a:lnSpc>
                <a:spcPct val="130000"/>
              </a:lnSpc>
              <a:spcBef>
                <a:spcPts val="0"/>
              </a:spcBef>
              <a:spcAft>
                <a:spcPts val="1000"/>
              </a:spcAft>
              <a:buClrTx/>
              <a:buSzTx/>
              <a:buFont typeface="Arial" panose="020B0604020202020204" pitchFamily="34" charset="0"/>
              <a:buChar char="●"/>
              <a:tabLst/>
              <a:defRPr/>
            </a:pPr>
            <a:r>
              <a:rPr kumimoji="0" lang="zh-CN" altLang="zh-CN" sz="1500" b="0" i="0" u="none" strike="noStrike" kern="100" cap="none" spc="15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较为常见的有以下几种：</a:t>
            </a:r>
            <a:endParaRPr kumimoji="0" lang="zh-CN" altLang="zh-CN" sz="2000" b="0" i="0" u="none" strike="noStrike" kern="100" cap="none" spc="150" normalizeH="0" baseline="0" noProof="0" dirty="0">
              <a:ln>
                <a:noFill/>
              </a:ln>
              <a:solidFill>
                <a:srgbClr val="000000">
                  <a:lumMod val="65000"/>
                  <a:lumOff val="35000"/>
                </a:srgbClr>
              </a:solidFill>
              <a:effectLst/>
              <a:uLnTx/>
              <a:uFillTx/>
              <a:latin typeface="Times New Roman" panose="02020603050405020304" pitchFamily="18" charset="0"/>
              <a:ea typeface="宋体" panose="02010600030101010101" pitchFamily="2" charset="-122"/>
              <a:cs typeface="+mn-cs"/>
            </a:endParaRPr>
          </a:p>
          <a:p>
            <a:pPr marL="228600" marR="0" lvl="0" indent="-228600" algn="just" defTabSz="914400" rtl="0" eaLnBrk="1" fontAlgn="auto" latinLnBrk="0" hangingPunct="1">
              <a:lnSpc>
                <a:spcPct val="130000"/>
              </a:lnSpc>
              <a:spcBef>
                <a:spcPts val="0"/>
              </a:spcBef>
              <a:spcAft>
                <a:spcPts val="1000"/>
              </a:spcAft>
              <a:buClrTx/>
              <a:buSzTx/>
              <a:buFont typeface="Arial" panose="020B0604020202020204" pitchFamily="34" charset="0"/>
              <a:buChar char="●"/>
              <a:tabLst/>
              <a:defRPr/>
            </a:pPr>
            <a:r>
              <a:rPr kumimoji="0" lang="en-US" altLang="zh-CN" sz="1500" b="1" i="0" u="none" strike="noStrike" kern="100" cap="none" spc="150" normalizeH="0" baseline="0" noProof="0" dirty="0">
                <a:ln>
                  <a:noFill/>
                </a:ln>
                <a:solidFill>
                  <a:srgbClr val="FF0000"/>
                </a:solidFill>
                <a:effectLst/>
                <a:uLnTx/>
                <a:uFillTx/>
                <a:latin typeface="Times New Roman" panose="02020603050405020304" pitchFamily="18" charset="0"/>
                <a:ea typeface="楷体_GB2312"/>
                <a:cs typeface="+mn-cs"/>
              </a:rPr>
              <a:t>1.</a:t>
            </a:r>
            <a:r>
              <a:rPr kumimoji="0" lang="zh-CN" altLang="zh-CN" sz="1500" b="1" i="0" u="none" strike="noStrike" kern="100" cap="none" spc="150" normalizeH="0" baseline="0" noProof="0" dirty="0">
                <a:ln>
                  <a:noFill/>
                </a:ln>
                <a:solidFill>
                  <a:srgbClr val="FF0000"/>
                </a:solidFill>
                <a:effectLst/>
                <a:uLnTx/>
                <a:uFillTx/>
                <a:latin typeface="Times New Roman" panose="02020603050405020304" pitchFamily="18" charset="0"/>
                <a:ea typeface="楷体_GB2312"/>
                <a:cs typeface="+mn-cs"/>
              </a:rPr>
              <a:t>时态</a:t>
            </a:r>
            <a:endParaRPr kumimoji="0" lang="zh-CN" altLang="zh-CN" sz="2000" b="0" i="0" u="none" strike="noStrike" kern="100" cap="none" spc="150" normalizeH="0" baseline="0" noProof="0" dirty="0">
              <a:ln>
                <a:noFill/>
              </a:ln>
              <a:solidFill>
                <a:srgbClr val="FF0000"/>
              </a:solidFill>
              <a:effectLst/>
              <a:uLnTx/>
              <a:uFillTx/>
              <a:latin typeface="Times New Roman" panose="02020603050405020304" pitchFamily="18" charset="0"/>
              <a:ea typeface="宋体" panose="02010600030101010101" pitchFamily="2" charset="-122"/>
              <a:cs typeface="+mn-cs"/>
            </a:endParaRPr>
          </a:p>
          <a:p>
            <a:pPr marL="228600" marR="0" lvl="0" indent="228600" algn="just" defTabSz="914400" rtl="0" eaLnBrk="1" fontAlgn="auto" latinLnBrk="0" hangingPunct="1">
              <a:lnSpc>
                <a:spcPct val="130000"/>
              </a:lnSpc>
              <a:spcBef>
                <a:spcPts val="0"/>
              </a:spcBef>
              <a:spcAft>
                <a:spcPts val="1000"/>
              </a:spcAft>
              <a:buClrTx/>
              <a:buSzTx/>
              <a:buFont typeface="Arial" panose="020B0604020202020204" pitchFamily="34" charset="0"/>
              <a:buChar char="●"/>
              <a:tabLst/>
              <a:defRPr/>
            </a:pPr>
            <a:r>
              <a:rPr kumimoji="0" lang="zh-CN" altLang="zh-CN" sz="1500" b="0" i="0" u="none" strike="noStrike" kern="100" cap="none" spc="15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试比较：</a:t>
            </a:r>
            <a:endParaRPr kumimoji="0" lang="zh-CN" altLang="zh-CN" sz="2000" b="0" i="0" u="none" strike="noStrike" kern="100" cap="none" spc="150" normalizeH="0" baseline="0" noProof="0" dirty="0">
              <a:ln>
                <a:noFill/>
              </a:ln>
              <a:solidFill>
                <a:srgbClr val="000000">
                  <a:lumMod val="65000"/>
                  <a:lumOff val="35000"/>
                </a:srgbClr>
              </a:solidFill>
              <a:effectLst/>
              <a:uLnTx/>
              <a:uFillTx/>
              <a:latin typeface="Times New Roman" panose="02020603050405020304" pitchFamily="18" charset="0"/>
              <a:ea typeface="宋体" panose="02010600030101010101" pitchFamily="2" charset="-122"/>
              <a:cs typeface="+mn-cs"/>
            </a:endParaRPr>
          </a:p>
          <a:p>
            <a:pPr marL="228600" marR="0" lvl="0" indent="228600" algn="just" defTabSz="914400" rtl="0" eaLnBrk="1" fontAlgn="auto" latinLnBrk="0" hangingPunct="1">
              <a:lnSpc>
                <a:spcPct val="130000"/>
              </a:lnSpc>
              <a:spcBef>
                <a:spcPts val="0"/>
              </a:spcBef>
              <a:spcAft>
                <a:spcPts val="1000"/>
              </a:spcAft>
              <a:buClrTx/>
              <a:buSzTx/>
              <a:buFont typeface="Arial" panose="020B0604020202020204" pitchFamily="34" charset="0"/>
              <a:buChar char="●"/>
              <a:tabLst/>
              <a:defRPr/>
            </a:pPr>
            <a:r>
              <a:rPr kumimoji="0" lang="en-US" altLang="zh-CN" sz="1500" b="0" i="0" u="none" strike="noStrike" kern="100" cap="none" spc="15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(1) The boy </a:t>
            </a:r>
            <a:r>
              <a:rPr kumimoji="0" lang="en-US" altLang="zh-CN" sz="1500" b="1" i="1" u="none" strike="noStrike" kern="100" cap="none" spc="15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stopped </a:t>
            </a:r>
            <a:r>
              <a:rPr kumimoji="0" lang="en-US" altLang="zh-CN" sz="1500" b="0" i="0" u="none" strike="noStrike" kern="100" cap="none" spc="15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running. He</a:t>
            </a:r>
            <a:r>
              <a:rPr kumimoji="0" lang="en-US" altLang="zh-CN" sz="1500" b="1" i="1" u="none" strike="noStrike" kern="100" cap="none" spc="15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 saw</a:t>
            </a:r>
            <a:r>
              <a:rPr kumimoji="0" lang="en-US" altLang="zh-CN" sz="1500" b="0" i="0" u="none" strike="noStrike" kern="100" cap="none" spc="15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 his mother.</a:t>
            </a:r>
            <a:endParaRPr kumimoji="0" lang="zh-CN" altLang="zh-CN" sz="2000" b="0" i="0" u="none" strike="noStrike" kern="100" cap="none" spc="150" normalizeH="0" baseline="0" noProof="0" dirty="0">
              <a:ln>
                <a:noFill/>
              </a:ln>
              <a:solidFill>
                <a:srgbClr val="000000">
                  <a:lumMod val="65000"/>
                  <a:lumOff val="35000"/>
                </a:srgbClr>
              </a:solidFill>
              <a:effectLst/>
              <a:uLnTx/>
              <a:uFillTx/>
              <a:latin typeface="Times New Roman" panose="02020603050405020304" pitchFamily="18" charset="0"/>
              <a:ea typeface="宋体" panose="02010600030101010101" pitchFamily="2" charset="-122"/>
              <a:cs typeface="+mn-cs"/>
            </a:endParaRPr>
          </a:p>
          <a:p>
            <a:pPr marL="228600" marR="0" lvl="0" indent="228600" algn="just" defTabSz="914400" rtl="0" eaLnBrk="1" fontAlgn="auto" latinLnBrk="0" hangingPunct="1">
              <a:lnSpc>
                <a:spcPct val="130000"/>
              </a:lnSpc>
              <a:spcBef>
                <a:spcPts val="0"/>
              </a:spcBef>
              <a:spcAft>
                <a:spcPts val="1000"/>
              </a:spcAft>
              <a:buClrTx/>
              <a:buSzTx/>
              <a:buFont typeface="Arial" panose="020B0604020202020204" pitchFamily="34" charset="0"/>
              <a:buChar char="●"/>
              <a:tabLst/>
              <a:defRPr/>
            </a:pPr>
            <a:r>
              <a:rPr kumimoji="0" lang="en-US" altLang="zh-CN" sz="1500" b="0" i="0" u="none" strike="noStrike" kern="100" cap="none" spc="15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(2) The boy </a:t>
            </a:r>
            <a:r>
              <a:rPr kumimoji="0" lang="en-US" altLang="zh-CN" sz="1500" b="1" i="1" u="none" strike="noStrike" kern="100" cap="none" spc="15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stopped </a:t>
            </a:r>
            <a:r>
              <a:rPr kumimoji="0" lang="en-US" altLang="zh-CN" sz="1500" b="0" i="0" u="none" strike="noStrike" kern="100" cap="none" spc="15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running. He</a:t>
            </a:r>
            <a:r>
              <a:rPr kumimoji="0" lang="en-US" altLang="zh-CN" sz="1500" b="1" i="1" u="none" strike="noStrike" kern="100" cap="none" spc="15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 had seen</a:t>
            </a:r>
            <a:r>
              <a:rPr kumimoji="0" lang="en-US" altLang="zh-CN" sz="1500" b="0" i="0" u="none" strike="noStrike" kern="100" cap="none" spc="15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 his mother.</a:t>
            </a:r>
            <a:endParaRPr kumimoji="0" lang="zh-CN" altLang="zh-CN" sz="2000" b="0" i="0" u="none" strike="noStrike" kern="100" cap="none" spc="150" normalizeH="0" baseline="0" noProof="0" dirty="0">
              <a:ln>
                <a:noFill/>
              </a:ln>
              <a:solidFill>
                <a:srgbClr val="000000">
                  <a:lumMod val="65000"/>
                  <a:lumOff val="35000"/>
                </a:srgbClr>
              </a:solidFill>
              <a:effectLst/>
              <a:uLnTx/>
              <a:uFillTx/>
              <a:latin typeface="Times New Roman" panose="02020603050405020304" pitchFamily="18" charset="0"/>
              <a:ea typeface="宋体" panose="02010600030101010101" pitchFamily="2" charset="-122"/>
              <a:cs typeface="+mn-cs"/>
            </a:endParaRPr>
          </a:p>
          <a:p>
            <a:pPr marL="228600" marR="0" lvl="0" indent="-228600" algn="just" defTabSz="914400" rtl="0" eaLnBrk="1" fontAlgn="auto" latinLnBrk="0" hangingPunct="1">
              <a:lnSpc>
                <a:spcPct val="130000"/>
              </a:lnSpc>
              <a:spcBef>
                <a:spcPts val="0"/>
              </a:spcBef>
              <a:spcAft>
                <a:spcPts val="1000"/>
              </a:spcAft>
              <a:buClrTx/>
              <a:buSzTx/>
              <a:buFont typeface="Arial" panose="020B0604020202020204" pitchFamily="34" charset="0"/>
              <a:buChar char="●"/>
              <a:tabLst/>
              <a:defRPr/>
            </a:pPr>
            <a:r>
              <a:rPr kumimoji="0" lang="zh-CN" altLang="zh-CN" sz="1500" b="0" i="0" u="none" strike="noStrike" kern="100" cap="none" spc="150" normalizeH="0" baseline="0" noProof="0" dirty="0">
                <a:ln>
                  <a:noFill/>
                </a:ln>
                <a:solidFill>
                  <a:srgbClr val="000000"/>
                </a:solidFill>
                <a:effectLst/>
                <a:uLnTx/>
                <a:uFillTx/>
                <a:latin typeface="Times New Roman" panose="02020603050405020304" pitchFamily="18" charset="0"/>
                <a:ea typeface="楷体" panose="02010609060101010101" pitchFamily="49" charset="-122"/>
                <a:cs typeface="+mn-cs"/>
              </a:rPr>
              <a:t>【译文】</a:t>
            </a:r>
            <a:endParaRPr kumimoji="0" lang="zh-CN" altLang="zh-CN" sz="2000" b="0" i="0" u="none" strike="noStrike" kern="100" cap="none" spc="150" normalizeH="0" baseline="0" noProof="0" dirty="0">
              <a:ln>
                <a:noFill/>
              </a:ln>
              <a:solidFill>
                <a:srgbClr val="000000">
                  <a:lumMod val="65000"/>
                  <a:lumOff val="35000"/>
                </a:srgbClr>
              </a:solidFill>
              <a:effectLst/>
              <a:uLnTx/>
              <a:uFillTx/>
              <a:latin typeface="Times New Roman" panose="02020603050405020304" pitchFamily="18" charset="0"/>
              <a:ea typeface="宋体" panose="02010600030101010101" pitchFamily="2" charset="-122"/>
              <a:cs typeface="+mn-cs"/>
            </a:endParaRPr>
          </a:p>
          <a:p>
            <a:pPr marL="228600" marR="0" lvl="0" indent="228600" algn="just" defTabSz="914400" rtl="0" eaLnBrk="1" fontAlgn="auto" latinLnBrk="0" hangingPunct="1">
              <a:lnSpc>
                <a:spcPct val="130000"/>
              </a:lnSpc>
              <a:spcBef>
                <a:spcPts val="0"/>
              </a:spcBef>
              <a:spcAft>
                <a:spcPts val="1000"/>
              </a:spcAft>
              <a:buClrTx/>
              <a:buSzTx/>
              <a:buFont typeface="Arial" panose="020B0604020202020204" pitchFamily="34" charset="0"/>
              <a:buChar char="●"/>
              <a:tabLst/>
              <a:defRPr/>
            </a:pPr>
            <a:r>
              <a:rPr kumimoji="0" lang="zh-CN" altLang="zh-CN" sz="1500" b="0" i="0" u="none" strike="noStrike" kern="100" cap="none" spc="150" normalizeH="0" baseline="0" noProof="0" dirty="0">
                <a:ln>
                  <a:noFill/>
                </a:ln>
                <a:solidFill>
                  <a:srgbClr val="000000"/>
                </a:solidFill>
                <a:effectLst/>
                <a:uLnTx/>
                <a:uFillTx/>
                <a:latin typeface="Times New Roman" panose="02020603050405020304" pitchFamily="18" charset="0"/>
                <a:ea typeface="楷体" panose="02010609060101010101" pitchFamily="49" charset="-122"/>
                <a:cs typeface="+mn-cs"/>
              </a:rPr>
              <a:t>（</a:t>
            </a:r>
            <a:r>
              <a:rPr kumimoji="0" lang="en-US" altLang="zh-CN" sz="1500" b="0" i="0" u="none" strike="noStrike" kern="100" cap="none" spc="150" normalizeH="0" baseline="0" noProof="0" dirty="0">
                <a:ln>
                  <a:noFill/>
                </a:ln>
                <a:solidFill>
                  <a:srgbClr val="000000"/>
                </a:solidFill>
                <a:effectLst/>
                <a:uLnTx/>
                <a:uFillTx/>
                <a:latin typeface="Times New Roman" panose="02020603050405020304" pitchFamily="18" charset="0"/>
                <a:ea typeface="楷体" panose="02010609060101010101" pitchFamily="49" charset="-122"/>
                <a:cs typeface="+mn-cs"/>
              </a:rPr>
              <a:t>1</a:t>
            </a:r>
            <a:r>
              <a:rPr kumimoji="0" lang="zh-CN" altLang="zh-CN" sz="1500" b="0" i="0" u="none" strike="noStrike" kern="100" cap="none" spc="150" normalizeH="0" baseline="0" noProof="0" dirty="0">
                <a:ln>
                  <a:noFill/>
                </a:ln>
                <a:solidFill>
                  <a:srgbClr val="000000"/>
                </a:solidFill>
                <a:effectLst/>
                <a:uLnTx/>
                <a:uFillTx/>
                <a:latin typeface="Times New Roman" panose="02020603050405020304" pitchFamily="18" charset="0"/>
                <a:ea typeface="楷体" panose="02010609060101010101" pitchFamily="49" charset="-122"/>
                <a:cs typeface="+mn-cs"/>
              </a:rPr>
              <a:t>）男孩停止了奔跑。他看到了他的母亲。（？）</a:t>
            </a:r>
            <a:endParaRPr kumimoji="0" lang="zh-CN" altLang="zh-CN" sz="2000" b="0" i="0" u="none" strike="noStrike" kern="100" cap="none" spc="150" normalizeH="0" baseline="0" noProof="0" dirty="0">
              <a:ln>
                <a:noFill/>
              </a:ln>
              <a:solidFill>
                <a:srgbClr val="000000">
                  <a:lumMod val="65000"/>
                  <a:lumOff val="35000"/>
                </a:srgbClr>
              </a:solidFill>
              <a:effectLst/>
              <a:uLnTx/>
              <a:uFillTx/>
              <a:latin typeface="Times New Roman" panose="02020603050405020304" pitchFamily="18" charset="0"/>
              <a:ea typeface="宋体" panose="02010600030101010101" pitchFamily="2" charset="-122"/>
              <a:cs typeface="+mn-cs"/>
            </a:endParaRPr>
          </a:p>
          <a:p>
            <a:pPr marL="228600" marR="0" lvl="0" indent="228600" algn="just" defTabSz="914400" rtl="0" eaLnBrk="1" fontAlgn="auto" latinLnBrk="0" hangingPunct="1">
              <a:lnSpc>
                <a:spcPct val="130000"/>
              </a:lnSpc>
              <a:spcBef>
                <a:spcPts val="0"/>
              </a:spcBef>
              <a:spcAft>
                <a:spcPts val="1000"/>
              </a:spcAft>
              <a:buClrTx/>
              <a:buSzTx/>
              <a:buFont typeface="Arial" panose="020B0604020202020204" pitchFamily="34" charset="0"/>
              <a:buChar char="●"/>
              <a:tabLst/>
              <a:defRPr/>
            </a:pPr>
            <a:r>
              <a:rPr kumimoji="0" lang="en-US" altLang="zh-CN" sz="1500" b="0" i="0" u="none" strike="noStrike" kern="100" cap="none" spc="150" normalizeH="0" baseline="0" noProof="0" dirty="0">
                <a:ln>
                  <a:noFill/>
                </a:ln>
                <a:solidFill>
                  <a:srgbClr val="000000"/>
                </a:solidFill>
                <a:effectLst/>
                <a:uLnTx/>
                <a:uFillTx/>
                <a:latin typeface="楷体" panose="02010609060101010101" pitchFamily="49" charset="-122"/>
                <a:ea typeface="宋体" panose="02010600030101010101" pitchFamily="2" charset="-122"/>
                <a:cs typeface="+mn-cs"/>
              </a:rPr>
              <a:t>     </a:t>
            </a:r>
            <a:r>
              <a:rPr kumimoji="0" lang="zh-CN" altLang="zh-CN" sz="1500" b="0" i="0" u="none" strike="noStrike" kern="100" cap="none" spc="150" normalizeH="0" baseline="0" noProof="0" dirty="0">
                <a:ln>
                  <a:noFill/>
                </a:ln>
                <a:solidFill>
                  <a:srgbClr val="000000"/>
                </a:solidFill>
                <a:effectLst/>
                <a:uLnTx/>
                <a:uFillTx/>
                <a:latin typeface="Times New Roman" panose="02020603050405020304" pitchFamily="18" charset="0"/>
                <a:ea typeface="楷体" panose="02010609060101010101" pitchFamily="49" charset="-122"/>
                <a:cs typeface="+mn-cs"/>
              </a:rPr>
              <a:t>男孩停止奔跑，看了看他的母亲。</a:t>
            </a:r>
            <a:endParaRPr kumimoji="0" lang="zh-CN" altLang="zh-CN" sz="2000" b="0" i="0" u="none" strike="noStrike" kern="100" cap="none" spc="150" normalizeH="0" baseline="0" noProof="0" dirty="0">
              <a:ln>
                <a:noFill/>
              </a:ln>
              <a:solidFill>
                <a:srgbClr val="000000">
                  <a:lumMod val="65000"/>
                  <a:lumOff val="35000"/>
                </a:srgbClr>
              </a:solidFill>
              <a:effectLst/>
              <a:uLnTx/>
              <a:uFillTx/>
              <a:latin typeface="Times New Roman" panose="02020603050405020304" pitchFamily="18" charset="0"/>
              <a:ea typeface="宋体" panose="02010600030101010101" pitchFamily="2" charset="-122"/>
              <a:cs typeface="+mn-cs"/>
            </a:endParaRPr>
          </a:p>
          <a:p>
            <a:pPr marL="228600" marR="0" lvl="0" indent="228600" algn="just" defTabSz="914400" rtl="0" eaLnBrk="1" fontAlgn="auto" latinLnBrk="0" hangingPunct="1">
              <a:lnSpc>
                <a:spcPct val="130000"/>
              </a:lnSpc>
              <a:spcBef>
                <a:spcPts val="0"/>
              </a:spcBef>
              <a:spcAft>
                <a:spcPts val="1000"/>
              </a:spcAft>
              <a:buClrTx/>
              <a:buSzTx/>
              <a:buFont typeface="Arial" panose="020B0604020202020204" pitchFamily="34" charset="0"/>
              <a:buChar char="●"/>
              <a:tabLst/>
              <a:defRPr/>
            </a:pPr>
            <a:r>
              <a:rPr kumimoji="0" lang="zh-CN" altLang="zh-CN" sz="1500" b="0" i="0" u="none" strike="noStrike" kern="100" cap="none" spc="150" normalizeH="0" baseline="0" noProof="0" dirty="0">
                <a:ln>
                  <a:noFill/>
                </a:ln>
                <a:solidFill>
                  <a:srgbClr val="000000"/>
                </a:solidFill>
                <a:effectLst/>
                <a:uLnTx/>
                <a:uFillTx/>
                <a:latin typeface="Times New Roman" panose="02020603050405020304" pitchFamily="18" charset="0"/>
                <a:ea typeface="楷体" panose="02010609060101010101" pitchFamily="49" charset="-122"/>
                <a:cs typeface="+mn-cs"/>
              </a:rPr>
              <a:t>（</a:t>
            </a:r>
            <a:r>
              <a:rPr kumimoji="0" lang="en-US" altLang="zh-CN" sz="1500" b="0" i="0" u="none" strike="noStrike" kern="100" cap="none" spc="150" normalizeH="0" baseline="0" noProof="0" dirty="0">
                <a:ln>
                  <a:noFill/>
                </a:ln>
                <a:solidFill>
                  <a:srgbClr val="000000"/>
                </a:solidFill>
                <a:effectLst/>
                <a:uLnTx/>
                <a:uFillTx/>
                <a:latin typeface="Times New Roman" panose="02020603050405020304" pitchFamily="18" charset="0"/>
                <a:ea typeface="楷体" panose="02010609060101010101" pitchFamily="49" charset="-122"/>
                <a:cs typeface="+mn-cs"/>
              </a:rPr>
              <a:t>2</a:t>
            </a:r>
            <a:r>
              <a:rPr kumimoji="0" lang="zh-CN" altLang="zh-CN" sz="1500" b="0" i="0" u="none" strike="noStrike" kern="100" cap="none" spc="150" normalizeH="0" baseline="0" noProof="0" dirty="0">
                <a:ln>
                  <a:noFill/>
                </a:ln>
                <a:solidFill>
                  <a:srgbClr val="000000"/>
                </a:solidFill>
                <a:effectLst/>
                <a:uLnTx/>
                <a:uFillTx/>
                <a:latin typeface="Times New Roman" panose="02020603050405020304" pitchFamily="18" charset="0"/>
                <a:ea typeface="楷体" panose="02010609060101010101" pitchFamily="49" charset="-122"/>
                <a:cs typeface="+mn-cs"/>
              </a:rPr>
              <a:t>）男孩停止了奔跑。他看到了他的母亲。（？）</a:t>
            </a:r>
            <a:endParaRPr kumimoji="0" lang="zh-CN" altLang="zh-CN" sz="2000" b="0" i="0" u="none" strike="noStrike" kern="100" cap="none" spc="150" normalizeH="0" baseline="0" noProof="0" dirty="0">
              <a:ln>
                <a:noFill/>
              </a:ln>
              <a:solidFill>
                <a:srgbClr val="000000">
                  <a:lumMod val="65000"/>
                  <a:lumOff val="35000"/>
                </a:srgbClr>
              </a:solidFill>
              <a:effectLst/>
              <a:uLnTx/>
              <a:uFillTx/>
              <a:latin typeface="Times New Roman" panose="02020603050405020304" pitchFamily="18" charset="0"/>
              <a:ea typeface="宋体" panose="02010600030101010101" pitchFamily="2" charset="-122"/>
              <a:cs typeface="+mn-cs"/>
            </a:endParaRPr>
          </a:p>
          <a:p>
            <a:pPr marL="228600" marR="0" lvl="0" indent="-228600" algn="l" defTabSz="914400" rtl="0" eaLnBrk="1" fontAlgn="auto" latinLnBrk="0" hangingPunct="1">
              <a:lnSpc>
                <a:spcPct val="130000"/>
              </a:lnSpc>
              <a:spcBef>
                <a:spcPts val="0"/>
              </a:spcBef>
              <a:spcAft>
                <a:spcPts val="1000"/>
              </a:spcAft>
              <a:buClrTx/>
              <a:buSzTx/>
              <a:buFont typeface="Arial" panose="020B0604020202020204" pitchFamily="34" charset="0"/>
              <a:buChar char="●"/>
              <a:tabLst/>
              <a:defRPr/>
            </a:pPr>
            <a:r>
              <a:rPr kumimoji="0" lang="en-US" altLang="zh-CN" sz="1500" b="0" i="0" u="none" strike="noStrike" kern="100" cap="none" spc="150" normalizeH="0" baseline="0" noProof="0" dirty="0">
                <a:ln>
                  <a:noFill/>
                </a:ln>
                <a:solidFill>
                  <a:srgbClr val="000000"/>
                </a:solidFill>
                <a:effectLst/>
                <a:uLnTx/>
                <a:uFillTx/>
                <a:latin typeface="楷体" panose="02010609060101010101" pitchFamily="49" charset="-122"/>
                <a:ea typeface="微软雅黑"/>
                <a:cs typeface="Times New Roman" panose="02020603050405020304" pitchFamily="18" charset="0"/>
              </a:rPr>
              <a:t>     </a:t>
            </a:r>
            <a:r>
              <a:rPr kumimoji="0" lang="zh-CN" altLang="zh-CN" sz="1500" b="0" i="0" u="none" strike="noStrike" kern="100" cap="none" spc="150" normalizeH="0" baseline="0" noProof="0" dirty="0">
                <a:ln>
                  <a:noFill/>
                </a:ln>
                <a:solidFill>
                  <a:srgbClr val="000000"/>
                </a:solidFill>
                <a:effectLst/>
                <a:uLnTx/>
                <a:uFillTx/>
                <a:latin typeface="Arial"/>
                <a:ea typeface="楷体" panose="02010609060101010101" pitchFamily="49" charset="-122"/>
                <a:cs typeface="Times New Roman" panose="02020603050405020304" pitchFamily="18" charset="0"/>
              </a:rPr>
              <a:t>男孩停止了奔跑，因为他看到了他的母亲。</a:t>
            </a:r>
            <a:endParaRPr kumimoji="0" lang="zh-CN" altLang="zh-CN" sz="1500" b="0" i="0" u="none" strike="noStrike" kern="100" cap="none" spc="150" normalizeH="0" baseline="0" noProof="0" dirty="0">
              <a:ln>
                <a:noFill/>
              </a:ln>
              <a:solidFill>
                <a:srgbClr val="000000">
                  <a:lumMod val="65000"/>
                  <a:lumOff val="35000"/>
                </a:srgbClr>
              </a:solidFill>
              <a:effectLst/>
              <a:uLnTx/>
              <a:uFillTx/>
              <a:latin typeface="Times New Roman" panose="02020603050405020304" pitchFamily="18" charset="0"/>
              <a:ea typeface="宋体" panose="02010600030101010101" pitchFamily="2" charset="-122"/>
              <a:cs typeface="+mn-cs"/>
            </a:endParaRPr>
          </a:p>
          <a:p>
            <a:endParaRPr lang="zh-CN" altLang="en-US" dirty="0"/>
          </a:p>
        </p:txBody>
      </p:sp>
    </p:spTree>
    <p:extLst>
      <p:ext uri="{BB962C8B-B14F-4D97-AF65-F5344CB8AC3E}">
        <p14:creationId xmlns:p14="http://schemas.microsoft.com/office/powerpoint/2010/main" val="1154104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3846575-8A00-5533-C1CC-EA731A50E7A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CF62FE9-D66D-69C4-496A-96F1096D4B9D}"/>
              </a:ext>
            </a:extLst>
          </p:cNvPr>
          <p:cNvSpPr>
            <a:spLocks noGrp="1"/>
          </p:cNvSpPr>
          <p:nvPr>
            <p:ph idx="1"/>
          </p:nvPr>
        </p:nvSpPr>
        <p:spPr/>
        <p:txBody>
          <a:bodyPr>
            <a:normAutofit fontScale="92500" lnSpcReduction="20000"/>
          </a:bodyPr>
          <a:lstStyle/>
          <a:p>
            <a:pPr algn="just"/>
            <a:r>
              <a:rPr lang="zh-CN" altLang="zh-CN" sz="2400" kern="100" dirty="0">
                <a:solidFill>
                  <a:srgbClr val="FF0000"/>
                </a:solidFill>
                <a:effectLst/>
                <a:latin typeface="Times New Roman" panose="02020603050405020304" pitchFamily="18" charset="0"/>
                <a:ea typeface="黑体" panose="02010609060101010101" pitchFamily="49" charset="-122"/>
              </a:rPr>
              <a:t>三、英汉句群类型对比</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（一）英语句际关系类型</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前面我们分析了句际衔接与主位推进，现在来看看英汉语的句群有什么异同。（参考杨莉藜，</a:t>
            </a:r>
            <a:r>
              <a:rPr lang="en-US" altLang="zh-CN" sz="1800" kern="100" dirty="0">
                <a:solidFill>
                  <a:schemeClr val="tx1"/>
                </a:solidFill>
                <a:effectLst/>
                <a:latin typeface="Times New Roman" panose="02020603050405020304" pitchFamily="18" charset="0"/>
                <a:ea typeface="宋体" panose="02010600030101010101" pitchFamily="2" charset="-122"/>
              </a:rPr>
              <a:t>1993: 116</a:t>
            </a:r>
            <a:r>
              <a:rPr lang="zh-CN" altLang="zh-CN" sz="1800" kern="100" dirty="0">
                <a:solidFill>
                  <a:schemeClr val="tx1"/>
                </a:solidFill>
                <a:effectLst/>
                <a:latin typeface="Times New Roman" panose="02020603050405020304" pitchFamily="18" charset="0"/>
                <a:ea typeface="宋体" panose="02010600030101010101" pitchFamily="2" charset="-122"/>
              </a:rPr>
              <a:t>—</a:t>
            </a:r>
            <a:r>
              <a:rPr lang="en-US" altLang="zh-CN" sz="1800" kern="100" dirty="0">
                <a:solidFill>
                  <a:schemeClr val="tx1"/>
                </a:solidFill>
                <a:effectLst/>
                <a:latin typeface="Times New Roman" panose="02020603050405020304" pitchFamily="18" charset="0"/>
                <a:ea typeface="宋体" panose="02010600030101010101" pitchFamily="2" charset="-122"/>
              </a:rPr>
              <a:t>117</a:t>
            </a:r>
            <a:r>
              <a:rPr lang="zh-CN" altLang="zh-CN" sz="1800" kern="100" dirty="0">
                <a:solidFill>
                  <a:schemeClr val="tx1"/>
                </a:solidFill>
                <a:effectLst/>
                <a:latin typeface="Times New Roman" panose="02020603050405020304" pitchFamily="18" charset="0"/>
                <a:ea typeface="宋体" panose="02010600030101010101" pitchFamily="2" charset="-122"/>
              </a:rPr>
              <a:t>；马秉义，</a:t>
            </a:r>
            <a:r>
              <a:rPr lang="en-US" altLang="zh-CN" sz="1800" kern="100" dirty="0">
                <a:solidFill>
                  <a:schemeClr val="tx1"/>
                </a:solidFill>
                <a:effectLst/>
                <a:latin typeface="Times New Roman" panose="02020603050405020304" pitchFamily="18" charset="0"/>
                <a:ea typeface="宋体" panose="02010600030101010101" pitchFamily="2" charset="-122"/>
              </a:rPr>
              <a:t>2006: 173</a:t>
            </a:r>
            <a:r>
              <a:rPr lang="zh-CN" altLang="zh-CN" sz="1800" kern="100" dirty="0">
                <a:solidFill>
                  <a:schemeClr val="tx1"/>
                </a:solidFill>
                <a:effectLst/>
                <a:latin typeface="Times New Roman" panose="02020603050405020304" pitchFamily="18" charset="0"/>
                <a:ea typeface="宋体" panose="02010600030101010101" pitchFamily="2" charset="-122"/>
              </a:rPr>
              <a:t>—</a:t>
            </a:r>
            <a:r>
              <a:rPr lang="en-US" altLang="zh-CN" sz="1800" kern="100" dirty="0">
                <a:solidFill>
                  <a:schemeClr val="tx1"/>
                </a:solidFill>
                <a:effectLst/>
                <a:latin typeface="Times New Roman" panose="02020603050405020304" pitchFamily="18" charset="0"/>
                <a:ea typeface="宋体" panose="02010600030101010101" pitchFamily="2" charset="-122"/>
              </a:rPr>
              <a:t>182</a:t>
            </a:r>
            <a:r>
              <a:rPr lang="zh-CN" altLang="zh-CN" sz="1800" kern="100" dirty="0">
                <a:solidFill>
                  <a:schemeClr val="tx1"/>
                </a:solidFill>
                <a:effectLst/>
                <a:latin typeface="Times New Roman" panose="02020603050405020304" pitchFamily="18" charset="0"/>
                <a:ea typeface="宋体" panose="02010600030101010101" pitchFamily="2" charset="-122"/>
              </a:rPr>
              <a:t>）</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句际关系类型，即句群类型，通常分为以下四种基本类型，每种类型里又包含若干不同的关系。</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黑体" panose="02010609060101010101" pitchFamily="49" charset="-122"/>
              </a:rPr>
              <a:t>平行式</a:t>
            </a:r>
            <a:r>
              <a:rPr lang="zh-CN" altLang="zh-CN" sz="1800" kern="100" dirty="0">
                <a:solidFill>
                  <a:schemeClr val="tx1"/>
                </a:solidFill>
                <a:effectLst/>
                <a:latin typeface="Times New Roman" panose="02020603050405020304" pitchFamily="18" charset="0"/>
                <a:ea typeface="宋体" panose="02010600030101010101" pitchFamily="2" charset="-122"/>
              </a:rPr>
              <a:t> 用对称的句群说明语义平行联系的句子排列式，包括并列关系、对立关系、比较关系、选择关系、转折关系等。</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黑体" panose="02010609060101010101" pitchFamily="49" charset="-122"/>
              </a:rPr>
              <a:t>偏正式</a:t>
            </a:r>
            <a:r>
              <a:rPr lang="zh-CN" altLang="zh-CN" sz="1800" kern="100" dirty="0">
                <a:solidFill>
                  <a:schemeClr val="tx1"/>
                </a:solidFill>
                <a:effectLst/>
                <a:latin typeface="Times New Roman" panose="02020603050405020304" pitchFamily="18" charset="0"/>
                <a:ea typeface="宋体" panose="02010600030101010101" pitchFamily="2" charset="-122"/>
              </a:rPr>
              <a:t> 用主从句群说明语义的主次关系的句子排列式。分时间顺序、层次关系等。</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黑体" panose="02010609060101010101" pitchFamily="49" charset="-122"/>
              </a:rPr>
              <a:t>承接式</a:t>
            </a:r>
            <a:r>
              <a:rPr lang="zh-CN" altLang="zh-CN" sz="1800" kern="100" dirty="0">
                <a:solidFill>
                  <a:schemeClr val="tx1"/>
                </a:solidFill>
                <a:effectLst/>
                <a:latin typeface="Times New Roman" panose="02020603050405020304" pitchFamily="18" charset="0"/>
                <a:ea typeface="宋体" panose="02010600030101010101" pitchFamily="2" charset="-122"/>
              </a:rPr>
              <a:t> 用相承接的句群说明语义的连贯关系的句子排列，分时间顺序、空间顺序、叙述顺序等几种关系。</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黑体" panose="02010609060101010101" pitchFamily="49" charset="-122"/>
              </a:rPr>
              <a:t>总分式</a:t>
            </a:r>
            <a:r>
              <a:rPr lang="zh-CN" altLang="zh-CN" sz="1800" kern="100" dirty="0">
                <a:solidFill>
                  <a:schemeClr val="tx1"/>
                </a:solidFill>
                <a:effectLst/>
                <a:latin typeface="Times New Roman" panose="02020603050405020304" pitchFamily="18" charset="0"/>
                <a:ea typeface="宋体" panose="02010600030101010101" pitchFamily="2" charset="-122"/>
              </a:rPr>
              <a:t> 用句子的总说分承或分述总括来说明语义的总分承接的句子排列式。分总说分承与分述总括两类。</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5115893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39E2B33-DDE0-B735-E27A-0C14BB5144D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5DEFECB-1263-2D63-E1F4-8207AB543F8D}"/>
              </a:ext>
            </a:extLst>
          </p:cNvPr>
          <p:cNvSpPr>
            <a:spLocks noGrp="1"/>
          </p:cNvSpPr>
          <p:nvPr>
            <p:ph idx="1"/>
          </p:nvPr>
        </p:nvSpPr>
        <p:spPr/>
        <p:txBody>
          <a:bodyPr/>
          <a:lstStyle/>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例如：</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宋体" panose="02010600030101010101" pitchFamily="2" charset="-122"/>
              </a:rPr>
              <a:t>1) At great risk, Nina refused to dance at the large theater that the German had taken over. </a:t>
            </a:r>
            <a:r>
              <a:rPr lang="zh-CN" altLang="zh-CN" sz="1800" kern="100" dirty="0">
                <a:solidFill>
                  <a:schemeClr val="tx1"/>
                </a:solidFill>
                <a:effectLst/>
                <a:latin typeface="Times New Roman" panose="02020603050405020304" pitchFamily="18" charset="0"/>
                <a:ea typeface="宋体" panose="02010600030101010101" pitchFamily="2" charset="-122"/>
              </a:rPr>
              <a:t>（转折）</a:t>
            </a:r>
            <a:r>
              <a:rPr lang="en-US" altLang="zh-CN" sz="1800" kern="100" dirty="0">
                <a:solidFill>
                  <a:schemeClr val="tx1"/>
                </a:solidFill>
                <a:effectLst/>
                <a:latin typeface="Times New Roman" panose="02020603050405020304" pitchFamily="18" charset="0"/>
                <a:ea typeface="宋体" panose="02010600030101010101" pitchFamily="2" charset="-122"/>
              </a:rPr>
              <a:t>Instead</a:t>
            </a:r>
            <a:r>
              <a:rPr lang="zh-CN" altLang="zh-CN" sz="1800" kern="100" dirty="0">
                <a:solidFill>
                  <a:schemeClr val="tx1"/>
                </a:solidFill>
                <a:effectLst/>
                <a:latin typeface="Times New Roman" panose="02020603050405020304" pitchFamily="18" charset="0"/>
                <a:ea typeface="宋体" panose="02010600030101010101" pitchFamily="2" charset="-122"/>
              </a:rPr>
              <a:t>，</a:t>
            </a:r>
            <a:r>
              <a:rPr lang="en-US" altLang="zh-CN" sz="1800" kern="100" dirty="0">
                <a:solidFill>
                  <a:schemeClr val="tx1"/>
                </a:solidFill>
                <a:effectLst/>
                <a:latin typeface="Times New Roman" panose="02020603050405020304" pitchFamily="18" charset="0"/>
                <a:ea typeface="宋体" panose="02010600030101010101" pitchFamily="2" charset="-122"/>
              </a:rPr>
              <a:t> she joined a group of Polish dancers in a small, ill-equipped theater where they gave performances only for their own countrymen.</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宋体" panose="02010600030101010101" pitchFamily="2" charset="-122"/>
              </a:rPr>
              <a:t>2) These “pilgrims” have made Tiberias, a town of 27,000 on the lake’s western shore, the recreation capital of Israel. </a:t>
            </a:r>
            <a:r>
              <a:rPr lang="zh-CN" altLang="zh-CN" sz="1800" kern="100" dirty="0">
                <a:solidFill>
                  <a:schemeClr val="tx1"/>
                </a:solidFill>
                <a:effectLst/>
                <a:latin typeface="Times New Roman" panose="02020603050405020304" pitchFamily="18" charset="0"/>
                <a:ea typeface="宋体" panose="02010600030101010101" pitchFamily="2" charset="-122"/>
              </a:rPr>
              <a:t>（因果） </a:t>
            </a:r>
            <a:r>
              <a:rPr lang="en-US" altLang="zh-CN" sz="1800" kern="100" dirty="0">
                <a:solidFill>
                  <a:schemeClr val="tx1"/>
                </a:solidFill>
                <a:effectLst/>
                <a:latin typeface="Times New Roman" panose="02020603050405020304" pitchFamily="18" charset="0"/>
                <a:ea typeface="宋体" panose="02010600030101010101" pitchFamily="2" charset="-122"/>
              </a:rPr>
              <a:t>Consequently Tiberias is experiencing a building boom.</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6333782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77DAA0-7C60-3B8E-F158-C433BFDF893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22F765F-9169-75B5-50A8-D71FBF7AA3B3}"/>
              </a:ext>
            </a:extLst>
          </p:cNvPr>
          <p:cNvSpPr>
            <a:spLocks noGrp="1"/>
          </p:cNvSpPr>
          <p:nvPr>
            <p:ph idx="1"/>
          </p:nvPr>
        </p:nvSpPr>
        <p:spPr/>
        <p:txBody>
          <a:bodyPr/>
          <a:lstStyle/>
          <a:p>
            <a:pPr indent="228600" algn="just"/>
            <a:r>
              <a:rPr lang="en-US" altLang="zh-CN" sz="1800" kern="100" dirty="0">
                <a:solidFill>
                  <a:schemeClr val="tx1"/>
                </a:solidFill>
                <a:effectLst/>
                <a:latin typeface="Times New Roman" panose="02020603050405020304" pitchFamily="18" charset="0"/>
                <a:ea typeface="宋体" panose="02010600030101010101" pitchFamily="2" charset="-122"/>
              </a:rPr>
              <a:t>3) In one corner stood a huge summer-flowering magnolia, a tower of dark foliage, splashed here and there with milk-white blossoms.</a:t>
            </a:r>
            <a:r>
              <a:rPr lang="zh-CN" altLang="zh-CN" sz="1800" kern="100" dirty="0">
                <a:solidFill>
                  <a:schemeClr val="tx1"/>
                </a:solidFill>
                <a:effectLst/>
                <a:latin typeface="Times New Roman" panose="02020603050405020304" pitchFamily="18" charset="0"/>
                <a:ea typeface="宋体" panose="02010600030101010101" pitchFamily="2" charset="-122"/>
              </a:rPr>
              <a:t>（空间顺序）</a:t>
            </a:r>
            <a:r>
              <a:rPr lang="en-US" altLang="zh-CN" sz="1800" kern="100" dirty="0">
                <a:solidFill>
                  <a:schemeClr val="tx1"/>
                </a:solidFill>
                <a:effectLst/>
                <a:latin typeface="Times New Roman" panose="02020603050405020304" pitchFamily="18" charset="0"/>
                <a:ea typeface="宋体" panose="02010600030101010101" pitchFamily="2" charset="-122"/>
              </a:rPr>
              <a:t> A rough wooden bench had been placed against the trunk....</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宋体" panose="02010600030101010101" pitchFamily="2" charset="-122"/>
              </a:rPr>
              <a:t>4) Mom and Dad taught us by example.</a:t>
            </a:r>
            <a:r>
              <a:rPr lang="zh-CN" altLang="zh-CN" sz="1800" kern="100" dirty="0">
                <a:solidFill>
                  <a:schemeClr val="tx1"/>
                </a:solidFill>
                <a:effectLst/>
                <a:latin typeface="Times New Roman" panose="02020603050405020304" pitchFamily="18" charset="0"/>
                <a:ea typeface="宋体" panose="02010600030101010101" pitchFamily="2" charset="-122"/>
              </a:rPr>
              <a:t>（总说分承）</a:t>
            </a:r>
            <a:r>
              <a:rPr lang="en-US" altLang="zh-CN" sz="1800" kern="100" dirty="0">
                <a:solidFill>
                  <a:schemeClr val="tx1"/>
                </a:solidFill>
                <a:effectLst/>
                <a:latin typeface="Times New Roman" panose="02020603050405020304" pitchFamily="18" charset="0"/>
                <a:ea typeface="宋体" panose="02010600030101010101" pitchFamily="2" charset="-122"/>
              </a:rPr>
              <a:t> Mom worked from dawn to dark, cooking, mending and cleaning. Dad got home late Friday from his job as a natural-gas driller, and left again on Saturday; in between he worked like dog.</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40892550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551AB14-1320-20C4-40A2-DA587EA4B2B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45B9171-6913-13D4-A7EB-A47ACBF36BF4}"/>
              </a:ext>
            </a:extLst>
          </p:cNvPr>
          <p:cNvSpPr>
            <a:spLocks noGrp="1"/>
          </p:cNvSpPr>
          <p:nvPr>
            <p:ph idx="1"/>
          </p:nvPr>
        </p:nvSpPr>
        <p:spPr/>
        <p:txBody>
          <a:bodyPr/>
          <a:lstStyle/>
          <a:p>
            <a:pPr indent="228600" algn="just"/>
            <a:r>
              <a:rPr lang="en-US" altLang="zh-CN" sz="1800" kern="100" dirty="0">
                <a:solidFill>
                  <a:schemeClr val="tx1"/>
                </a:solidFill>
                <a:effectLst/>
                <a:latin typeface="Times New Roman" panose="02020603050405020304" pitchFamily="18" charset="0"/>
                <a:ea typeface="楷体" panose="02010609060101010101" pitchFamily="49" charset="-122"/>
              </a:rPr>
              <a:t>5) </a:t>
            </a:r>
            <a:r>
              <a:rPr lang="zh-CN" altLang="zh-CN" sz="1800" kern="100" dirty="0">
                <a:solidFill>
                  <a:schemeClr val="tx1"/>
                </a:solidFill>
                <a:effectLst/>
                <a:latin typeface="Times New Roman" panose="02020603050405020304" pitchFamily="18" charset="0"/>
                <a:ea typeface="楷体" panose="02010609060101010101" pitchFamily="49" charset="-122"/>
              </a:rPr>
              <a:t>上述那些事，都是土豪劣绅、不法地主逼出来的。</a:t>
            </a:r>
            <a:r>
              <a:rPr lang="zh-CN" altLang="zh-CN" sz="1800" kern="100" dirty="0">
                <a:solidFill>
                  <a:schemeClr val="tx1"/>
                </a:solidFill>
                <a:effectLst/>
                <a:latin typeface="Times New Roman" panose="02020603050405020304" pitchFamily="18" charset="0"/>
                <a:ea typeface="宋体" panose="02010600030101010101" pitchFamily="2" charset="-122"/>
              </a:rPr>
              <a:t>（因果）</a:t>
            </a:r>
            <a:r>
              <a:rPr lang="zh-CN" altLang="zh-CN" sz="1800" kern="100" dirty="0">
                <a:solidFill>
                  <a:schemeClr val="tx1"/>
                </a:solidFill>
                <a:effectLst/>
                <a:latin typeface="Times New Roman" panose="02020603050405020304" pitchFamily="18" charset="0"/>
                <a:ea typeface="楷体" panose="02010609060101010101" pitchFamily="49" charset="-122"/>
              </a:rPr>
              <a:t>土豪劣绅、不法地主，历来凭借势力称霸，践踏农民，农民才有这种很大的反抗。</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楷体" panose="02010609060101010101" pitchFamily="49" charset="-122"/>
              </a:rPr>
              <a:t>6) </a:t>
            </a:r>
            <a:r>
              <a:rPr lang="zh-CN" altLang="zh-CN" sz="1800" kern="100" dirty="0">
                <a:solidFill>
                  <a:schemeClr val="tx1"/>
                </a:solidFill>
                <a:effectLst/>
                <a:latin typeface="Times New Roman" panose="02020603050405020304" pitchFamily="18" charset="0"/>
                <a:ea typeface="楷体" panose="02010609060101010101" pitchFamily="49" charset="-122"/>
              </a:rPr>
              <a:t>军阀间的分裂和战争，削弱了白色政权的统治势力。</a:t>
            </a:r>
            <a:r>
              <a:rPr lang="zh-CN" altLang="zh-CN" sz="1800" kern="100" dirty="0">
                <a:solidFill>
                  <a:schemeClr val="tx1"/>
                </a:solidFill>
                <a:effectLst/>
                <a:latin typeface="Times New Roman" panose="02020603050405020304" pitchFamily="18" charset="0"/>
                <a:ea typeface="宋体" panose="02010600030101010101" pitchFamily="2" charset="-122"/>
              </a:rPr>
              <a:t>（因果）</a:t>
            </a:r>
            <a:r>
              <a:rPr lang="zh-CN" altLang="zh-CN" sz="1800" kern="100" dirty="0">
                <a:solidFill>
                  <a:schemeClr val="tx1"/>
                </a:solidFill>
                <a:effectLst/>
                <a:latin typeface="Times New Roman" panose="02020603050405020304" pitchFamily="18" charset="0"/>
                <a:ea typeface="楷体" panose="02010609060101010101" pitchFamily="49" charset="-122"/>
              </a:rPr>
              <a:t>因此，小地方红色政权得以乘势产生出来。</a:t>
            </a:r>
            <a:r>
              <a:rPr lang="zh-CN" altLang="zh-CN" sz="1800" kern="100" dirty="0">
                <a:solidFill>
                  <a:schemeClr val="tx1"/>
                </a:solidFill>
                <a:effectLst/>
                <a:latin typeface="Times New Roman" panose="02020603050405020304" pitchFamily="18" charset="0"/>
                <a:ea typeface="宋体" panose="02010600030101010101" pitchFamily="2" charset="-122"/>
              </a:rPr>
              <a:t>（转折）</a:t>
            </a:r>
            <a:r>
              <a:rPr lang="zh-CN" altLang="zh-CN" sz="1800" kern="100" dirty="0">
                <a:solidFill>
                  <a:schemeClr val="tx1"/>
                </a:solidFill>
                <a:effectLst/>
                <a:latin typeface="Times New Roman" panose="02020603050405020304" pitchFamily="18" charset="0"/>
                <a:ea typeface="楷体" panose="02010609060101010101" pitchFamily="49" charset="-122"/>
              </a:rPr>
              <a:t>但军阀之间的战争不是每天不停的。</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6775613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BC12DB25-6B4E-784F-DD6F-0586B9FB6865}"/>
              </a:ext>
            </a:extLst>
          </p:cNvPr>
          <p:cNvSpPr>
            <a:spLocks noGrp="1"/>
          </p:cNvSpPr>
          <p:nvPr>
            <p:ph idx="1"/>
          </p:nvPr>
        </p:nvSpPr>
        <p:spPr>
          <a:xfrm>
            <a:off x="554636" y="329784"/>
            <a:ext cx="11122702" cy="6528216"/>
          </a:xfrm>
        </p:spPr>
        <p:txBody>
          <a:bodyPr>
            <a:normAutofit fontScale="92500" lnSpcReduction="10000"/>
          </a:bodyPr>
          <a:lstStyle/>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也有分得更细的。</a:t>
            </a:r>
            <a:r>
              <a:rPr lang="en-US" altLang="zh-CN" sz="1800" kern="100" dirty="0">
                <a:solidFill>
                  <a:schemeClr val="tx1"/>
                </a:solidFill>
                <a:effectLst/>
                <a:latin typeface="Times New Roman" panose="02020603050405020304" pitchFamily="18" charset="0"/>
                <a:ea typeface="宋体" panose="02010600030101010101" pitchFamily="2" charset="-122"/>
              </a:rPr>
              <a:t>W. Mann</a:t>
            </a:r>
            <a:r>
              <a:rPr lang="zh-CN" altLang="zh-CN" sz="1800" kern="100" dirty="0">
                <a:solidFill>
                  <a:schemeClr val="tx1"/>
                </a:solidFill>
                <a:effectLst/>
                <a:latin typeface="Times New Roman" panose="02020603050405020304" pitchFamily="18" charset="0"/>
                <a:ea typeface="宋体" panose="02010600030101010101" pitchFamily="2" charset="-122"/>
              </a:rPr>
              <a:t>和</a:t>
            </a:r>
            <a:r>
              <a:rPr lang="en-US" altLang="zh-CN" sz="1800" kern="100" dirty="0">
                <a:solidFill>
                  <a:schemeClr val="tx1"/>
                </a:solidFill>
                <a:effectLst/>
                <a:latin typeface="Times New Roman" panose="02020603050405020304" pitchFamily="18" charset="0"/>
                <a:ea typeface="宋体" panose="02010600030101010101" pitchFamily="2" charset="-122"/>
              </a:rPr>
              <a:t>S. Thompson</a:t>
            </a:r>
            <a:r>
              <a:rPr lang="zh-CN" altLang="zh-CN" sz="1800" kern="100" dirty="0">
                <a:solidFill>
                  <a:schemeClr val="tx1"/>
                </a:solidFill>
                <a:effectLst/>
                <a:latin typeface="Times New Roman" panose="02020603050405020304" pitchFamily="18" charset="0"/>
                <a:ea typeface="宋体" panose="02010600030101010101" pitchFamily="2" charset="-122"/>
              </a:rPr>
              <a:t>在其两部著作</a:t>
            </a:r>
            <a:r>
              <a:rPr lang="en-US" altLang="zh-CN" sz="1800" i="1" kern="100" dirty="0">
                <a:solidFill>
                  <a:schemeClr val="tx1"/>
                </a:solidFill>
                <a:effectLst/>
                <a:latin typeface="Times New Roman" panose="02020603050405020304" pitchFamily="18" charset="0"/>
                <a:ea typeface="宋体" panose="02010600030101010101" pitchFamily="2" charset="-122"/>
              </a:rPr>
              <a:t>A Theory of Text Organization</a:t>
            </a:r>
            <a:r>
              <a:rPr lang="zh-CN" altLang="zh-CN" sz="1800" kern="100" dirty="0">
                <a:solidFill>
                  <a:schemeClr val="tx1"/>
                </a:solidFill>
                <a:effectLst/>
                <a:latin typeface="Times New Roman" panose="02020603050405020304" pitchFamily="18" charset="0"/>
                <a:ea typeface="宋体" panose="02010600030101010101" pitchFamily="2" charset="-122"/>
              </a:rPr>
              <a:t>和</a:t>
            </a:r>
            <a:r>
              <a:rPr lang="en-US" altLang="zh-CN" sz="1800" i="1" kern="100" dirty="0">
                <a:solidFill>
                  <a:schemeClr val="tx1"/>
                </a:solidFill>
                <a:effectLst/>
                <a:latin typeface="Times New Roman" panose="02020603050405020304" pitchFamily="18" charset="0"/>
                <a:ea typeface="宋体" panose="02010600030101010101" pitchFamily="2" charset="-122"/>
              </a:rPr>
              <a:t>Rhetorical Structure Theory and Text Analysis</a:t>
            </a:r>
            <a:r>
              <a:rPr lang="zh-CN" altLang="zh-CN" sz="1800" kern="100" dirty="0">
                <a:solidFill>
                  <a:schemeClr val="tx1"/>
                </a:solidFill>
                <a:effectLst/>
                <a:latin typeface="Times New Roman" panose="02020603050405020304" pitchFamily="18" charset="0"/>
                <a:ea typeface="宋体" panose="02010600030101010101" pitchFamily="2" charset="-122"/>
              </a:rPr>
              <a:t>里认为，一个句群有一个核心句（</a:t>
            </a:r>
            <a:r>
              <a:rPr lang="en-US" altLang="zh-CN" sz="1800" kern="100" dirty="0">
                <a:solidFill>
                  <a:schemeClr val="tx1"/>
                </a:solidFill>
                <a:effectLst/>
                <a:latin typeface="Times New Roman" panose="02020603050405020304" pitchFamily="18" charset="0"/>
                <a:ea typeface="宋体" panose="02010600030101010101" pitchFamily="2" charset="-122"/>
              </a:rPr>
              <a:t>nucleus</a:t>
            </a:r>
            <a:r>
              <a:rPr lang="zh-CN" altLang="zh-CN" sz="1800" kern="100" dirty="0">
                <a:solidFill>
                  <a:schemeClr val="tx1"/>
                </a:solidFill>
                <a:effectLst/>
                <a:latin typeface="Times New Roman" panose="02020603050405020304" pitchFamily="18" charset="0"/>
                <a:ea typeface="宋体" panose="02010600030101010101" pitchFamily="2" charset="-122"/>
              </a:rPr>
              <a:t>）和一个或多个附属句（</a:t>
            </a:r>
            <a:r>
              <a:rPr lang="en-US" altLang="zh-CN" sz="1800" kern="100" dirty="0">
                <a:solidFill>
                  <a:schemeClr val="tx1"/>
                </a:solidFill>
                <a:effectLst/>
                <a:latin typeface="Times New Roman" panose="02020603050405020304" pitchFamily="18" charset="0"/>
                <a:ea typeface="宋体" panose="02010600030101010101" pitchFamily="2" charset="-122"/>
              </a:rPr>
              <a:t>satellite</a:t>
            </a:r>
            <a:r>
              <a:rPr lang="zh-CN" altLang="zh-CN" sz="1800" kern="100" dirty="0">
                <a:solidFill>
                  <a:schemeClr val="tx1"/>
                </a:solidFill>
                <a:effectLst/>
                <a:latin typeface="Times New Roman" panose="02020603050405020304" pitchFamily="18" charset="0"/>
                <a:ea typeface="宋体" panose="02010600030101010101" pitchFamily="2" charset="-122"/>
              </a:rPr>
              <a:t>），两者的关系有如下</a:t>
            </a:r>
            <a:r>
              <a:rPr lang="en-US" altLang="zh-CN" sz="1800" kern="100" dirty="0">
                <a:solidFill>
                  <a:schemeClr val="tx1"/>
                </a:solidFill>
                <a:effectLst/>
                <a:latin typeface="Times New Roman" panose="02020603050405020304" pitchFamily="18" charset="0"/>
                <a:ea typeface="宋体" panose="02010600030101010101" pitchFamily="2" charset="-122"/>
              </a:rPr>
              <a:t>12</a:t>
            </a:r>
            <a:r>
              <a:rPr lang="zh-CN" altLang="zh-CN" sz="1800" kern="100" dirty="0">
                <a:solidFill>
                  <a:schemeClr val="tx1"/>
                </a:solidFill>
                <a:effectLst/>
                <a:latin typeface="Times New Roman" panose="02020603050405020304" pitchFamily="18" charset="0"/>
                <a:ea typeface="宋体" panose="02010600030101010101" pitchFamily="2" charset="-122"/>
              </a:rPr>
              <a:t>种：</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宋体" panose="02010600030101010101" pitchFamily="2" charset="-122"/>
              </a:rPr>
              <a:t>Circumstance</a:t>
            </a:r>
            <a:r>
              <a:rPr lang="zh-CN" altLang="zh-CN" sz="1800" kern="100" dirty="0">
                <a:solidFill>
                  <a:schemeClr val="tx1"/>
                </a:solidFill>
                <a:effectLst/>
                <a:latin typeface="Times New Roman" panose="02020603050405020304" pitchFamily="18" charset="0"/>
                <a:ea typeface="宋体" panose="02010600030101010101" pitchFamily="2" charset="-122"/>
              </a:rPr>
              <a:t>事件句群，附属句表示时间地点、核心句表示行为。</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en-US" altLang="zh-CN" sz="1800" kern="100" dirty="0" err="1">
                <a:solidFill>
                  <a:schemeClr val="tx1"/>
                </a:solidFill>
                <a:effectLst/>
                <a:latin typeface="Times New Roman" panose="02020603050405020304" pitchFamily="18" charset="0"/>
                <a:ea typeface="宋体" panose="02010600030101010101" pitchFamily="2" charset="-122"/>
              </a:rPr>
              <a:t>Solutionhood</a:t>
            </a:r>
            <a:r>
              <a:rPr lang="zh-CN" altLang="zh-CN" sz="1800" kern="100" dirty="0">
                <a:solidFill>
                  <a:schemeClr val="tx1"/>
                </a:solidFill>
                <a:effectLst/>
                <a:latin typeface="Times New Roman" panose="02020603050405020304" pitchFamily="18" charset="0"/>
                <a:ea typeface="宋体" panose="02010600030101010101" pitchFamily="2" charset="-122"/>
              </a:rPr>
              <a:t>解决问题句群，附属句提出问题，核心句是解决办法。</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宋体" panose="02010600030101010101" pitchFamily="2" charset="-122"/>
              </a:rPr>
              <a:t>Elaboration</a:t>
            </a:r>
            <a:r>
              <a:rPr lang="zh-CN" altLang="zh-CN" sz="1800" kern="100" dirty="0">
                <a:solidFill>
                  <a:schemeClr val="tx1"/>
                </a:solidFill>
                <a:effectLst/>
                <a:latin typeface="Times New Roman" panose="02020603050405020304" pitchFamily="18" charset="0"/>
                <a:ea typeface="宋体" panose="02010600030101010101" pitchFamily="2" charset="-122"/>
              </a:rPr>
              <a:t>陈述句群，核心句是一般陈述，附属句是细节。</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宋体" panose="02010600030101010101" pitchFamily="2" charset="-122"/>
              </a:rPr>
              <a:t>Background</a:t>
            </a:r>
            <a:r>
              <a:rPr lang="zh-CN" altLang="zh-CN" sz="1800" kern="100" dirty="0">
                <a:solidFill>
                  <a:schemeClr val="tx1"/>
                </a:solidFill>
                <a:effectLst/>
                <a:latin typeface="Times New Roman" panose="02020603050405020304" pitchFamily="18" charset="0"/>
                <a:ea typeface="宋体" panose="02010600030101010101" pitchFamily="2" charset="-122"/>
              </a:rPr>
              <a:t>背景句群，附属句是背景知识，核心句是正式内容。</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宋体" panose="02010600030101010101" pitchFamily="2" charset="-122"/>
              </a:rPr>
              <a:t>Enablement and Motivation</a:t>
            </a:r>
            <a:r>
              <a:rPr lang="zh-CN" altLang="zh-CN" sz="1800" kern="100" dirty="0">
                <a:solidFill>
                  <a:schemeClr val="tx1"/>
                </a:solidFill>
                <a:effectLst/>
                <a:latin typeface="Times New Roman" panose="02020603050405020304" pitchFamily="18" charset="0"/>
                <a:ea typeface="宋体" panose="02010600030101010101" pitchFamily="2" charset="-122"/>
              </a:rPr>
              <a:t>信息句群，表示提供信息如建设办法等。</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宋体" panose="02010600030101010101" pitchFamily="2" charset="-122"/>
              </a:rPr>
              <a:t>Evidence and Justification</a:t>
            </a:r>
            <a:r>
              <a:rPr lang="zh-CN" altLang="zh-CN" sz="1800" kern="100" dirty="0">
                <a:solidFill>
                  <a:schemeClr val="tx1"/>
                </a:solidFill>
                <a:effectLst/>
                <a:latin typeface="Times New Roman" panose="02020603050405020304" pitchFamily="18" charset="0"/>
                <a:ea typeface="宋体" panose="02010600030101010101" pitchFamily="2" charset="-122"/>
              </a:rPr>
              <a:t>论证句群，表示证据和认证。</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宋体" panose="02010600030101010101" pitchFamily="2" charset="-122"/>
              </a:rPr>
              <a:t>Cause Result Purpose</a:t>
            </a:r>
            <a:r>
              <a:rPr lang="zh-CN" altLang="zh-CN" sz="1800" kern="100" dirty="0">
                <a:solidFill>
                  <a:schemeClr val="tx1"/>
                </a:solidFill>
                <a:effectLst/>
                <a:latin typeface="Times New Roman" panose="02020603050405020304" pitchFamily="18" charset="0"/>
                <a:ea typeface="宋体" panose="02010600030101010101" pitchFamily="2" charset="-122"/>
              </a:rPr>
              <a:t>因果句群，表示因果或目的。</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宋体" panose="02010600030101010101" pitchFamily="2" charset="-122"/>
              </a:rPr>
              <a:t>Antithesis and Concession</a:t>
            </a:r>
            <a:r>
              <a:rPr lang="zh-CN" altLang="zh-CN" sz="1800" kern="100" dirty="0">
                <a:solidFill>
                  <a:schemeClr val="tx1"/>
                </a:solidFill>
                <a:effectLst/>
                <a:latin typeface="Times New Roman" panose="02020603050405020304" pitchFamily="18" charset="0"/>
                <a:ea typeface="宋体" panose="02010600030101010101" pitchFamily="2" charset="-122"/>
              </a:rPr>
              <a:t>让转句群，表示让步和转折。</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宋体" panose="02010600030101010101" pitchFamily="2" charset="-122"/>
              </a:rPr>
              <a:t>Condition</a:t>
            </a:r>
            <a:r>
              <a:rPr lang="zh-CN" altLang="zh-CN" sz="1800" kern="100" dirty="0">
                <a:solidFill>
                  <a:schemeClr val="tx1"/>
                </a:solidFill>
                <a:effectLst/>
                <a:latin typeface="Times New Roman" panose="02020603050405020304" pitchFamily="18" charset="0"/>
                <a:ea typeface="宋体" panose="02010600030101010101" pitchFamily="2" charset="-122"/>
              </a:rPr>
              <a:t>条件句群，表示条件和结果，附属句是条件，核心句是结果。</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宋体" panose="02010600030101010101" pitchFamily="2" charset="-122"/>
              </a:rPr>
              <a:t>Interpretation and Evaluation</a:t>
            </a:r>
            <a:r>
              <a:rPr lang="zh-CN" altLang="zh-CN" sz="1800" kern="100" dirty="0">
                <a:solidFill>
                  <a:schemeClr val="tx1"/>
                </a:solidFill>
                <a:effectLst/>
                <a:latin typeface="Times New Roman" panose="02020603050405020304" pitchFamily="18" charset="0"/>
                <a:ea typeface="宋体" panose="02010600030101010101" pitchFamily="2" charset="-122"/>
              </a:rPr>
              <a:t>评价句群，附属句是评价标准，核心句是评价。</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宋体" panose="02010600030101010101" pitchFamily="2" charset="-122"/>
              </a:rPr>
              <a:t>Restatement and Summary</a:t>
            </a:r>
            <a:r>
              <a:rPr lang="zh-CN" altLang="zh-CN" sz="1800" kern="100" dirty="0">
                <a:solidFill>
                  <a:schemeClr val="tx1"/>
                </a:solidFill>
                <a:effectLst/>
                <a:latin typeface="Times New Roman" panose="02020603050405020304" pitchFamily="18" charset="0"/>
                <a:ea typeface="宋体" panose="02010600030101010101" pitchFamily="2" charset="-122"/>
              </a:rPr>
              <a:t>总结句群，表示重述或总结。</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宋体" panose="02010600030101010101" pitchFamily="2" charset="-122"/>
              </a:rPr>
              <a:t>Sequence Contrast Joint</a:t>
            </a:r>
            <a:r>
              <a:rPr lang="zh-CN" altLang="zh-CN" sz="1800" kern="100" dirty="0">
                <a:solidFill>
                  <a:schemeClr val="tx1"/>
                </a:solidFill>
                <a:effectLst/>
                <a:latin typeface="Times New Roman" panose="02020603050405020304" pitchFamily="18" charset="0"/>
                <a:ea typeface="宋体" panose="02010600030101010101" pitchFamily="2" charset="-122"/>
              </a:rPr>
              <a:t>并列句群，表示并列、对比、融合，没有核心句。</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40216374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9356893-6738-6586-59C8-24C99C95ADD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4403B50-BE74-2D0C-259E-69D69D07C1A7}"/>
              </a:ext>
            </a:extLst>
          </p:cNvPr>
          <p:cNvSpPr>
            <a:spLocks noGrp="1"/>
          </p:cNvSpPr>
          <p:nvPr>
            <p:ph idx="1"/>
          </p:nvPr>
        </p:nvSpPr>
        <p:spPr/>
        <p:txBody>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（二）汉语句际关系类型</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汉语则与英语有所区别。</a:t>
            </a:r>
            <a:r>
              <a:rPr lang="zh-CN" altLang="zh-CN" sz="1800" kern="100" dirty="0">
                <a:solidFill>
                  <a:schemeClr val="tx1"/>
                </a:solidFill>
                <a:effectLst/>
                <a:latin typeface="Times New Roman" panose="02020603050405020304" pitchFamily="18" charset="0"/>
                <a:ea typeface="宋体" panose="02010600030101010101" pitchFamily="2" charset="-122"/>
              </a:rPr>
              <a:t>汉语是语义的句子，英语是语法的句子，所以汉语句子有两个特点：</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宋体" panose="02010600030101010101" pitchFamily="2" charset="-122"/>
              </a:rPr>
              <a:t>1. </a:t>
            </a:r>
            <a:r>
              <a:rPr lang="zh-CN" altLang="zh-CN" sz="1800" kern="100" dirty="0">
                <a:solidFill>
                  <a:srgbClr val="FF0000"/>
                </a:solidFill>
                <a:effectLst/>
                <a:latin typeface="Times New Roman" panose="02020603050405020304" pitchFamily="18" charset="0"/>
                <a:ea typeface="宋体" panose="02010600030101010101" pitchFamily="2" charset="-122"/>
              </a:rPr>
              <a:t>一逗到底</a:t>
            </a:r>
            <a:r>
              <a:rPr lang="zh-CN" altLang="zh-CN" sz="1800" kern="100" dirty="0">
                <a:solidFill>
                  <a:schemeClr val="tx1"/>
                </a:solidFill>
                <a:effectLst/>
                <a:latin typeface="Times New Roman" panose="02020603050405020304" pitchFamily="18" charset="0"/>
                <a:ea typeface="宋体" panose="02010600030101010101" pitchFamily="2" charset="-122"/>
              </a:rPr>
              <a:t>，以意义为基础，意义不完就不用句号，句子结构不是英语的</a:t>
            </a:r>
            <a:r>
              <a:rPr lang="en-US" altLang="zh-CN" sz="1800" kern="100" dirty="0">
                <a:solidFill>
                  <a:schemeClr val="tx1"/>
                </a:solidFill>
                <a:effectLst/>
                <a:latin typeface="Times New Roman" panose="02020603050405020304" pitchFamily="18" charset="0"/>
                <a:ea typeface="宋体" panose="02010600030101010101" pitchFamily="2" charset="-122"/>
              </a:rPr>
              <a:t>SVO</a:t>
            </a:r>
            <a:r>
              <a:rPr lang="zh-CN" altLang="zh-CN" sz="1800" kern="100" dirty="0">
                <a:solidFill>
                  <a:schemeClr val="tx1"/>
                </a:solidFill>
                <a:effectLst/>
                <a:latin typeface="Times New Roman" panose="02020603050405020304" pitchFamily="18" charset="0"/>
                <a:ea typeface="宋体" panose="02010600030101010101" pitchFamily="2" charset="-122"/>
              </a:rPr>
              <a:t>，而是话题说明。</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宋体" panose="02010600030101010101" pitchFamily="2" charset="-122"/>
              </a:rPr>
              <a:t>2. </a:t>
            </a:r>
            <a:r>
              <a:rPr lang="zh-CN" altLang="zh-CN" sz="1800" kern="100" dirty="0">
                <a:solidFill>
                  <a:srgbClr val="FF0000"/>
                </a:solidFill>
                <a:effectLst/>
                <a:latin typeface="Times New Roman" panose="02020603050405020304" pitchFamily="18" charset="0"/>
                <a:ea typeface="宋体" panose="02010600030101010101" pitchFamily="2" charset="-122"/>
              </a:rPr>
              <a:t>意义完整才成句</a:t>
            </a:r>
            <a:r>
              <a:rPr lang="zh-CN" altLang="zh-CN" sz="1800" kern="100" dirty="0">
                <a:solidFill>
                  <a:schemeClr val="tx1"/>
                </a:solidFill>
                <a:effectLst/>
                <a:latin typeface="Times New Roman" panose="02020603050405020304" pitchFamily="18" charset="0"/>
                <a:ea typeface="宋体" panose="02010600030101010101" pitchFamily="2" charset="-122"/>
              </a:rPr>
              <a:t>。汉语里，句子必须有话题有说明，疑问句就不是一个句子，问答合起来才是一个完整意义单位。如</a:t>
            </a:r>
            <a:r>
              <a:rPr lang="en-US" altLang="zh-CN" sz="1800" kern="100" dirty="0">
                <a:solidFill>
                  <a:schemeClr val="tx1"/>
                </a:solidFill>
                <a:effectLst/>
                <a:latin typeface="Times New Roman" panose="02020603050405020304" pitchFamily="18" charset="0"/>
                <a:ea typeface="宋体" panose="02010600030101010101" pitchFamily="2" charset="-122"/>
              </a:rPr>
              <a:t>“</a:t>
            </a:r>
            <a:r>
              <a:rPr lang="zh-CN" altLang="zh-CN" sz="1800" kern="100" dirty="0">
                <a:solidFill>
                  <a:schemeClr val="tx1"/>
                </a:solidFill>
                <a:effectLst/>
                <a:latin typeface="Times New Roman" panose="02020603050405020304" pitchFamily="18" charset="0"/>
                <a:ea typeface="宋体" panose="02010600030101010101" pitchFamily="2" charset="-122"/>
              </a:rPr>
              <a:t>谁？我。咋？尿。</a:t>
            </a:r>
            <a:r>
              <a:rPr lang="en-US" altLang="zh-CN" sz="1800" kern="100" dirty="0">
                <a:solidFill>
                  <a:schemeClr val="tx1"/>
                </a:solidFill>
                <a:effectLst/>
                <a:latin typeface="Times New Roman" panose="02020603050405020304" pitchFamily="18" charset="0"/>
                <a:ea typeface="宋体" panose="02010600030101010101" pitchFamily="2" charset="-122"/>
              </a:rPr>
              <a:t>”</a:t>
            </a:r>
            <a:r>
              <a:rPr lang="zh-CN" altLang="zh-CN" sz="1800" kern="100" dirty="0">
                <a:solidFill>
                  <a:schemeClr val="tx1"/>
                </a:solidFill>
                <a:effectLst/>
                <a:latin typeface="Times New Roman" panose="02020603050405020304" pitchFamily="18" charset="0"/>
                <a:ea typeface="宋体" panose="02010600030101010101" pitchFamily="2" charset="-122"/>
              </a:rPr>
              <a:t>祈使句一般只有说明，话题可以省掉，如：（你们给我）打，狠狠地打！感叹句也是一般只有说明，如：（这样办）太好啦！</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8273670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D19B21F-CA18-7640-1C28-F4B3349B3ED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71F17C9-A76D-DA4D-6FE7-8F3DFE61C224}"/>
              </a:ext>
            </a:extLst>
          </p:cNvPr>
          <p:cNvSpPr>
            <a:spLocks noGrp="1"/>
          </p:cNvSpPr>
          <p:nvPr>
            <p:ph idx="1"/>
          </p:nvPr>
        </p:nvSpPr>
        <p:spPr/>
        <p:txBody>
          <a:bodyPr/>
          <a:lstStyle/>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所以，</a:t>
            </a:r>
            <a:r>
              <a:rPr lang="zh-CN" altLang="zh-CN" sz="1800" kern="100" dirty="0">
                <a:solidFill>
                  <a:schemeClr val="tx1"/>
                </a:solidFill>
                <a:effectLst/>
                <a:latin typeface="Times New Roman" panose="02020603050405020304" pitchFamily="18" charset="0"/>
                <a:ea typeface="黑体" panose="02010609060101010101" pitchFamily="49" charset="-122"/>
              </a:rPr>
              <a:t>汉语里的句群，至少有两个句子，形成一个更大的更完整的意义。</a:t>
            </a:r>
            <a:r>
              <a:rPr lang="zh-CN" altLang="zh-CN" sz="1800" kern="100" dirty="0">
                <a:solidFill>
                  <a:schemeClr val="tx1"/>
                </a:solidFill>
                <a:effectLst/>
                <a:latin typeface="Times New Roman" panose="02020603050405020304" pitchFamily="18" charset="0"/>
                <a:ea typeface="宋体" panose="02010600030101010101" pitchFamily="2" charset="-122"/>
              </a:rPr>
              <a:t>如《诗经》上的《关雎》：</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仿宋_GB2312"/>
              </a:rPr>
              <a:t>关关雎鸠，在河之洲。</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仿宋_GB2312"/>
              </a:rPr>
              <a:t>窈窕淑女，君子好逑。</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0962745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FCF4894-AF32-43A6-E191-E5D7DB6AE44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C2C52BC-3EE4-4E17-AB7E-946995B6AC2D}"/>
              </a:ext>
            </a:extLst>
          </p:cNvPr>
          <p:cNvSpPr>
            <a:spLocks noGrp="1"/>
          </p:cNvSpPr>
          <p:nvPr>
            <p:ph idx="1"/>
          </p:nvPr>
        </p:nvSpPr>
        <p:spPr/>
        <p:txBody>
          <a:bodyPr/>
          <a:lstStyle/>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从语法的角度，汉语句群有意合法（直接组合）和形合法（关联组合）两种组合方式。直接组合按句子的自然语序排列，是最具汉语特色的组合方式，汉语中占比不少于</a:t>
            </a:r>
            <a:r>
              <a:rPr lang="en-US" altLang="zh-CN" sz="1800" kern="100" dirty="0">
                <a:solidFill>
                  <a:schemeClr val="tx1"/>
                </a:solidFill>
                <a:effectLst/>
                <a:latin typeface="Times New Roman" panose="02020603050405020304" pitchFamily="18" charset="0"/>
                <a:ea typeface="宋体" panose="02010600030101010101" pitchFamily="2" charset="-122"/>
              </a:rPr>
              <a:t>70%</a:t>
            </a:r>
            <a:r>
              <a:rPr lang="zh-CN" altLang="zh-CN" sz="1800" kern="100" dirty="0">
                <a:solidFill>
                  <a:schemeClr val="tx1"/>
                </a:solidFill>
                <a:effectLst/>
                <a:latin typeface="Times New Roman" panose="02020603050405020304" pitchFamily="18" charset="0"/>
                <a:ea typeface="宋体" panose="02010600030101010101" pitchFamily="2" charset="-122"/>
              </a:rPr>
              <a:t>；关联组合是用一些起关联作用的词语把各句连起来，比例不多于</a:t>
            </a:r>
            <a:r>
              <a:rPr lang="en-US" altLang="zh-CN" sz="1800" kern="100" dirty="0">
                <a:solidFill>
                  <a:schemeClr val="tx1"/>
                </a:solidFill>
                <a:effectLst/>
                <a:latin typeface="Times New Roman" panose="02020603050405020304" pitchFamily="18" charset="0"/>
                <a:ea typeface="宋体" panose="02010600030101010101" pitchFamily="2" charset="-122"/>
              </a:rPr>
              <a:t>30%</a:t>
            </a:r>
            <a:r>
              <a:rPr lang="zh-CN" altLang="zh-CN" sz="1800" kern="100" dirty="0">
                <a:solidFill>
                  <a:schemeClr val="tx1"/>
                </a:solidFill>
                <a:effectLst/>
                <a:latin typeface="Times New Roman" panose="02020603050405020304" pitchFamily="18" charset="0"/>
                <a:ea typeface="宋体" panose="02010600030101010101" pitchFamily="2" charset="-122"/>
              </a:rPr>
              <a:t>，其手段有三种：</a:t>
            </a:r>
            <a:r>
              <a:rPr lang="zh-CN" altLang="zh-CN" sz="1800" kern="100" dirty="0">
                <a:solidFill>
                  <a:srgbClr val="FF0000"/>
                </a:solidFill>
                <a:effectLst/>
                <a:latin typeface="Times New Roman" panose="02020603050405020304" pitchFamily="18" charset="0"/>
                <a:ea typeface="宋体" panose="02010600030101010101" pitchFamily="2" charset="-122"/>
              </a:rPr>
              <a:t>一、语法手段</a:t>
            </a:r>
            <a:r>
              <a:rPr lang="zh-CN" altLang="zh-CN" sz="1800" kern="100" dirty="0">
                <a:solidFill>
                  <a:schemeClr val="tx1"/>
                </a:solidFill>
                <a:effectLst/>
                <a:latin typeface="Times New Roman" panose="02020603050405020304" pitchFamily="18" charset="0"/>
                <a:ea typeface="宋体" panose="02010600030101010101" pitchFamily="2" charset="-122"/>
              </a:rPr>
              <a:t>，包括运用关联词语、指代词语、省略手段等；</a:t>
            </a:r>
            <a:r>
              <a:rPr lang="zh-CN" altLang="zh-CN" sz="1800" kern="100" dirty="0">
                <a:solidFill>
                  <a:srgbClr val="FF0000"/>
                </a:solidFill>
                <a:effectLst/>
                <a:latin typeface="Times New Roman" panose="02020603050405020304" pitchFamily="18" charset="0"/>
                <a:ea typeface="宋体" panose="02010600030101010101" pitchFamily="2" charset="-122"/>
              </a:rPr>
              <a:t>二、词汇手段</a:t>
            </a:r>
            <a:r>
              <a:rPr lang="zh-CN" altLang="zh-CN" sz="1800" kern="100" dirty="0">
                <a:solidFill>
                  <a:schemeClr val="tx1"/>
                </a:solidFill>
                <a:effectLst/>
                <a:latin typeface="Times New Roman" panose="02020603050405020304" pitchFamily="18" charset="0"/>
                <a:ea typeface="宋体" panose="02010600030101010101" pitchFamily="2" charset="-122"/>
              </a:rPr>
              <a:t>，包括运用时间词语、处所词语、数量词语、重复手段等；</a:t>
            </a:r>
            <a:r>
              <a:rPr lang="zh-CN" altLang="zh-CN" sz="1800" kern="100" dirty="0">
                <a:solidFill>
                  <a:srgbClr val="FF0000"/>
                </a:solidFill>
                <a:effectLst/>
                <a:latin typeface="Times New Roman" panose="02020603050405020304" pitchFamily="18" charset="0"/>
                <a:ea typeface="宋体" panose="02010600030101010101" pitchFamily="2" charset="-122"/>
              </a:rPr>
              <a:t>三、修辞手段</a:t>
            </a:r>
            <a:r>
              <a:rPr lang="zh-CN" altLang="zh-CN" sz="1800" kern="100" dirty="0">
                <a:solidFill>
                  <a:schemeClr val="tx1"/>
                </a:solidFill>
                <a:effectLst/>
                <a:latin typeface="Times New Roman" panose="02020603050405020304" pitchFamily="18" charset="0"/>
                <a:ea typeface="宋体" panose="02010600030101010101" pitchFamily="2" charset="-122"/>
              </a:rPr>
              <a:t>，包括运用问答、比喻、双关、顶真、排比等。</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3056983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8711AB1-8A6F-D189-24F0-2AC5409862F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3A29339-0400-F714-B403-6CFE1817C7FE}"/>
              </a:ext>
            </a:extLst>
          </p:cNvPr>
          <p:cNvSpPr>
            <a:spLocks noGrp="1"/>
          </p:cNvSpPr>
          <p:nvPr>
            <p:ph idx="1"/>
          </p:nvPr>
        </p:nvSpPr>
        <p:spPr/>
        <p:txBody>
          <a:bodyPr/>
          <a:lstStyle/>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汉语句群分类方法很多，从语法角度研究，沈开木的《句段分析》把句段即句群分为两种：联合关系和偏正关系。从章法角度，有</a:t>
            </a:r>
            <a:r>
              <a:rPr lang="zh-CN" altLang="zh-CN" sz="1800" kern="100" dirty="0">
                <a:solidFill>
                  <a:srgbClr val="FF0000"/>
                </a:solidFill>
                <a:effectLst/>
                <a:latin typeface="Times New Roman" panose="02020603050405020304" pitchFamily="18" charset="0"/>
                <a:ea typeface="宋体" panose="02010600030101010101" pitchFamily="2" charset="-122"/>
              </a:rPr>
              <a:t>郝长留的《语段知识》分为五类</a:t>
            </a:r>
            <a:r>
              <a:rPr lang="zh-CN" altLang="zh-CN" sz="1800" kern="100" dirty="0">
                <a:solidFill>
                  <a:schemeClr val="tx1"/>
                </a:solidFill>
                <a:effectLst/>
                <a:latin typeface="Times New Roman" panose="02020603050405020304" pitchFamily="18" charset="0"/>
                <a:ea typeface="宋体" panose="02010600030101010101" pitchFamily="2" charset="-122"/>
              </a:rPr>
              <a:t>：叙述型、描写型、抒情型、议论型、说明型。</a:t>
            </a:r>
            <a:r>
              <a:rPr lang="zh-CN" altLang="zh-CN" sz="1800" kern="100" dirty="0">
                <a:solidFill>
                  <a:srgbClr val="FF0000"/>
                </a:solidFill>
                <a:effectLst/>
                <a:latin typeface="Times New Roman" panose="02020603050405020304" pitchFamily="18" charset="0"/>
                <a:ea typeface="宋体" panose="02010600030101010101" pitchFamily="2" charset="-122"/>
              </a:rPr>
              <a:t>刘清涌从思维形式、逻辑形式，分为八种</a:t>
            </a:r>
            <a:r>
              <a:rPr lang="zh-CN" altLang="zh-CN" sz="1800" kern="100" dirty="0">
                <a:solidFill>
                  <a:schemeClr val="tx1"/>
                </a:solidFill>
                <a:effectLst/>
                <a:latin typeface="Times New Roman" panose="02020603050405020304" pitchFamily="18" charset="0"/>
                <a:ea typeface="宋体" panose="02010600030101010101" pitchFamily="2" charset="-122"/>
              </a:rPr>
              <a:t>：辐射型、聚集型、罗列型、延伸型、对比型、由此及彼型、由表及里型、内在逻辑关系型等。</a:t>
            </a:r>
            <a:r>
              <a:rPr lang="zh-CN" altLang="zh-CN" sz="1800" kern="100" dirty="0">
                <a:solidFill>
                  <a:srgbClr val="FF0000"/>
                </a:solidFill>
                <a:effectLst/>
                <a:latin typeface="Times New Roman" panose="02020603050405020304" pitchFamily="18" charset="0"/>
                <a:ea typeface="宋体" panose="02010600030101010101" pitchFamily="2" charset="-122"/>
              </a:rPr>
              <a:t>吴为章的《语段探讨》分为主体语段、过渡语段、插入语段三种</a:t>
            </a:r>
            <a:r>
              <a:rPr lang="zh-CN" altLang="zh-CN" sz="1800" kern="100" dirty="0">
                <a:solidFill>
                  <a:schemeClr val="tx1"/>
                </a:solidFill>
                <a:effectLst/>
                <a:latin typeface="Times New Roman" panose="02020603050405020304" pitchFamily="18" charset="0"/>
                <a:ea typeface="宋体" panose="02010600030101010101" pitchFamily="2" charset="-122"/>
              </a:rPr>
              <a:t>。还有，</a:t>
            </a:r>
            <a:r>
              <a:rPr lang="zh-CN" altLang="zh-CN" sz="1800" kern="100" dirty="0">
                <a:solidFill>
                  <a:srgbClr val="FF0000"/>
                </a:solidFill>
                <a:effectLst/>
                <a:latin typeface="Times New Roman" panose="02020603050405020304" pitchFamily="18" charset="0"/>
                <a:ea typeface="宋体" panose="02010600030101010101" pitchFamily="2" charset="-122"/>
              </a:rPr>
              <a:t>赵照按中心句分类，曾祥芹按结构功能分类</a:t>
            </a:r>
            <a:r>
              <a:rPr lang="zh-CN" altLang="zh-CN" sz="1800" kern="100" dirty="0">
                <a:solidFill>
                  <a:schemeClr val="tx1"/>
                </a:solidFill>
                <a:effectLst/>
                <a:latin typeface="Times New Roman" panose="02020603050405020304" pitchFamily="18" charset="0"/>
                <a:ea typeface="宋体" panose="02010600030101010101" pitchFamily="2" charset="-122"/>
              </a:rPr>
              <a:t>，等等。汉英句群翻译从实用的角度出发，采用语法的分类方法，分为</a:t>
            </a:r>
            <a:r>
              <a:rPr lang="zh-CN" altLang="zh-CN" sz="1800" kern="100" dirty="0">
                <a:solidFill>
                  <a:srgbClr val="FF0000"/>
                </a:solidFill>
                <a:effectLst/>
                <a:latin typeface="Times New Roman" panose="02020603050405020304" pitchFamily="18" charset="0"/>
                <a:ea typeface="宋体" panose="02010600030101010101" pitchFamily="2" charset="-122"/>
              </a:rPr>
              <a:t>联合句群</a:t>
            </a:r>
            <a:r>
              <a:rPr lang="zh-CN" altLang="zh-CN" kern="100" dirty="0">
                <a:solidFill>
                  <a:schemeClr val="tx1"/>
                </a:solidFill>
                <a:latin typeface="Times New Roman" panose="02020603050405020304" pitchFamily="18" charset="0"/>
                <a:ea typeface="宋体" panose="02010600030101010101" pitchFamily="2" charset="-122"/>
              </a:rPr>
              <a:t>和</a:t>
            </a:r>
            <a:r>
              <a:rPr lang="zh-CN" altLang="zh-CN" sz="1800" kern="100" dirty="0">
                <a:solidFill>
                  <a:srgbClr val="FF0000"/>
                </a:solidFill>
                <a:effectLst/>
                <a:latin typeface="Times New Roman" panose="02020603050405020304" pitchFamily="18" charset="0"/>
                <a:ea typeface="宋体" panose="02010600030101010101" pitchFamily="2" charset="-122"/>
              </a:rPr>
              <a:t>偏正句群</a:t>
            </a:r>
            <a:r>
              <a:rPr lang="zh-CN" altLang="zh-CN" sz="1800" kern="100" dirty="0">
                <a:solidFill>
                  <a:schemeClr val="tx1"/>
                </a:solidFill>
                <a:effectLst/>
                <a:latin typeface="Times New Roman" panose="02020603050405020304" pitchFamily="18" charset="0"/>
                <a:ea typeface="宋体" panose="02010600030101010101" pitchFamily="2" charset="-122"/>
              </a:rPr>
              <a:t>两种，然后联合句群再细分为：</a:t>
            </a:r>
            <a:r>
              <a:rPr lang="zh-CN" altLang="zh-CN" sz="1800" kern="100" dirty="0">
                <a:solidFill>
                  <a:srgbClr val="FF0000"/>
                </a:solidFill>
                <a:effectLst/>
                <a:latin typeface="Times New Roman" panose="02020603050405020304" pitchFamily="18" charset="0"/>
                <a:ea typeface="宋体" panose="02010600030101010101" pitchFamily="2" charset="-122"/>
              </a:rPr>
              <a:t>并列、承接、递进、选择、补充、概括、总分、解说</a:t>
            </a:r>
            <a:r>
              <a:rPr lang="zh-CN" altLang="zh-CN" sz="1800" kern="100" dirty="0">
                <a:solidFill>
                  <a:schemeClr val="tx1"/>
                </a:solidFill>
                <a:effectLst/>
                <a:latin typeface="Times New Roman" panose="02020603050405020304" pitchFamily="18" charset="0"/>
                <a:ea typeface="宋体" panose="02010600030101010101" pitchFamily="2" charset="-122"/>
              </a:rPr>
              <a:t>等八类；偏正句群再细分为：</a:t>
            </a:r>
            <a:r>
              <a:rPr lang="zh-CN" altLang="zh-CN" sz="1800" kern="100" dirty="0">
                <a:solidFill>
                  <a:srgbClr val="FF0000"/>
                </a:solidFill>
                <a:effectLst/>
                <a:latin typeface="Times New Roman" panose="02020603050405020304" pitchFamily="18" charset="0"/>
                <a:ea typeface="宋体" panose="02010600030101010101" pitchFamily="2" charset="-122"/>
              </a:rPr>
              <a:t>转折、因果、条件、目的、假设</a:t>
            </a:r>
            <a:r>
              <a:rPr lang="zh-CN" altLang="zh-CN" sz="1800" kern="100" dirty="0">
                <a:solidFill>
                  <a:schemeClr val="tx1"/>
                </a:solidFill>
                <a:effectLst/>
                <a:latin typeface="Times New Roman" panose="02020603050405020304" pitchFamily="18" charset="0"/>
                <a:ea typeface="宋体" panose="02010600030101010101" pitchFamily="2" charset="-122"/>
              </a:rPr>
              <a:t>等五类。汉语以并列句群为最多，任何一篇文章中都可能有一半左右。其次是转折、解说、因果、承接。再其次是递进、总分、例证、条件、选择、补充、概括、假设、目的。汉译英技巧的训练重点可依此顺序安排。</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8242571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08F644-0E9C-25F5-C93C-521A6B530A9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D08FDD7-931F-73AA-A5FB-D2D2465F950F}"/>
              </a:ext>
            </a:extLst>
          </p:cNvPr>
          <p:cNvSpPr>
            <a:spLocks noGrp="1"/>
          </p:cNvSpPr>
          <p:nvPr>
            <p:ph idx="1"/>
          </p:nvPr>
        </p:nvSpPr>
        <p:spPr/>
        <p:txBody>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（三）英汉句群类型对比</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英语核心句（</a:t>
            </a:r>
            <a:r>
              <a:rPr lang="en-US" altLang="zh-CN" sz="1800" kern="100" dirty="0">
                <a:solidFill>
                  <a:schemeClr val="tx1"/>
                </a:solidFill>
                <a:effectLst/>
                <a:latin typeface="Times New Roman" panose="02020603050405020304" pitchFamily="18" charset="0"/>
                <a:ea typeface="宋体" panose="02010600030101010101" pitchFamily="2" charset="-122"/>
              </a:rPr>
              <a:t>nucleus</a:t>
            </a:r>
            <a:r>
              <a:rPr lang="zh-CN" altLang="zh-CN" sz="1800" kern="100" dirty="0">
                <a:solidFill>
                  <a:schemeClr val="tx1"/>
                </a:solidFill>
                <a:effectLst/>
                <a:latin typeface="Times New Roman" panose="02020603050405020304" pitchFamily="18" charset="0"/>
                <a:ea typeface="宋体" panose="02010600030101010101" pitchFamily="2" charset="-122"/>
              </a:rPr>
              <a:t>）和附属句（</a:t>
            </a:r>
            <a:r>
              <a:rPr lang="en-US" altLang="zh-CN" sz="1800" kern="100" dirty="0">
                <a:solidFill>
                  <a:schemeClr val="tx1"/>
                </a:solidFill>
                <a:effectLst/>
                <a:latin typeface="Times New Roman" panose="02020603050405020304" pitchFamily="18" charset="0"/>
                <a:ea typeface="宋体" panose="02010600030101010101" pitchFamily="2" charset="-122"/>
              </a:rPr>
              <a:t>satellite</a:t>
            </a:r>
            <a:r>
              <a:rPr lang="zh-CN" altLang="zh-CN" sz="1800" kern="100" dirty="0">
                <a:solidFill>
                  <a:schemeClr val="tx1"/>
                </a:solidFill>
                <a:effectLst/>
                <a:latin typeface="Times New Roman" panose="02020603050405020304" pitchFamily="18" charset="0"/>
                <a:ea typeface="宋体" panose="02010600030101010101" pitchFamily="2" charset="-122"/>
              </a:rPr>
              <a:t>）的</a:t>
            </a:r>
            <a:r>
              <a:rPr lang="en-US" altLang="zh-CN" sz="1800" kern="100" dirty="0">
                <a:solidFill>
                  <a:schemeClr val="tx1"/>
                </a:solidFill>
                <a:effectLst/>
                <a:latin typeface="Times New Roman" panose="02020603050405020304" pitchFamily="18" charset="0"/>
                <a:ea typeface="宋体" panose="02010600030101010101" pitchFamily="2" charset="-122"/>
              </a:rPr>
              <a:t>12</a:t>
            </a:r>
            <a:r>
              <a:rPr lang="zh-CN" altLang="zh-CN" sz="1800" kern="100" dirty="0">
                <a:solidFill>
                  <a:schemeClr val="tx1"/>
                </a:solidFill>
                <a:effectLst/>
                <a:latin typeface="Times New Roman" panose="02020603050405020304" pitchFamily="18" charset="0"/>
                <a:ea typeface="宋体" panose="02010600030101010101" pitchFamily="2" charset="-122"/>
              </a:rPr>
              <a:t>种关系，汉语都有，所以，英译汉较容易，因为汉语中基本上包含英语的表现方法，汉译英较难，因为英语中很少吸收汉语里的表现方法。</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前面介绍的主位推进（信息传递）理论，把句子切分为主位和述位，主位表示已知信息，述位表示新信息。语篇中的句子就是已知信息与新信息的不断连接。这些连接顺序在英汉语篇中基本上是一一对应的，差异是句子成分顺序不同。英汉互译时，一般不需要改变句子的顺序，主要是调整句子成分的顺序，部分句子需要分译合译。不管句子成分怎么调整，句子怎么分译合译，信息的接续原理不变。</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484551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B2C92C1-08E1-BB15-DD0C-344E8720315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47CDB13-9B84-08A6-DEBC-751BE0D5A455}"/>
              </a:ext>
            </a:extLst>
          </p:cNvPr>
          <p:cNvSpPr>
            <a:spLocks noGrp="1"/>
          </p:cNvSpPr>
          <p:nvPr>
            <p:ph idx="1"/>
          </p:nvPr>
        </p:nvSpPr>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1</a:t>
            </a:r>
            <a:r>
              <a:rPr lang="zh-CN" altLang="zh-CN" sz="1800" kern="100" dirty="0">
                <a:solidFill>
                  <a:srgbClr val="000000"/>
                </a:solidFill>
                <a:effectLst/>
                <a:latin typeface="Times New Roman" panose="02020603050405020304" pitchFamily="18" charset="0"/>
                <a:ea typeface="宋体" panose="02010600030101010101" pitchFamily="2" charset="-122"/>
              </a:rPr>
              <a:t>）动作发生仅有时间顺序关系，而（</a:t>
            </a:r>
            <a:r>
              <a:rPr lang="en-US" altLang="zh-CN" sz="1800" kern="100" dirty="0">
                <a:solidFill>
                  <a:srgbClr val="000000"/>
                </a:solidFill>
                <a:effectLst/>
                <a:latin typeface="Times New Roman" panose="02020603050405020304" pitchFamily="18" charset="0"/>
                <a:ea typeface="宋体" panose="02010600030101010101" pitchFamily="2" charset="-122"/>
              </a:rPr>
              <a:t>2</a:t>
            </a:r>
            <a:r>
              <a:rPr lang="zh-CN" altLang="zh-CN" sz="1800" kern="100" dirty="0">
                <a:solidFill>
                  <a:srgbClr val="000000"/>
                </a:solidFill>
                <a:effectLst/>
                <a:latin typeface="Times New Roman" panose="02020603050405020304" pitchFamily="18" charset="0"/>
                <a:ea typeface="宋体" panose="02010600030101010101" pitchFamily="2" charset="-122"/>
              </a:rPr>
              <a:t>）既有时间顺序关系，又有因果关系。这种不同连接在汉语中需要用连词表达出来。当然，（</a:t>
            </a:r>
            <a:r>
              <a:rPr lang="en-US" altLang="zh-CN" sz="1800" kern="100" dirty="0">
                <a:solidFill>
                  <a:srgbClr val="000000"/>
                </a:solidFill>
                <a:effectLst/>
                <a:latin typeface="Times New Roman" panose="02020603050405020304" pitchFamily="18" charset="0"/>
                <a:ea typeface="宋体" panose="02010600030101010101" pitchFamily="2" charset="-122"/>
              </a:rPr>
              <a:t>1</a:t>
            </a:r>
            <a:r>
              <a:rPr lang="zh-CN" altLang="zh-CN" sz="1800" kern="100" dirty="0">
                <a:solidFill>
                  <a:srgbClr val="000000"/>
                </a:solidFill>
                <a:effectLst/>
                <a:latin typeface="Times New Roman" panose="02020603050405020304" pitchFamily="18" charset="0"/>
                <a:ea typeface="宋体" panose="02010600030101010101" pitchFamily="2" charset="-122"/>
              </a:rPr>
              <a:t>）的第一种译文在汉语中可能有两种意思，或者表达时间顺序，或者表示原因，所以这种</a:t>
            </a:r>
            <a:r>
              <a:rPr lang="zh-CN" altLang="zh-CN" sz="1800" kern="100" dirty="0">
                <a:solidFill>
                  <a:srgbClr val="FF0000"/>
                </a:solidFill>
                <a:effectLst/>
                <a:latin typeface="Times New Roman" panose="02020603050405020304" pitchFamily="18" charset="0"/>
                <a:ea typeface="宋体" panose="02010600030101010101" pitchFamily="2" charset="-122"/>
              </a:rPr>
              <a:t>时体的衔接在英汉语中是不一样</a:t>
            </a:r>
            <a:r>
              <a:rPr lang="zh-CN" altLang="zh-CN" sz="1800" kern="100" dirty="0">
                <a:solidFill>
                  <a:srgbClr val="000000"/>
                </a:solidFill>
                <a:effectLst/>
                <a:latin typeface="Times New Roman" panose="02020603050405020304" pitchFamily="18" charset="0"/>
                <a:ea typeface="宋体" panose="02010600030101010101" pitchFamily="2" charset="-122"/>
              </a:rPr>
              <a:t>的。另外，我们还要看到，两句话是分别用简单句表达的，如果合在一起，则是：</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solidFill>
                  <a:srgbClr val="000000"/>
                </a:solidFill>
                <a:effectLst/>
                <a:latin typeface="Times New Roman" panose="02020603050405020304" pitchFamily="18" charset="0"/>
                <a:ea typeface="宋体" panose="02010600030101010101" pitchFamily="2" charset="-122"/>
              </a:rPr>
              <a:t>(1) The boy </a:t>
            </a:r>
            <a:r>
              <a:rPr lang="en-US" altLang="zh-CN" sz="1800" b="1" i="1" kern="100" dirty="0">
                <a:solidFill>
                  <a:srgbClr val="000000"/>
                </a:solidFill>
                <a:effectLst/>
                <a:latin typeface="Times New Roman" panose="02020603050405020304" pitchFamily="18" charset="0"/>
                <a:ea typeface="宋体" panose="02010600030101010101" pitchFamily="2" charset="-122"/>
              </a:rPr>
              <a:t>stopped </a:t>
            </a:r>
            <a:r>
              <a:rPr lang="en-US" altLang="zh-CN" sz="1800" kern="100" dirty="0">
                <a:solidFill>
                  <a:srgbClr val="000000"/>
                </a:solidFill>
                <a:effectLst/>
                <a:latin typeface="Times New Roman" panose="02020603050405020304" pitchFamily="18" charset="0"/>
                <a:ea typeface="宋体" panose="02010600030101010101" pitchFamily="2" charset="-122"/>
              </a:rPr>
              <a:t>running, then he </a:t>
            </a:r>
            <a:r>
              <a:rPr lang="en-US" altLang="zh-CN" sz="1800" b="1" i="1" kern="100" dirty="0">
                <a:solidFill>
                  <a:srgbClr val="000000"/>
                </a:solidFill>
                <a:effectLst/>
                <a:latin typeface="Times New Roman" panose="02020603050405020304" pitchFamily="18" charset="0"/>
                <a:ea typeface="宋体" panose="02010600030101010101" pitchFamily="2" charset="-122"/>
              </a:rPr>
              <a:t>saw</a:t>
            </a:r>
            <a:r>
              <a:rPr lang="en-US" altLang="zh-CN" sz="1800" kern="100" dirty="0">
                <a:solidFill>
                  <a:srgbClr val="000000"/>
                </a:solidFill>
                <a:effectLst/>
                <a:latin typeface="Times New Roman" panose="02020603050405020304" pitchFamily="18" charset="0"/>
                <a:ea typeface="宋体" panose="02010600030101010101" pitchFamily="2" charset="-122"/>
              </a:rPr>
              <a:t> his mother.</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solidFill>
                  <a:srgbClr val="000000"/>
                </a:solidFill>
                <a:effectLst/>
                <a:latin typeface="Times New Roman" panose="02020603050405020304" pitchFamily="18" charset="0"/>
                <a:ea typeface="宋体" panose="02010600030101010101" pitchFamily="2" charset="-122"/>
              </a:rPr>
              <a:t>(2) The boy </a:t>
            </a:r>
            <a:r>
              <a:rPr lang="en-US" altLang="zh-CN" sz="1800" b="1" i="1" kern="100" dirty="0">
                <a:solidFill>
                  <a:srgbClr val="000000"/>
                </a:solidFill>
                <a:effectLst/>
                <a:latin typeface="Times New Roman" panose="02020603050405020304" pitchFamily="18" charset="0"/>
                <a:ea typeface="宋体" panose="02010600030101010101" pitchFamily="2" charset="-122"/>
              </a:rPr>
              <a:t>stopped </a:t>
            </a:r>
            <a:r>
              <a:rPr lang="en-US" altLang="zh-CN" sz="1800" kern="100" dirty="0">
                <a:solidFill>
                  <a:srgbClr val="000000"/>
                </a:solidFill>
                <a:effectLst/>
                <a:latin typeface="Times New Roman" panose="02020603050405020304" pitchFamily="18" charset="0"/>
                <a:ea typeface="宋体" panose="02010600030101010101" pitchFamily="2" charset="-122"/>
              </a:rPr>
              <a:t>running, as he </a:t>
            </a:r>
            <a:r>
              <a:rPr lang="en-US" altLang="zh-CN" sz="1800" b="1" i="1" kern="100" dirty="0">
                <a:solidFill>
                  <a:srgbClr val="000000"/>
                </a:solidFill>
                <a:effectLst/>
                <a:latin typeface="Times New Roman" panose="02020603050405020304" pitchFamily="18" charset="0"/>
                <a:ea typeface="宋体" panose="02010600030101010101" pitchFamily="2" charset="-122"/>
              </a:rPr>
              <a:t>had seen</a:t>
            </a:r>
            <a:r>
              <a:rPr lang="en-US" altLang="zh-CN" sz="1800" kern="100" dirty="0">
                <a:solidFill>
                  <a:srgbClr val="000000"/>
                </a:solidFill>
                <a:effectLst/>
                <a:latin typeface="Times New Roman" panose="02020603050405020304" pitchFamily="18" charset="0"/>
                <a:ea typeface="宋体" panose="02010600030101010101" pitchFamily="2" charset="-122"/>
              </a:rPr>
              <a:t> his mother.</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这样，（</a:t>
            </a:r>
            <a:r>
              <a:rPr lang="en-US" altLang="zh-CN" sz="1800" kern="100" dirty="0">
                <a:solidFill>
                  <a:srgbClr val="000000"/>
                </a:solidFill>
                <a:effectLst/>
                <a:latin typeface="Times New Roman" panose="02020603050405020304" pitchFamily="18" charset="0"/>
                <a:ea typeface="宋体" panose="02010600030101010101" pitchFamily="2" charset="-122"/>
              </a:rPr>
              <a:t>1</a:t>
            </a:r>
            <a:r>
              <a:rPr lang="zh-CN" altLang="zh-CN" sz="1800" kern="100" dirty="0">
                <a:solidFill>
                  <a:srgbClr val="000000"/>
                </a:solidFill>
                <a:effectLst/>
                <a:latin typeface="Times New Roman" panose="02020603050405020304" pitchFamily="18" charset="0"/>
                <a:ea typeface="宋体" panose="02010600030101010101" pitchFamily="2" charset="-122"/>
              </a:rPr>
              <a:t>）就成了</a:t>
            </a:r>
            <a:r>
              <a:rPr lang="zh-CN" altLang="zh-CN" sz="1800" kern="100" dirty="0">
                <a:solidFill>
                  <a:srgbClr val="FF0000"/>
                </a:solidFill>
                <a:effectLst/>
                <a:latin typeface="Times New Roman" panose="02020603050405020304" pitchFamily="18" charset="0"/>
                <a:ea typeface="宋体" panose="02010600030101010101" pitchFamily="2" charset="-122"/>
              </a:rPr>
              <a:t>并列句</a:t>
            </a:r>
            <a:r>
              <a:rPr lang="zh-CN" altLang="zh-CN" sz="1800" kern="100" dirty="0">
                <a:solidFill>
                  <a:srgbClr val="000000"/>
                </a:solidFill>
                <a:effectLst/>
                <a:latin typeface="Times New Roman" panose="02020603050405020304" pitchFamily="18" charset="0"/>
                <a:ea typeface="宋体" panose="02010600030101010101" pitchFamily="2" charset="-122"/>
              </a:rPr>
              <a:t>，没有两个简单句分开的那种停顿所表达的意义重心的过渡，节奏上也没有分开的轻快。（</a:t>
            </a:r>
            <a:r>
              <a:rPr lang="en-US" altLang="zh-CN" sz="1800" kern="100" dirty="0">
                <a:solidFill>
                  <a:srgbClr val="000000"/>
                </a:solidFill>
                <a:effectLst/>
                <a:latin typeface="Times New Roman" panose="02020603050405020304" pitchFamily="18" charset="0"/>
                <a:ea typeface="宋体" panose="02010600030101010101" pitchFamily="2" charset="-122"/>
              </a:rPr>
              <a:t>2</a:t>
            </a:r>
            <a:r>
              <a:rPr lang="zh-CN" altLang="zh-CN" sz="1800" kern="100" dirty="0">
                <a:solidFill>
                  <a:srgbClr val="000000"/>
                </a:solidFill>
                <a:effectLst/>
                <a:latin typeface="Times New Roman" panose="02020603050405020304" pitchFamily="18" charset="0"/>
                <a:ea typeface="宋体" panose="02010600030101010101" pitchFamily="2" charset="-122"/>
              </a:rPr>
              <a:t>）成为</a:t>
            </a:r>
            <a:r>
              <a:rPr lang="zh-CN" altLang="zh-CN" sz="1800" kern="100" dirty="0">
                <a:solidFill>
                  <a:srgbClr val="FF0000"/>
                </a:solidFill>
                <a:effectLst/>
                <a:latin typeface="Times New Roman" panose="02020603050405020304" pitchFamily="18" charset="0"/>
                <a:ea typeface="宋体" panose="02010600030101010101" pitchFamily="2" charset="-122"/>
              </a:rPr>
              <a:t>主从复合句</a:t>
            </a:r>
            <a:r>
              <a:rPr lang="zh-CN" altLang="zh-CN" sz="1800" kern="100" dirty="0">
                <a:solidFill>
                  <a:srgbClr val="000000"/>
                </a:solidFill>
                <a:effectLst/>
                <a:latin typeface="Times New Roman" panose="02020603050405020304" pitchFamily="18" charset="0"/>
                <a:ea typeface="宋体" panose="02010600030101010101" pitchFamily="2" charset="-122"/>
              </a:rPr>
              <a:t>，意义重心在主句上，句子变长，关系严密，而两个简单句的重心地位是一样的，句子短而松，节奏明快。这是风格上的差别。从译文中可以看出，汉语如果要保持原文形式，就要避免歧义，所以在形式上汉语表达与英语有一定的差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4725752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5126255-017C-5FAB-E327-E6BEE4D83137}"/>
              </a:ext>
            </a:extLst>
          </p:cNvPr>
          <p:cNvSpPr>
            <a:spLocks noGrp="1"/>
          </p:cNvSpPr>
          <p:nvPr>
            <p:ph type="title"/>
          </p:nvPr>
        </p:nvSpPr>
        <p:spPr/>
        <p:txBody>
          <a:bodyPr/>
          <a:lstStyle/>
          <a:p>
            <a:pPr algn="ctr"/>
            <a:r>
              <a:rPr lang="zh-CN" altLang="en-US" dirty="0">
                <a:solidFill>
                  <a:srgbClr val="FF0000"/>
                </a:solidFill>
              </a:rPr>
              <a:t>第二节 英汉段落风格</a:t>
            </a:r>
          </a:p>
        </p:txBody>
      </p:sp>
      <p:sp>
        <p:nvSpPr>
          <p:cNvPr id="3" name="内容占位符 2">
            <a:extLst>
              <a:ext uri="{FF2B5EF4-FFF2-40B4-BE49-F238E27FC236}">
                <a16:creationId xmlns:a16="http://schemas.microsoft.com/office/drawing/2014/main" id="{24A394F6-6699-9DD6-9C96-4F6B038F2C04}"/>
              </a:ext>
            </a:extLst>
          </p:cNvPr>
          <p:cNvSpPr>
            <a:spLocks noGrp="1"/>
          </p:cNvSpPr>
          <p:nvPr>
            <p:ph idx="1"/>
          </p:nvPr>
        </p:nvSpPr>
        <p:spPr/>
        <p:txBody>
          <a:bodyPr/>
          <a:lstStyle/>
          <a:p>
            <a:pPr algn="just"/>
            <a:r>
              <a:rPr lang="zh-CN" altLang="zh-CN" sz="2400" kern="100" dirty="0">
                <a:solidFill>
                  <a:srgbClr val="FF0000"/>
                </a:solidFill>
                <a:effectLst/>
                <a:latin typeface="Times New Roman" panose="02020603050405020304" pitchFamily="18" charset="0"/>
                <a:ea typeface="黑体" panose="02010609060101010101" pitchFamily="49" charset="-122"/>
              </a:rPr>
              <a:t>一、段落结构</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algn="just"/>
            <a:r>
              <a:rPr lang="zh-CN" altLang="zh-CN" sz="18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同一段落中，有些句子讲述的是同一主题或一个问题的同一方面，而另外一些句子是讲述另一主题或同一问题的另一方面，这些联系更为紧密地句子称为句群（</a:t>
            </a:r>
            <a:r>
              <a:rPr lang="en-US" altLang="zh-CN" sz="1800" kern="100" dirty="0">
                <a:solidFill>
                  <a:schemeClr val="tx1"/>
                </a:solidFill>
                <a:effectLst/>
                <a:latin typeface="Times New Roman" panose="02020603050405020304" pitchFamily="18" charset="0"/>
                <a:ea typeface="宋体" panose="02010600030101010101" pitchFamily="2" charset="-122"/>
              </a:rPr>
              <a:t>sentence group</a:t>
            </a:r>
            <a:r>
              <a:rPr lang="zh-CN" altLang="zh-CN" sz="18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）。一般地说，一个段落是由好几个句群构成的。它们讲述的具体主题有所不同，而在更大主题范围内又是统一的，因此构成一个完整的段落。（参考王佐良、丁往道，</a:t>
            </a:r>
            <a:r>
              <a:rPr lang="en-US" altLang="zh-CN" sz="1800" kern="100" dirty="0">
                <a:solidFill>
                  <a:schemeClr val="tx1"/>
                </a:solidFill>
                <a:effectLst/>
                <a:latin typeface="Times New Roman" panose="02020603050405020304" pitchFamily="18" charset="0"/>
                <a:ea typeface="宋体" panose="02010600030101010101" pitchFamily="2" charset="-122"/>
              </a:rPr>
              <a:t>1987: 155</a:t>
            </a:r>
            <a:r>
              <a:rPr lang="zh-CN" altLang="zh-CN" sz="18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dirty="0">
                <a:solidFill>
                  <a:schemeClr val="tx1"/>
                </a:solidFill>
                <a:effectLst/>
                <a:latin typeface="Times New Roman" panose="02020603050405020304" pitchFamily="18" charset="0"/>
                <a:ea typeface="宋体" panose="02010600030101010101" pitchFamily="2" charset="-122"/>
              </a:rPr>
              <a:t>166</a:t>
            </a:r>
            <a:r>
              <a:rPr lang="zh-CN" altLang="zh-CN" sz="18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；杨莉藜，</a:t>
            </a:r>
            <a:r>
              <a:rPr lang="en-US" altLang="zh-CN" sz="1800" kern="100" dirty="0">
                <a:solidFill>
                  <a:schemeClr val="tx1"/>
                </a:solidFill>
                <a:effectLst/>
                <a:latin typeface="Times New Roman" panose="02020603050405020304" pitchFamily="18" charset="0"/>
                <a:ea typeface="宋体" panose="02010600030101010101" pitchFamily="2" charset="-122"/>
              </a:rPr>
              <a:t>1993</a:t>
            </a:r>
            <a:r>
              <a:rPr lang="zh-CN" altLang="zh-CN" sz="18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dirty="0">
                <a:solidFill>
                  <a:schemeClr val="tx1"/>
                </a:solidFill>
                <a:effectLst/>
                <a:latin typeface="Times New Roman" panose="02020603050405020304" pitchFamily="18" charset="0"/>
                <a:ea typeface="宋体" panose="02010600030101010101" pitchFamily="2" charset="-122"/>
              </a:rPr>
              <a:t>120-122</a:t>
            </a:r>
            <a:r>
              <a:rPr lang="zh-CN" altLang="zh-CN" sz="18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en-US" dirty="0">
              <a:solidFill>
                <a:schemeClr val="tx1"/>
              </a:solidFill>
            </a:endParaRPr>
          </a:p>
        </p:txBody>
      </p:sp>
    </p:spTree>
    <p:extLst>
      <p:ext uri="{BB962C8B-B14F-4D97-AF65-F5344CB8AC3E}">
        <p14:creationId xmlns:p14="http://schemas.microsoft.com/office/powerpoint/2010/main" val="16866897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FF5DA887-1D16-CF3A-F604-6042F2DA8C1D}"/>
              </a:ext>
            </a:extLst>
          </p:cNvPr>
          <p:cNvPicPr>
            <a:picLocks noChangeAspect="1"/>
          </p:cNvPicPr>
          <p:nvPr/>
        </p:nvPicPr>
        <p:blipFill rotWithShape="1">
          <a:blip r:embed="rId2"/>
          <a:srcRect t="-1" r="50154" b="-968"/>
          <a:stretch/>
        </p:blipFill>
        <p:spPr>
          <a:xfrm>
            <a:off x="501758" y="164201"/>
            <a:ext cx="4796902" cy="6536402"/>
          </a:xfrm>
          <a:prstGeom prst="rect">
            <a:avLst/>
          </a:prstGeom>
        </p:spPr>
      </p:pic>
      <p:pic>
        <p:nvPicPr>
          <p:cNvPr id="7" name="图片 6">
            <a:extLst>
              <a:ext uri="{FF2B5EF4-FFF2-40B4-BE49-F238E27FC236}">
                <a16:creationId xmlns:a16="http://schemas.microsoft.com/office/drawing/2014/main" id="{5C34F9B4-992B-BE2A-7A9C-84761578E814}"/>
              </a:ext>
            </a:extLst>
          </p:cNvPr>
          <p:cNvPicPr>
            <a:picLocks noChangeAspect="1"/>
          </p:cNvPicPr>
          <p:nvPr/>
        </p:nvPicPr>
        <p:blipFill rotWithShape="1">
          <a:blip r:embed="rId3"/>
          <a:srcRect r="50154" b="-845"/>
          <a:stretch/>
        </p:blipFill>
        <p:spPr>
          <a:xfrm>
            <a:off x="5898217" y="500789"/>
            <a:ext cx="5568186" cy="5856421"/>
          </a:xfrm>
          <a:prstGeom prst="rect">
            <a:avLst/>
          </a:prstGeom>
        </p:spPr>
      </p:pic>
    </p:spTree>
    <p:extLst>
      <p:ext uri="{BB962C8B-B14F-4D97-AF65-F5344CB8AC3E}">
        <p14:creationId xmlns:p14="http://schemas.microsoft.com/office/powerpoint/2010/main" val="9821666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EEFF2BC-B54F-3C6B-5DCE-D51A54B3651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A7C31C2-A8D3-4BA5-059C-29F216EF89FE}"/>
              </a:ext>
            </a:extLst>
          </p:cNvPr>
          <p:cNvSpPr>
            <a:spLocks noGrp="1"/>
          </p:cNvSpPr>
          <p:nvPr>
            <p:ph idx="1"/>
          </p:nvPr>
        </p:nvSpPr>
        <p:spPr>
          <a:xfrm>
            <a:off x="608400" y="1490400"/>
            <a:ext cx="10784125" cy="705600"/>
          </a:xfrm>
        </p:spPr>
        <p:txBody>
          <a:bodyPr/>
          <a:lstStyle/>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这个段落的结构为：</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endParaRPr lang="zh-CN" altLang="en-US" dirty="0"/>
          </a:p>
        </p:txBody>
      </p:sp>
      <p:pic>
        <p:nvPicPr>
          <p:cNvPr id="4" name="图片 3">
            <a:extLst>
              <a:ext uri="{FF2B5EF4-FFF2-40B4-BE49-F238E27FC236}">
                <a16:creationId xmlns:a16="http://schemas.microsoft.com/office/drawing/2014/main" id="{7C50C775-4A44-15D0-63D3-20F28C71C458}"/>
              </a:ext>
            </a:extLst>
          </p:cNvPr>
          <p:cNvPicPr>
            <a:picLocks noChangeAspect="1"/>
          </p:cNvPicPr>
          <p:nvPr/>
        </p:nvPicPr>
        <p:blipFill>
          <a:blip r:embed="rId2"/>
          <a:stretch>
            <a:fillRect/>
          </a:stretch>
        </p:blipFill>
        <p:spPr>
          <a:xfrm>
            <a:off x="3599239" y="1490400"/>
            <a:ext cx="6037824" cy="3796791"/>
          </a:xfrm>
          <a:prstGeom prst="rect">
            <a:avLst/>
          </a:prstGeom>
        </p:spPr>
      </p:pic>
      <p:sp>
        <p:nvSpPr>
          <p:cNvPr id="6" name="文本框 5">
            <a:extLst>
              <a:ext uri="{FF2B5EF4-FFF2-40B4-BE49-F238E27FC236}">
                <a16:creationId xmlns:a16="http://schemas.microsoft.com/office/drawing/2014/main" id="{DCB16D8A-78D0-95BC-7500-4278F7AB93A4}"/>
              </a:ext>
            </a:extLst>
          </p:cNvPr>
          <p:cNvSpPr txBox="1"/>
          <p:nvPr/>
        </p:nvSpPr>
        <p:spPr>
          <a:xfrm>
            <a:off x="1817556" y="5287191"/>
            <a:ext cx="9335125" cy="1200329"/>
          </a:xfrm>
          <a:prstGeom prst="rect">
            <a:avLst/>
          </a:prstGeom>
          <a:noFill/>
        </p:spPr>
        <p:txBody>
          <a:bodyPr wrap="square">
            <a:spAutoFit/>
          </a:bodyPr>
          <a:lstStyle/>
          <a:p>
            <a:r>
              <a:rPr lang="zh-CN" altLang="en-US" sz="2400" dirty="0"/>
              <a:t>总的说来，典型的段落是由主题句和阐说句两部分构成的，位于段末的主题句有时也称结论句。不典型的段落可以由其中的一个或其他不易分出性质的句群、句子乃至词语构成。</a:t>
            </a:r>
          </a:p>
        </p:txBody>
      </p:sp>
    </p:spTree>
    <p:extLst>
      <p:ext uri="{BB962C8B-B14F-4D97-AF65-F5344CB8AC3E}">
        <p14:creationId xmlns:p14="http://schemas.microsoft.com/office/powerpoint/2010/main" val="11145489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1E4C552-487A-4557-A59D-100DE9D6425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E32EE8E-3733-C88E-ADA1-0456F826CE7F}"/>
              </a:ext>
            </a:extLst>
          </p:cNvPr>
          <p:cNvSpPr>
            <a:spLocks noGrp="1"/>
          </p:cNvSpPr>
          <p:nvPr>
            <p:ph idx="1"/>
          </p:nvPr>
        </p:nvSpPr>
        <p:spPr>
          <a:xfrm>
            <a:off x="608400" y="1490400"/>
            <a:ext cx="10969200" cy="1805076"/>
          </a:xfrm>
        </p:spPr>
        <p:txBody>
          <a:bodyPr>
            <a:normAutofit lnSpcReduction="10000"/>
          </a:bodyPr>
          <a:lstStyle/>
          <a:p>
            <a:pPr algn="just"/>
            <a:r>
              <a:rPr lang="zh-CN" altLang="zh-CN" sz="2400" kern="100" dirty="0">
                <a:solidFill>
                  <a:srgbClr val="FF0000"/>
                </a:solidFill>
                <a:effectLst/>
                <a:latin typeface="Times New Roman" panose="02020603050405020304" pitchFamily="18" charset="0"/>
                <a:ea typeface="黑体" panose="02010609060101010101" pitchFamily="49" charset="-122"/>
              </a:rPr>
              <a:t>二、段落风格</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段落也有修辞方法。段落的长短、构成方式等都是重要的修辞资源。一般来说，短段的节奏比较急促、有力，适于抒情；长段节奏比较舒缓，容量大，适于叙事议论。但是，有时作者为达到某种效果，也可以打破常规，使段的划分带上一种鲜明的修辞色彩。例：</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2DD90E7D-8FBA-7B7B-BD34-1264156EB5FC}"/>
              </a:ext>
            </a:extLst>
          </p:cNvPr>
          <p:cNvPicPr>
            <a:picLocks noChangeAspect="1"/>
          </p:cNvPicPr>
          <p:nvPr/>
        </p:nvPicPr>
        <p:blipFill rotWithShape="1">
          <a:blip r:embed="rId2"/>
          <a:srcRect r="49718" b="-6281"/>
          <a:stretch/>
        </p:blipFill>
        <p:spPr>
          <a:xfrm>
            <a:off x="608399" y="3127809"/>
            <a:ext cx="6363266" cy="2058787"/>
          </a:xfrm>
          <a:prstGeom prst="rect">
            <a:avLst/>
          </a:prstGeom>
        </p:spPr>
      </p:pic>
      <p:pic>
        <p:nvPicPr>
          <p:cNvPr id="7" name="图片 6">
            <a:extLst>
              <a:ext uri="{FF2B5EF4-FFF2-40B4-BE49-F238E27FC236}">
                <a16:creationId xmlns:a16="http://schemas.microsoft.com/office/drawing/2014/main" id="{35BB886A-5DB4-5867-46D6-D9A956CEF793}"/>
              </a:ext>
            </a:extLst>
          </p:cNvPr>
          <p:cNvPicPr>
            <a:picLocks noChangeAspect="1"/>
          </p:cNvPicPr>
          <p:nvPr/>
        </p:nvPicPr>
        <p:blipFill rotWithShape="1">
          <a:blip r:embed="rId3"/>
          <a:srcRect r="69119" b="-1014"/>
          <a:stretch/>
        </p:blipFill>
        <p:spPr>
          <a:xfrm>
            <a:off x="7187369" y="3127809"/>
            <a:ext cx="4111875" cy="2058787"/>
          </a:xfrm>
          <a:prstGeom prst="rect">
            <a:avLst/>
          </a:prstGeom>
        </p:spPr>
      </p:pic>
      <p:sp>
        <p:nvSpPr>
          <p:cNvPr id="9" name="文本框 8">
            <a:extLst>
              <a:ext uri="{FF2B5EF4-FFF2-40B4-BE49-F238E27FC236}">
                <a16:creationId xmlns:a16="http://schemas.microsoft.com/office/drawing/2014/main" id="{378264BD-3F33-45FC-AD9F-02FC8F74C4C6}"/>
              </a:ext>
            </a:extLst>
          </p:cNvPr>
          <p:cNvSpPr txBox="1"/>
          <p:nvPr/>
        </p:nvSpPr>
        <p:spPr>
          <a:xfrm>
            <a:off x="747577" y="5588598"/>
            <a:ext cx="10690845" cy="661002"/>
          </a:xfrm>
          <a:prstGeom prst="rect">
            <a:avLst/>
          </a:prstGeom>
          <a:noFill/>
        </p:spPr>
        <p:txBody>
          <a:bodyPr wrap="square">
            <a:spAutoFit/>
          </a:bodyPr>
          <a:lstStyle/>
          <a:p>
            <a:r>
              <a:rPr lang="zh-CN" altLang="en-US" dirty="0"/>
              <a:t>这是一则</a:t>
            </a:r>
            <a:r>
              <a:rPr lang="zh-CN" altLang="en-US" dirty="0">
                <a:solidFill>
                  <a:srgbClr val="FF0000"/>
                </a:solidFill>
              </a:rPr>
              <a:t>旅游广告的开篇</a:t>
            </a:r>
            <a:r>
              <a:rPr lang="zh-CN" altLang="en-US" dirty="0"/>
              <a:t>，按常规这四个段落完全可以合成一个段落，但作者将其分成四段，突出表现了泰国膳食的特点。</a:t>
            </a:r>
          </a:p>
        </p:txBody>
      </p:sp>
    </p:spTree>
    <p:extLst>
      <p:ext uri="{BB962C8B-B14F-4D97-AF65-F5344CB8AC3E}">
        <p14:creationId xmlns:p14="http://schemas.microsoft.com/office/powerpoint/2010/main" val="321592877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6ACEA643-3152-3778-50E1-521DCB9D31CE}"/>
              </a:ext>
            </a:extLst>
          </p:cNvPr>
          <p:cNvSpPr>
            <a:spLocks noGrp="1"/>
          </p:cNvSpPr>
          <p:nvPr>
            <p:ph idx="1"/>
          </p:nvPr>
        </p:nvSpPr>
        <p:spPr>
          <a:xfrm>
            <a:off x="0" y="134912"/>
            <a:ext cx="11047751" cy="6723088"/>
          </a:xfrm>
        </p:spPr>
        <p:txBody>
          <a:bodyPr>
            <a:normAutofit fontScale="85000" lnSpcReduction="20000"/>
          </a:bodyPr>
          <a:lstStyle/>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汉语中也是如此，古龙的武侠小说就经常使用这种手段：</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ctr"/>
            <a:r>
              <a:rPr lang="zh-CN" altLang="zh-CN" sz="1800" kern="100" dirty="0">
                <a:solidFill>
                  <a:schemeClr val="tx1"/>
                </a:solidFill>
                <a:effectLst/>
                <a:latin typeface="Times New Roman" panose="02020603050405020304" pitchFamily="18" charset="0"/>
                <a:ea typeface="楷体" panose="02010609060101010101" pitchFamily="49" charset="-122"/>
              </a:rPr>
              <a:t>第一章　夜袭，还是夜探？</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楷体" panose="02010609060101010101" pitchFamily="49" charset="-122"/>
              </a:rPr>
              <a:t>五月初一。</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楷体" panose="02010609060101010101" pitchFamily="49" charset="-122"/>
              </a:rPr>
              <a:t>夜，无月的夜。</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楷体" panose="02010609060101010101" pitchFamily="49" charset="-122"/>
              </a:rPr>
              <a:t>云急速的飞奔，天空偶而会泄露出稀稀落落的星光。</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楷体" panose="02010609060101010101" pitchFamily="49" charset="-122"/>
              </a:rPr>
              <a:t>这样的夜，谁都知道随时会有骤雨降下，这样的夜，有谁还会留在屋外而不在家中与亲友小饮小聚？</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楷体" panose="02010609060101010101" pitchFamily="49" charset="-122"/>
              </a:rPr>
              <a:t>有的，在这样的夜里，有一个人，不但是不在屋子里，而且还是伏在屋檐上。</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楷体" panose="02010609060101010101" pitchFamily="49" charset="-122"/>
              </a:rPr>
              <a:t>这个人，一身黑色的紧身衣，头上包着黑布，鼻子以下梆着黑布，只露出鼻孔和一双像猫一样灵活的眼睛。</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楷体" panose="02010609060101010101" pitchFamily="49" charset="-122"/>
              </a:rPr>
              <a:t>这只眼睛正在窥视，窥视着一个人，一个在房里出神的人。</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楷体" panose="02010609060101010101" pitchFamily="49" charset="-122"/>
              </a:rPr>
              <a:t>这个出神的人，双眼虽然是看着窗外，而且方向正是那黑衣人伏着的方向，但却什麽也没有觉察到。</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楷体" panose="02010609060101010101" pitchFamily="49" charset="-122"/>
              </a:rPr>
              <a:t>因为他在沉思，因为他整个人都沉浸在震撼之中。</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楷体" panose="02010609060101010101" pitchFamily="49" charset="-122"/>
              </a:rPr>
              <a:t>令他震撼不已的事，就发生在今天晚上，三个时辰以前，那突如其来的变化，是他做梦也梦不到的事。</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楷体" panose="02010609060101010101" pitchFamily="49" charset="-122"/>
              </a:rPr>
              <a:t>他千辛万苦所追求的事，在这变化中，忽然化为乌有，而且还反其道而行要他将追求的事全面反转。</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楷体" panose="02010609060101010101" pitchFamily="49" charset="-122"/>
              </a:rPr>
              <a:t>一切真的来得太突然了，难怪他从黄昏一直呆坐到现在，连什麽人来替他点上油灯也不知道。</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楷体" panose="02010609060101010101" pitchFamily="49" charset="-122"/>
              </a:rPr>
              <a:t>他现在身在的房间，是唐家堡的房间，他千辛万苦的来唐家堡，是要杀他的杀父仇人，然而，三个时辰前的变化却出乎意料之外，他发现了一个秘密，他不但不能杀他的杀父仇人，反而必须要保护他。</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楷体" panose="02010609060101010101" pitchFamily="49" charset="-122"/>
              </a:rPr>
              <a:t>这太令他震撼了！</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r"/>
            <a:r>
              <a:rPr lang="zh-CN" altLang="zh-CN" sz="1800" kern="100" dirty="0">
                <a:solidFill>
                  <a:schemeClr val="tx1"/>
                </a:solidFill>
                <a:effectLst/>
                <a:latin typeface="Times New Roman" panose="02020603050405020304" pitchFamily="18" charset="0"/>
                <a:ea typeface="楷体" panose="02010609060101010101" pitchFamily="49" charset="-122"/>
              </a:rPr>
              <a:t>（古龙，《白玉雕龙》）</a:t>
            </a:r>
            <a:endParaRPr lang="zh-CN" altLang="en-US" dirty="0">
              <a:solidFill>
                <a:schemeClr val="tx1"/>
              </a:solidFill>
            </a:endParaRPr>
          </a:p>
        </p:txBody>
      </p:sp>
      <p:sp>
        <p:nvSpPr>
          <p:cNvPr id="5" name="文本框 4">
            <a:extLst>
              <a:ext uri="{FF2B5EF4-FFF2-40B4-BE49-F238E27FC236}">
                <a16:creationId xmlns:a16="http://schemas.microsoft.com/office/drawing/2014/main" id="{EA913C56-A578-EE6A-6215-C1DFBC01FE7C}"/>
              </a:ext>
            </a:extLst>
          </p:cNvPr>
          <p:cNvSpPr txBox="1"/>
          <p:nvPr/>
        </p:nvSpPr>
        <p:spPr>
          <a:xfrm>
            <a:off x="11131446" y="737230"/>
            <a:ext cx="1060554" cy="4524315"/>
          </a:xfrm>
          <a:prstGeom prst="rect">
            <a:avLst/>
          </a:prstGeom>
          <a:noFill/>
        </p:spPr>
        <p:txBody>
          <a:bodyPr wrap="square">
            <a:spAutoFit/>
          </a:bodyPr>
          <a:lstStyle/>
          <a:p>
            <a:r>
              <a:rPr lang="zh-CN" altLang="en-US" sz="2400" dirty="0">
                <a:solidFill>
                  <a:srgbClr val="FF0000"/>
                </a:solidFill>
              </a:rPr>
              <a:t>很明显，段落长短交错，古龙的小说很好地体现了这一点。</a:t>
            </a:r>
          </a:p>
        </p:txBody>
      </p:sp>
    </p:spTree>
    <p:extLst>
      <p:ext uri="{BB962C8B-B14F-4D97-AF65-F5344CB8AC3E}">
        <p14:creationId xmlns:p14="http://schemas.microsoft.com/office/powerpoint/2010/main" val="5152160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2ED3F28-5423-9484-0BFE-7C80E5DEED0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E58708A-32F9-1E4C-968A-DAF2A2766A2E}"/>
              </a:ext>
            </a:extLst>
          </p:cNvPr>
          <p:cNvSpPr>
            <a:spLocks noGrp="1"/>
          </p:cNvSpPr>
          <p:nvPr>
            <p:ph idx="1"/>
          </p:nvPr>
        </p:nvSpPr>
        <p:spPr>
          <a:xfrm>
            <a:off x="608400" y="1490400"/>
            <a:ext cx="10694184" cy="899146"/>
          </a:xfrm>
        </p:spPr>
        <p:txBody>
          <a:bodyPr>
            <a:normAutofit lnSpcReduction="10000"/>
          </a:bodyPr>
          <a:lstStyle/>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重复是一种运用很广泛的修辞手法，从语音到句子都有以重复方式构成的修辞格，文艺作品中还有段落的重复。例：</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6AB6A363-70BB-FC34-6E91-C1B47E759CC2}"/>
              </a:ext>
            </a:extLst>
          </p:cNvPr>
          <p:cNvPicPr>
            <a:picLocks noChangeAspect="1"/>
          </p:cNvPicPr>
          <p:nvPr/>
        </p:nvPicPr>
        <p:blipFill rotWithShape="1">
          <a:blip r:embed="rId2"/>
          <a:srcRect t="1" r="50000" b="-4771"/>
          <a:stretch/>
        </p:blipFill>
        <p:spPr>
          <a:xfrm>
            <a:off x="608399" y="2389546"/>
            <a:ext cx="5487601" cy="1760102"/>
          </a:xfrm>
          <a:prstGeom prst="rect">
            <a:avLst/>
          </a:prstGeom>
        </p:spPr>
      </p:pic>
      <p:pic>
        <p:nvPicPr>
          <p:cNvPr id="7" name="图片 6">
            <a:extLst>
              <a:ext uri="{FF2B5EF4-FFF2-40B4-BE49-F238E27FC236}">
                <a16:creationId xmlns:a16="http://schemas.microsoft.com/office/drawing/2014/main" id="{4A1B884E-B642-7B1E-547F-E68680EAF802}"/>
              </a:ext>
            </a:extLst>
          </p:cNvPr>
          <p:cNvPicPr>
            <a:picLocks noChangeAspect="1"/>
          </p:cNvPicPr>
          <p:nvPr/>
        </p:nvPicPr>
        <p:blipFill rotWithShape="1">
          <a:blip r:embed="rId3"/>
          <a:srcRect r="49228" b="-1924"/>
          <a:stretch/>
        </p:blipFill>
        <p:spPr>
          <a:xfrm>
            <a:off x="6093000" y="2277472"/>
            <a:ext cx="5727957" cy="1760102"/>
          </a:xfrm>
          <a:prstGeom prst="rect">
            <a:avLst/>
          </a:prstGeom>
        </p:spPr>
      </p:pic>
      <p:sp>
        <p:nvSpPr>
          <p:cNvPr id="9" name="文本框 8">
            <a:extLst>
              <a:ext uri="{FF2B5EF4-FFF2-40B4-BE49-F238E27FC236}">
                <a16:creationId xmlns:a16="http://schemas.microsoft.com/office/drawing/2014/main" id="{F05B80A9-E9FB-1573-9013-FDF2A4DFE8BE}"/>
              </a:ext>
            </a:extLst>
          </p:cNvPr>
          <p:cNvSpPr txBox="1"/>
          <p:nvPr/>
        </p:nvSpPr>
        <p:spPr>
          <a:xfrm>
            <a:off x="723274" y="4936720"/>
            <a:ext cx="10854325" cy="1477328"/>
          </a:xfrm>
          <a:prstGeom prst="rect">
            <a:avLst/>
          </a:prstGeom>
          <a:noFill/>
        </p:spPr>
        <p:txBody>
          <a:bodyPr wrap="square">
            <a:spAutoFit/>
          </a:bodyPr>
          <a:lstStyle/>
          <a:p>
            <a:r>
              <a:rPr lang="zh-CN" altLang="en-US" dirty="0"/>
              <a:t>原文引自</a:t>
            </a:r>
            <a:r>
              <a:rPr lang="en-US" altLang="zh-CN" dirty="0"/>
              <a:t>《</a:t>
            </a:r>
            <a:r>
              <a:rPr lang="zh-CN" altLang="en-US" dirty="0"/>
              <a:t>愤怒的葡萄</a:t>
            </a:r>
            <a:r>
              <a:rPr lang="en-US" altLang="zh-CN" dirty="0"/>
              <a:t>》</a:t>
            </a:r>
            <a:r>
              <a:rPr lang="zh-CN" altLang="en-US" dirty="0"/>
              <a:t>，斜体部分以段落的形式在原书多次出现，生动描绘了美国破产农民西迁时的苦难状况。</a:t>
            </a:r>
            <a:endParaRPr lang="en-US" altLang="zh-CN" dirty="0"/>
          </a:p>
          <a:p>
            <a:endParaRPr lang="en-US" altLang="zh-CN" dirty="0"/>
          </a:p>
          <a:p>
            <a:endParaRPr lang="zh-CN" altLang="en-US" dirty="0"/>
          </a:p>
          <a:p>
            <a:r>
              <a:rPr lang="zh-CN" altLang="en-US" dirty="0"/>
              <a:t>此外，还有所谓排比段（结构相似，意义相对）、超短段（一两个词语构成的段落）等文体突出方式。</a:t>
            </a:r>
          </a:p>
        </p:txBody>
      </p:sp>
    </p:spTree>
    <p:extLst>
      <p:ext uri="{BB962C8B-B14F-4D97-AF65-F5344CB8AC3E}">
        <p14:creationId xmlns:p14="http://schemas.microsoft.com/office/powerpoint/2010/main" val="20327337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FDA7532-D26D-19EB-47FC-95221EBA8C1D}"/>
              </a:ext>
            </a:extLst>
          </p:cNvPr>
          <p:cNvSpPr>
            <a:spLocks noGrp="1"/>
          </p:cNvSpPr>
          <p:nvPr>
            <p:ph type="title"/>
          </p:nvPr>
        </p:nvSpPr>
        <p:spPr/>
        <p:txBody>
          <a:bodyPr>
            <a:normAutofit/>
          </a:bodyPr>
          <a:lstStyle/>
          <a:p>
            <a:pPr algn="ctr"/>
            <a:r>
              <a:rPr lang="zh-CN" altLang="zh-CN" kern="100" dirty="0">
                <a:solidFill>
                  <a:srgbClr val="FF0000"/>
                </a:solidFill>
                <a:latin typeface="Times New Roman" panose="02020603050405020304" pitchFamily="18" charset="0"/>
                <a:ea typeface="楷体_GB2312"/>
              </a:rPr>
              <a:t>第三节 英汉篇章风格</a:t>
            </a:r>
            <a:endParaRPr lang="zh-CN" altLang="en-US" dirty="0">
              <a:solidFill>
                <a:srgbClr val="FF0000"/>
              </a:solidFill>
            </a:endParaRPr>
          </a:p>
        </p:txBody>
      </p:sp>
      <p:sp>
        <p:nvSpPr>
          <p:cNvPr id="3" name="内容占位符 2">
            <a:extLst>
              <a:ext uri="{FF2B5EF4-FFF2-40B4-BE49-F238E27FC236}">
                <a16:creationId xmlns:a16="http://schemas.microsoft.com/office/drawing/2014/main" id="{D2ABB035-0D09-2166-6C1C-AD3F83AE714A}"/>
              </a:ext>
            </a:extLst>
          </p:cNvPr>
          <p:cNvSpPr>
            <a:spLocks noGrp="1"/>
          </p:cNvSpPr>
          <p:nvPr>
            <p:ph idx="1"/>
          </p:nvPr>
        </p:nvSpPr>
        <p:spPr>
          <a:xfrm>
            <a:off x="608400" y="1490399"/>
            <a:ext cx="10969200" cy="5150243"/>
          </a:xfrm>
        </p:spPr>
        <p:txBody>
          <a:bodyPr>
            <a:normAutofit fontScale="77500" lnSpcReduction="20000"/>
          </a:bodyPr>
          <a:lstStyle/>
          <a:p>
            <a:pPr algn="just"/>
            <a:r>
              <a:rPr lang="en-US" altLang="zh-CN" sz="1800" kern="100" dirty="0">
                <a:effectLst/>
                <a:latin typeface="Times New Roman" panose="02020603050405020304" pitchFamily="18" charset="0"/>
                <a:ea typeface="宋体" panose="02010600030101010101" pitchFamily="2" charset="-122"/>
              </a:rPr>
              <a:t> </a:t>
            </a:r>
            <a:r>
              <a:rPr lang="zh-CN" altLang="zh-CN" sz="2400" kern="100" dirty="0">
                <a:solidFill>
                  <a:schemeClr val="tx1"/>
                </a:solidFill>
                <a:latin typeface="Times New Roman" panose="02020603050405020304" pitchFamily="18" charset="0"/>
                <a:ea typeface="宋体" panose="02010600030101010101" pitchFamily="2" charset="-122"/>
              </a:rPr>
              <a:t>篇章风格主要是指篇章结构，这与作者的奇巧构思有关。这里先分析段际关系类型，然后看篇章结构与文体的关系。（参考王佐良、丁往道，</a:t>
            </a:r>
            <a:r>
              <a:rPr lang="en-US" altLang="zh-CN" sz="2400" kern="100" dirty="0">
                <a:solidFill>
                  <a:schemeClr val="tx1"/>
                </a:solidFill>
                <a:latin typeface="Times New Roman" panose="02020603050405020304" pitchFamily="18" charset="0"/>
                <a:ea typeface="宋体" panose="02010600030101010101" pitchFamily="2" charset="-122"/>
              </a:rPr>
              <a:t>1987: 166</a:t>
            </a:r>
            <a:r>
              <a:rPr lang="zh-CN" altLang="zh-CN" sz="2400" kern="100" dirty="0">
                <a:solidFill>
                  <a:schemeClr val="tx1"/>
                </a:solidFill>
                <a:latin typeface="Times New Roman" panose="02020603050405020304" pitchFamily="18" charset="0"/>
                <a:ea typeface="宋体" panose="02010600030101010101" pitchFamily="2" charset="-122"/>
              </a:rPr>
              <a:t>—</a:t>
            </a:r>
            <a:r>
              <a:rPr lang="en-US" altLang="zh-CN" sz="2400" kern="100" dirty="0">
                <a:solidFill>
                  <a:schemeClr val="tx1"/>
                </a:solidFill>
                <a:latin typeface="Times New Roman" panose="02020603050405020304" pitchFamily="18" charset="0"/>
                <a:ea typeface="宋体" panose="02010600030101010101" pitchFamily="2" charset="-122"/>
              </a:rPr>
              <a:t>178</a:t>
            </a:r>
            <a:r>
              <a:rPr lang="zh-CN" altLang="zh-CN" sz="2400" kern="100" dirty="0">
                <a:solidFill>
                  <a:schemeClr val="tx1"/>
                </a:solidFill>
                <a:latin typeface="Times New Roman" panose="02020603050405020304" pitchFamily="18" charset="0"/>
                <a:ea typeface="宋体" panose="02010600030101010101" pitchFamily="2" charset="-122"/>
              </a:rPr>
              <a:t>；杨莉藜，</a:t>
            </a:r>
            <a:r>
              <a:rPr lang="en-US" altLang="zh-CN" sz="2400" kern="100" dirty="0">
                <a:solidFill>
                  <a:schemeClr val="tx1"/>
                </a:solidFill>
                <a:latin typeface="Times New Roman" panose="02020603050405020304" pitchFamily="18" charset="0"/>
                <a:ea typeface="宋体" panose="02010600030101010101" pitchFamily="2" charset="-122"/>
              </a:rPr>
              <a:t>1993: 122</a:t>
            </a:r>
            <a:r>
              <a:rPr lang="zh-CN" altLang="zh-CN" sz="2400" kern="100" dirty="0">
                <a:solidFill>
                  <a:schemeClr val="tx1"/>
                </a:solidFill>
                <a:latin typeface="Times New Roman" panose="02020603050405020304" pitchFamily="18" charset="0"/>
                <a:ea typeface="宋体" panose="02010600030101010101" pitchFamily="2" charset="-122"/>
              </a:rPr>
              <a:t>—</a:t>
            </a:r>
            <a:r>
              <a:rPr lang="en-US" altLang="zh-CN" sz="2400" kern="100" dirty="0">
                <a:solidFill>
                  <a:schemeClr val="tx1"/>
                </a:solidFill>
                <a:latin typeface="Times New Roman" panose="02020603050405020304" pitchFamily="18" charset="0"/>
                <a:ea typeface="宋体" panose="02010600030101010101" pitchFamily="2" charset="-122"/>
              </a:rPr>
              <a:t>126</a:t>
            </a:r>
            <a:r>
              <a:rPr lang="zh-CN" altLang="zh-CN" sz="2400" kern="100" dirty="0">
                <a:solidFill>
                  <a:schemeClr val="tx1"/>
                </a:solidFill>
                <a:latin typeface="Times New Roman" panose="02020603050405020304" pitchFamily="18" charset="0"/>
                <a:ea typeface="宋体" panose="02010600030101010101" pitchFamily="2" charset="-122"/>
              </a:rPr>
              <a:t>）</a:t>
            </a:r>
            <a:endParaRPr lang="en-US" altLang="zh-CN" sz="2400" kern="100" dirty="0">
              <a:solidFill>
                <a:schemeClr val="tx1"/>
              </a:solidFill>
              <a:latin typeface="Times New Roman" panose="02020603050405020304" pitchFamily="18" charset="0"/>
              <a:ea typeface="宋体" panose="02010600030101010101" pitchFamily="2" charset="-122"/>
            </a:endParaRPr>
          </a:p>
          <a:p>
            <a:pPr algn="just"/>
            <a:r>
              <a:rPr lang="zh-CN" altLang="zh-CN" sz="3200" kern="100" dirty="0">
                <a:solidFill>
                  <a:srgbClr val="FF0000"/>
                </a:solidFill>
                <a:effectLst/>
                <a:latin typeface="Times New Roman" panose="02020603050405020304" pitchFamily="18" charset="0"/>
                <a:ea typeface="黑体" panose="02010609060101010101" pitchFamily="49" charset="-122"/>
              </a:rPr>
              <a:t>一、段际关系</a:t>
            </a:r>
            <a:endParaRPr lang="zh-CN" altLang="zh-CN" sz="32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2400" kern="100" dirty="0">
                <a:solidFill>
                  <a:schemeClr val="tx1"/>
                </a:solidFill>
                <a:effectLst/>
                <a:latin typeface="Times New Roman" panose="02020603050405020304" pitchFamily="18" charset="0"/>
                <a:ea typeface="宋体" panose="02010600030101010101" pitchFamily="2" charset="-122"/>
              </a:rPr>
              <a:t>与段落内句群一样，段落与段落的排列也有一定的依据。段落表达一个完整思想，但段落之间也有依赖性。一般地说，所出现的一组句子能够自成一个单位，对一个思想进行清楚、完整的说明，就是一个段落，但作者为了突出或强调某个思想的某一方面，将其放在明显位置，则可使它自成一段。不过文学作品中的段落不是指自然段，自然段相当于说明文中的句群，这种自然段的划分是使作品的版面清楚醒目，并不是完整思想的界限。小说中的段落界限一般以时间、地点、人物等的变换为依据。总之，句子按照相关程度组成句群，常常几个句群构成段落。</a:t>
            </a:r>
            <a:endParaRPr lang="en-US"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2400" kern="100" dirty="0">
                <a:solidFill>
                  <a:schemeClr val="tx1"/>
                </a:solidFill>
                <a:effectLst/>
                <a:latin typeface="Times New Roman" panose="02020603050405020304" pitchFamily="18" charset="0"/>
                <a:ea typeface="宋体" panose="02010600030101010101" pitchFamily="2" charset="-122"/>
              </a:rPr>
              <a:t>段落之间也的有不同的相关关系。</a:t>
            </a:r>
            <a:r>
              <a:rPr lang="zh-CN" altLang="zh-CN" sz="2400" kern="100" dirty="0">
                <a:solidFill>
                  <a:srgbClr val="FF0000"/>
                </a:solidFill>
                <a:effectLst/>
                <a:latin typeface="Times New Roman" panose="02020603050405020304" pitchFamily="18" charset="0"/>
                <a:ea typeface="黑体" panose="02010609060101010101" pitchFamily="49" charset="-122"/>
              </a:rPr>
              <a:t>不同文体中，句群关系和段落关系也有区别。一般地讲，说明文中的句群和段落界限清楚整齐，小说中的句群关系比较零散，段落关系比较复杂。</a:t>
            </a:r>
            <a:endParaRPr lang="zh-CN" altLang="en-US" dirty="0"/>
          </a:p>
        </p:txBody>
      </p:sp>
    </p:spTree>
    <p:extLst>
      <p:ext uri="{BB962C8B-B14F-4D97-AF65-F5344CB8AC3E}">
        <p14:creationId xmlns:p14="http://schemas.microsoft.com/office/powerpoint/2010/main" val="182706166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A54B1E3-7F14-AF52-E2E8-8A7960857AA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1AC54F1-EB32-BC95-77AA-16B199B5684C}"/>
              </a:ext>
            </a:extLst>
          </p:cNvPr>
          <p:cNvSpPr>
            <a:spLocks noGrp="1"/>
          </p:cNvSpPr>
          <p:nvPr>
            <p:ph idx="1"/>
          </p:nvPr>
        </p:nvSpPr>
        <p:spPr/>
        <p:txBody>
          <a:bodyPr/>
          <a:lstStyle/>
          <a:p>
            <a:pPr indent="228600" algn="just"/>
            <a:r>
              <a:rPr lang="zh-CN" altLang="zh-CN" sz="2800" kern="100" dirty="0">
                <a:solidFill>
                  <a:schemeClr val="tx1"/>
                </a:solidFill>
                <a:effectLst/>
                <a:latin typeface="Times New Roman" panose="02020603050405020304" pitchFamily="18" charset="0"/>
                <a:ea typeface="宋体" panose="02010600030101010101" pitchFamily="2" charset="-122"/>
              </a:rPr>
              <a:t>段际关系与句际关系基本相同，因此也可以划分为平行式、承接式、偏正式、总分式四种类型。段际关系反映的是段与段之间的语义关系，在翻译转换时一般不发生变化。</a:t>
            </a:r>
          </a:p>
          <a:p>
            <a:pPr indent="228600" algn="just"/>
            <a:r>
              <a:rPr lang="zh-CN" altLang="zh-CN" sz="28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段的独立性较强，但也仍有一些常见的段际衔接手段：主题句照应、关联词连接、过渡段连接、序数符号连接、标题连接、重复段连接等等。</a:t>
            </a:r>
            <a:endParaRPr lang="zh-CN" altLang="zh-CN" sz="2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endParaRPr lang="zh-CN" altLang="en-US" dirty="0"/>
          </a:p>
        </p:txBody>
      </p:sp>
    </p:spTree>
    <p:extLst>
      <p:ext uri="{BB962C8B-B14F-4D97-AF65-F5344CB8AC3E}">
        <p14:creationId xmlns:p14="http://schemas.microsoft.com/office/powerpoint/2010/main" val="41583944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DAB7E561-D484-16CB-CB57-FEA96A0F8A7D}"/>
              </a:ext>
            </a:extLst>
          </p:cNvPr>
          <p:cNvPicPr>
            <a:picLocks noChangeAspect="1"/>
          </p:cNvPicPr>
          <p:nvPr/>
        </p:nvPicPr>
        <p:blipFill rotWithShape="1">
          <a:blip r:embed="rId2"/>
          <a:srcRect t="1" r="50000" b="-112"/>
          <a:stretch/>
        </p:blipFill>
        <p:spPr>
          <a:xfrm>
            <a:off x="396827" y="225476"/>
            <a:ext cx="4166928" cy="6632524"/>
          </a:xfrm>
          <a:prstGeom prst="rect">
            <a:avLst/>
          </a:prstGeom>
        </p:spPr>
      </p:pic>
      <p:pic>
        <p:nvPicPr>
          <p:cNvPr id="7" name="图片 6">
            <a:extLst>
              <a:ext uri="{FF2B5EF4-FFF2-40B4-BE49-F238E27FC236}">
                <a16:creationId xmlns:a16="http://schemas.microsoft.com/office/drawing/2014/main" id="{14E30843-FC68-5FE5-6995-90BD65F8E26B}"/>
              </a:ext>
            </a:extLst>
          </p:cNvPr>
          <p:cNvPicPr>
            <a:picLocks noChangeAspect="1"/>
          </p:cNvPicPr>
          <p:nvPr/>
        </p:nvPicPr>
        <p:blipFill rotWithShape="1">
          <a:blip r:embed="rId3"/>
          <a:srcRect r="50507" b="-1108"/>
          <a:stretch/>
        </p:blipFill>
        <p:spPr>
          <a:xfrm>
            <a:off x="4857592" y="225476"/>
            <a:ext cx="4534790" cy="5665657"/>
          </a:xfrm>
          <a:prstGeom prst="rect">
            <a:avLst/>
          </a:prstGeom>
        </p:spPr>
      </p:pic>
      <p:sp>
        <p:nvSpPr>
          <p:cNvPr id="11" name="文本框 10">
            <a:extLst>
              <a:ext uri="{FF2B5EF4-FFF2-40B4-BE49-F238E27FC236}">
                <a16:creationId xmlns:a16="http://schemas.microsoft.com/office/drawing/2014/main" id="{3C373991-EBFD-8E4D-30E5-239263B8E626}"/>
              </a:ext>
            </a:extLst>
          </p:cNvPr>
          <p:cNvSpPr txBox="1"/>
          <p:nvPr/>
        </p:nvSpPr>
        <p:spPr>
          <a:xfrm>
            <a:off x="9948622" y="805005"/>
            <a:ext cx="2215971" cy="3785652"/>
          </a:xfrm>
          <a:prstGeom prst="rect">
            <a:avLst/>
          </a:prstGeom>
          <a:noFill/>
        </p:spPr>
        <p:txBody>
          <a:bodyPr wrap="square">
            <a:spAutoFit/>
          </a:bodyPr>
          <a:lstStyle/>
          <a:p>
            <a:r>
              <a:rPr lang="zh-CN" altLang="en-US" sz="2400" dirty="0"/>
              <a:t>左边这篇的第二、第三段之间是同时用</a:t>
            </a:r>
            <a:r>
              <a:rPr lang="zh-CN" altLang="en-US" sz="2400" dirty="0">
                <a:solidFill>
                  <a:srgbClr val="FF0000"/>
                </a:solidFill>
              </a:rPr>
              <a:t>主题句照应和关联词连接</a:t>
            </a:r>
            <a:r>
              <a:rPr lang="zh-CN" altLang="en-US" sz="2400" dirty="0"/>
              <a:t>来表现段际联系，把这两句抽出来，可以清楚地看到这两个段落的要点。</a:t>
            </a:r>
          </a:p>
        </p:txBody>
      </p:sp>
    </p:spTree>
    <p:extLst>
      <p:ext uri="{BB962C8B-B14F-4D97-AF65-F5344CB8AC3E}">
        <p14:creationId xmlns:p14="http://schemas.microsoft.com/office/powerpoint/2010/main" val="245057770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650C7565-1623-2754-2EA1-C3787396B0AD}"/>
              </a:ext>
            </a:extLst>
          </p:cNvPr>
          <p:cNvPicPr>
            <a:picLocks noChangeAspect="1"/>
          </p:cNvPicPr>
          <p:nvPr/>
        </p:nvPicPr>
        <p:blipFill rotWithShape="1">
          <a:blip r:embed="rId2"/>
          <a:srcRect r="50000" b="-819"/>
          <a:stretch/>
        </p:blipFill>
        <p:spPr>
          <a:xfrm>
            <a:off x="321876" y="301289"/>
            <a:ext cx="4339956" cy="6421800"/>
          </a:xfrm>
          <a:prstGeom prst="rect">
            <a:avLst/>
          </a:prstGeom>
        </p:spPr>
      </p:pic>
      <p:pic>
        <p:nvPicPr>
          <p:cNvPr id="7" name="图片 6">
            <a:extLst>
              <a:ext uri="{FF2B5EF4-FFF2-40B4-BE49-F238E27FC236}">
                <a16:creationId xmlns:a16="http://schemas.microsoft.com/office/drawing/2014/main" id="{100CD42B-070B-5EA9-D578-1F4C8E154124}"/>
              </a:ext>
            </a:extLst>
          </p:cNvPr>
          <p:cNvPicPr>
            <a:picLocks noChangeAspect="1"/>
          </p:cNvPicPr>
          <p:nvPr/>
        </p:nvPicPr>
        <p:blipFill rotWithShape="1">
          <a:blip r:embed="rId3"/>
          <a:srcRect r="50000" b="-768"/>
          <a:stretch/>
        </p:blipFill>
        <p:spPr>
          <a:xfrm>
            <a:off x="4661832" y="301289"/>
            <a:ext cx="4803808" cy="5920876"/>
          </a:xfrm>
          <a:prstGeom prst="rect">
            <a:avLst/>
          </a:prstGeom>
        </p:spPr>
      </p:pic>
      <p:sp>
        <p:nvSpPr>
          <p:cNvPr id="9" name="文本框 8">
            <a:extLst>
              <a:ext uri="{FF2B5EF4-FFF2-40B4-BE49-F238E27FC236}">
                <a16:creationId xmlns:a16="http://schemas.microsoft.com/office/drawing/2014/main" id="{B6A82C22-842C-5255-BB47-DD8F40463F3B}"/>
              </a:ext>
            </a:extLst>
          </p:cNvPr>
          <p:cNvSpPr txBox="1"/>
          <p:nvPr/>
        </p:nvSpPr>
        <p:spPr>
          <a:xfrm>
            <a:off x="9912247" y="1029856"/>
            <a:ext cx="1957877" cy="4524315"/>
          </a:xfrm>
          <a:prstGeom prst="rect">
            <a:avLst/>
          </a:prstGeom>
          <a:noFill/>
        </p:spPr>
        <p:txBody>
          <a:bodyPr wrap="square">
            <a:spAutoFit/>
          </a:bodyPr>
          <a:lstStyle/>
          <a:p>
            <a:r>
              <a:rPr lang="zh-CN" altLang="en-US" sz="2400" dirty="0"/>
              <a:t>这篇采用的是</a:t>
            </a:r>
            <a:r>
              <a:rPr lang="zh-CN" altLang="en-US" sz="2400" dirty="0">
                <a:solidFill>
                  <a:srgbClr val="FF0000"/>
                </a:solidFill>
              </a:rPr>
              <a:t>标题连接</a:t>
            </a:r>
            <a:r>
              <a:rPr lang="zh-CN" altLang="en-US" sz="2400" dirty="0"/>
              <a:t>，而上面</a:t>
            </a:r>
            <a:r>
              <a:rPr lang="en-US" altLang="zh-CN" sz="2400" dirty="0"/>
              <a:t>《</a:t>
            </a:r>
            <a:r>
              <a:rPr lang="zh-CN" altLang="en-US" sz="2400" dirty="0"/>
              <a:t>如何培养一个快乐的孩子</a:t>
            </a:r>
            <a:r>
              <a:rPr lang="en-US" altLang="zh-CN" sz="2400" dirty="0"/>
              <a:t>》</a:t>
            </a:r>
            <a:r>
              <a:rPr lang="zh-CN" altLang="en-US" sz="2400" dirty="0"/>
              <a:t>采用的是</a:t>
            </a:r>
            <a:r>
              <a:rPr lang="zh-CN" altLang="en-US" sz="2400" dirty="0">
                <a:solidFill>
                  <a:srgbClr val="FF0000"/>
                </a:solidFill>
              </a:rPr>
              <a:t>标题连接</a:t>
            </a:r>
            <a:r>
              <a:rPr lang="zh-CN" altLang="en-US" sz="2400" dirty="0"/>
              <a:t>和</a:t>
            </a:r>
            <a:r>
              <a:rPr lang="zh-CN" altLang="en-US" sz="2400" dirty="0">
                <a:solidFill>
                  <a:srgbClr val="FF0000"/>
                </a:solidFill>
              </a:rPr>
              <a:t>序数连接</a:t>
            </a:r>
            <a:r>
              <a:rPr lang="zh-CN" altLang="en-US" sz="2400" dirty="0"/>
              <a:t>相结合的方法，这种方式同时还有突出重点的作用。</a:t>
            </a:r>
          </a:p>
        </p:txBody>
      </p:sp>
    </p:spTree>
    <p:extLst>
      <p:ext uri="{BB962C8B-B14F-4D97-AF65-F5344CB8AC3E}">
        <p14:creationId xmlns:p14="http://schemas.microsoft.com/office/powerpoint/2010/main" val="1592298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F14DD2-47A5-3EFC-9D11-7183EDA5176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6BDF405-F979-F71D-ED58-A2A3096E0048}"/>
              </a:ext>
            </a:extLst>
          </p:cNvPr>
          <p:cNvSpPr>
            <a:spLocks noGrp="1"/>
          </p:cNvSpPr>
          <p:nvPr>
            <p:ph idx="1"/>
          </p:nvPr>
        </p:nvSpPr>
        <p:spPr/>
        <p:txBody>
          <a:bodyPr/>
          <a:lstStyle/>
          <a:p>
            <a:pPr algn="just"/>
            <a:r>
              <a:rPr lang="en-US" altLang="zh-CN" sz="1800" b="1" kern="100" dirty="0">
                <a:solidFill>
                  <a:srgbClr val="FF0000"/>
                </a:solidFill>
                <a:effectLst/>
                <a:latin typeface="Times New Roman" panose="02020603050405020304" pitchFamily="18" charset="0"/>
                <a:ea typeface="楷体_GB2312"/>
              </a:rPr>
              <a:t>2.</a:t>
            </a:r>
            <a:r>
              <a:rPr lang="zh-CN" altLang="zh-CN" sz="1800" b="1" kern="100" dirty="0">
                <a:solidFill>
                  <a:srgbClr val="FF0000"/>
                </a:solidFill>
                <a:effectLst/>
                <a:latin typeface="Times New Roman" panose="02020603050405020304" pitchFamily="18" charset="0"/>
                <a:ea typeface="楷体_GB2312"/>
              </a:rPr>
              <a:t>照应</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r>
              <a:rPr lang="zh-CN" altLang="zh-CN" sz="2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照应（</a:t>
            </a:r>
            <a:r>
              <a:rPr lang="en-US" altLang="zh-CN" sz="2800" kern="100" dirty="0">
                <a:solidFill>
                  <a:srgbClr val="000000"/>
                </a:solidFill>
                <a:effectLst/>
                <a:latin typeface="Times New Roman" panose="02020603050405020304" pitchFamily="18" charset="0"/>
                <a:ea typeface="宋体" panose="02010600030101010101" pitchFamily="2" charset="-122"/>
              </a:rPr>
              <a:t>reference</a:t>
            </a:r>
            <a:r>
              <a:rPr lang="zh-CN" altLang="zh-CN" sz="2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）指的是词语与其所指对象之间的关系，从上下文看，有</a:t>
            </a:r>
            <a:r>
              <a:rPr lang="en-US" altLang="zh-CN" sz="2800" kern="100" dirty="0">
                <a:solidFill>
                  <a:srgbClr val="000000"/>
                </a:solidFill>
                <a:effectLst/>
                <a:latin typeface="宋体" panose="02010600030101010101" pitchFamily="2" charset="-122"/>
                <a:cs typeface="Times New Roman" panose="02020603050405020304" pitchFamily="18" charset="0"/>
              </a:rPr>
              <a:t>“</a:t>
            </a:r>
            <a:r>
              <a:rPr lang="zh-CN" altLang="zh-CN" sz="2800" kern="100" dirty="0">
                <a:solidFill>
                  <a:srgbClr val="000000"/>
                </a:solidFill>
                <a:effectLst/>
                <a:ea typeface="宋体" panose="02010600030101010101" pitchFamily="2" charset="-122"/>
                <a:cs typeface="Times New Roman" panose="02020603050405020304" pitchFamily="18" charset="0"/>
              </a:rPr>
              <a:t>语内照应</a:t>
            </a:r>
            <a:r>
              <a:rPr lang="en-US" altLang="zh-CN" sz="2800" kern="100" dirty="0">
                <a:solidFill>
                  <a:srgbClr val="000000"/>
                </a:solidFill>
                <a:effectLst/>
                <a:ea typeface="宋体" panose="02010600030101010101" pitchFamily="2" charset="-122"/>
                <a:cs typeface="Times New Roman" panose="02020603050405020304" pitchFamily="18" charset="0"/>
              </a:rPr>
              <a:t>”</a:t>
            </a:r>
            <a:r>
              <a:rPr lang="zh-CN" altLang="zh-CN" sz="2800" kern="100" dirty="0">
                <a:solidFill>
                  <a:srgbClr val="000000"/>
                </a:solidFill>
                <a:effectLst/>
                <a:ea typeface="宋体" panose="02010600030101010101" pitchFamily="2" charset="-122"/>
                <a:cs typeface="Times New Roman" panose="02020603050405020304" pitchFamily="18" charset="0"/>
              </a:rPr>
              <a:t>（</a:t>
            </a:r>
            <a:r>
              <a:rPr lang="en-US" altLang="zh-CN" sz="2800" kern="100" dirty="0">
                <a:solidFill>
                  <a:srgbClr val="000000"/>
                </a:solidFill>
                <a:effectLst/>
                <a:latin typeface="Times New Roman" panose="02020603050405020304" pitchFamily="18" charset="0"/>
                <a:ea typeface="宋体" panose="02010600030101010101" pitchFamily="2" charset="-122"/>
              </a:rPr>
              <a:t>endophora</a:t>
            </a:r>
            <a:r>
              <a:rPr lang="zh-CN" altLang="zh-CN" sz="2800" kern="100" dirty="0">
                <a:solidFill>
                  <a:srgbClr val="000000"/>
                </a:solidFill>
                <a:effectLst/>
                <a:ea typeface="宋体" panose="02010600030101010101" pitchFamily="2" charset="-122"/>
                <a:cs typeface="Times New Roman" panose="02020603050405020304" pitchFamily="18" charset="0"/>
              </a:rPr>
              <a:t>）和“语外照应”（</a:t>
            </a:r>
            <a:r>
              <a:rPr lang="en-US" altLang="zh-CN" sz="2800" kern="100" dirty="0">
                <a:solidFill>
                  <a:srgbClr val="000000"/>
                </a:solidFill>
                <a:effectLst/>
                <a:latin typeface="Times New Roman" panose="02020603050405020304" pitchFamily="18" charset="0"/>
                <a:ea typeface="宋体" panose="02010600030101010101" pitchFamily="2" charset="-122"/>
              </a:rPr>
              <a:t>exophora</a:t>
            </a:r>
            <a:r>
              <a:rPr lang="zh-CN" altLang="zh-CN" sz="2800" kern="100" dirty="0">
                <a:solidFill>
                  <a:srgbClr val="000000"/>
                </a:solidFill>
                <a:effectLst/>
                <a:ea typeface="宋体" panose="02010600030101010101" pitchFamily="2" charset="-122"/>
                <a:cs typeface="Times New Roman" panose="02020603050405020304" pitchFamily="18" charset="0"/>
              </a:rPr>
              <a:t>）。</a:t>
            </a:r>
            <a:endParaRPr lang="zh-CN" altLang="en-US" sz="2800" dirty="0"/>
          </a:p>
        </p:txBody>
      </p:sp>
    </p:spTree>
    <p:extLst>
      <p:ext uri="{BB962C8B-B14F-4D97-AF65-F5344CB8AC3E}">
        <p14:creationId xmlns:p14="http://schemas.microsoft.com/office/powerpoint/2010/main" val="254724701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8DB0EA3-7039-0990-262D-9D3955F9AC3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A70DF55-BCF3-F665-1C15-4861EC7B2C05}"/>
              </a:ext>
            </a:extLst>
          </p:cNvPr>
          <p:cNvSpPr>
            <a:spLocks noGrp="1"/>
          </p:cNvSpPr>
          <p:nvPr>
            <p:ph idx="1"/>
          </p:nvPr>
        </p:nvSpPr>
        <p:spPr/>
        <p:txBody>
          <a:bodyPr>
            <a:normAutofit lnSpcReduction="10000"/>
          </a:bodyPr>
          <a:lstStyle/>
          <a:p>
            <a:pPr algn="just"/>
            <a:r>
              <a:rPr lang="zh-CN" altLang="zh-CN" sz="2400" kern="100" dirty="0">
                <a:solidFill>
                  <a:srgbClr val="FF0000"/>
                </a:solidFill>
                <a:effectLst/>
                <a:latin typeface="Times New Roman" panose="02020603050405020304" pitchFamily="18" charset="0"/>
                <a:ea typeface="黑体" panose="02010609060101010101" pitchFamily="49" charset="-122"/>
              </a:rPr>
              <a:t>二、篇章结构</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交际单位的增大与规律性的强度成反比，因此篇章结构的规律性是很概括很简约的。一篇文章到底要包含哪些部分，这些部分由什么决定并组织在一起，这就是语篇模式，是语篇语法研究的内容，如一个广告、一副请柬、一封信、一次谈话、一次演说、一堂课、一篇新闻报导、一篇社论，甚至一篇小说，都在长期使用中形成了一种特定的模式（</a:t>
            </a:r>
            <a:r>
              <a:rPr lang="en-US" altLang="zh-CN" sz="1800" kern="100" dirty="0">
                <a:solidFill>
                  <a:schemeClr val="tx1"/>
                </a:solidFill>
                <a:effectLst/>
                <a:latin typeface="Times New Roman" panose="02020603050405020304" pitchFamily="18" charset="0"/>
                <a:ea typeface="宋体" panose="02010600030101010101" pitchFamily="2" charset="-122"/>
              </a:rPr>
              <a:t>pattern</a:t>
            </a:r>
            <a:r>
              <a:rPr lang="zh-CN" altLang="zh-CN" sz="1800" kern="100" dirty="0">
                <a:solidFill>
                  <a:schemeClr val="tx1"/>
                </a:solidFill>
                <a:effectLst/>
                <a:latin typeface="Times New Roman" panose="02020603050405020304" pitchFamily="18" charset="0"/>
                <a:ea typeface="宋体" panose="02010600030101010101" pitchFamily="2" charset="-122"/>
              </a:rPr>
              <a:t>）。语篇分析（</a:t>
            </a:r>
            <a:r>
              <a:rPr lang="en-US" altLang="zh-CN" sz="1800" kern="100" dirty="0">
                <a:solidFill>
                  <a:schemeClr val="tx1"/>
                </a:solidFill>
                <a:effectLst/>
                <a:latin typeface="Times New Roman" panose="02020603050405020304" pitchFamily="18" charset="0"/>
                <a:ea typeface="宋体" panose="02010600030101010101" pitchFamily="2" charset="-122"/>
              </a:rPr>
              <a:t>discourse analysis</a:t>
            </a:r>
            <a:r>
              <a:rPr lang="zh-CN" altLang="zh-CN" sz="1800" kern="100" dirty="0">
                <a:solidFill>
                  <a:schemeClr val="tx1"/>
                </a:solidFill>
                <a:effectLst/>
                <a:latin typeface="Times New Roman" panose="02020603050405020304" pitchFamily="18" charset="0"/>
                <a:ea typeface="宋体" panose="02010600030101010101" pitchFamily="2" charset="-122"/>
              </a:rPr>
              <a:t>）揭示的这些规律显示不同文体的文章有不同模式：章节安排不同，段落关系不同等。</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例如，在市场上买东西的谈话大致有这样五个步骤：互相问候，询问商品，查看商品，讨价还价，买卖成交。当然不是说每个步骤都是必须的。再如就业面试往往包括：辨认申请人，要求出示推荐信，询问申请人的有关情况，讲明下一步计划，告别，虽然所涉及的工作性质不同，申请人的具体情况不同，谈话也会各有特点，但这种基本模式一定存在。</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新闻报导的结构也有自己的特点：一般是把构成新闻的最根本成分放在文章的开头，然后在交待有关过程和具体细节。而且，开头总是几个单句段。</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685504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4">
            <a:extLst>
              <a:ext uri="{FF2B5EF4-FFF2-40B4-BE49-F238E27FC236}">
                <a16:creationId xmlns:a16="http://schemas.microsoft.com/office/drawing/2014/main" id="{160C38D6-544D-F8CF-F45A-478AD93A0CFC}"/>
              </a:ext>
            </a:extLst>
          </p:cNvPr>
          <p:cNvPicPr>
            <a:picLocks noGrp="1" noChangeAspect="1"/>
          </p:cNvPicPr>
          <p:nvPr>
            <p:ph idx="1"/>
          </p:nvPr>
        </p:nvPicPr>
        <p:blipFill rotWithShape="1">
          <a:blip r:embed="rId2"/>
          <a:srcRect t="-1" r="49951" b="-2179"/>
          <a:stretch/>
        </p:blipFill>
        <p:spPr>
          <a:xfrm>
            <a:off x="653370" y="584291"/>
            <a:ext cx="5207784" cy="3902358"/>
          </a:xfrm>
        </p:spPr>
      </p:pic>
      <p:pic>
        <p:nvPicPr>
          <p:cNvPr id="7" name="图片 6">
            <a:extLst>
              <a:ext uri="{FF2B5EF4-FFF2-40B4-BE49-F238E27FC236}">
                <a16:creationId xmlns:a16="http://schemas.microsoft.com/office/drawing/2014/main" id="{DD3C8A72-3F44-AE48-EC0E-05F8AEF6D1B3}"/>
              </a:ext>
            </a:extLst>
          </p:cNvPr>
          <p:cNvPicPr>
            <a:picLocks noChangeAspect="1"/>
          </p:cNvPicPr>
          <p:nvPr/>
        </p:nvPicPr>
        <p:blipFill rotWithShape="1">
          <a:blip r:embed="rId3"/>
          <a:srcRect r="49122" b="-3868"/>
          <a:stretch/>
        </p:blipFill>
        <p:spPr>
          <a:xfrm>
            <a:off x="6096000" y="694422"/>
            <a:ext cx="5896060" cy="3682096"/>
          </a:xfrm>
          <a:prstGeom prst="rect">
            <a:avLst/>
          </a:prstGeom>
        </p:spPr>
      </p:pic>
      <p:sp>
        <p:nvSpPr>
          <p:cNvPr id="9" name="文本框 8">
            <a:extLst>
              <a:ext uri="{FF2B5EF4-FFF2-40B4-BE49-F238E27FC236}">
                <a16:creationId xmlns:a16="http://schemas.microsoft.com/office/drawing/2014/main" id="{F185FD09-D1E8-5DA4-3279-DBD0B379728A}"/>
              </a:ext>
            </a:extLst>
          </p:cNvPr>
          <p:cNvSpPr txBox="1"/>
          <p:nvPr/>
        </p:nvSpPr>
        <p:spPr>
          <a:xfrm>
            <a:off x="653370" y="4963249"/>
            <a:ext cx="11203850" cy="1815882"/>
          </a:xfrm>
          <a:prstGeom prst="rect">
            <a:avLst/>
          </a:prstGeom>
          <a:noFill/>
        </p:spPr>
        <p:txBody>
          <a:bodyPr wrap="square">
            <a:spAutoFit/>
          </a:bodyPr>
          <a:lstStyle/>
          <a:p>
            <a:r>
              <a:rPr lang="zh-CN" altLang="en-US" sz="2800" dirty="0"/>
              <a:t>这是一则新闻的前四段，顺序不按时间和逻辑关系排列，而是</a:t>
            </a:r>
            <a:r>
              <a:rPr lang="zh-CN" altLang="en-US" sz="2800" dirty="0">
                <a:solidFill>
                  <a:srgbClr val="FF0000"/>
                </a:solidFill>
              </a:rPr>
              <a:t>按新闻性的大小来安排</a:t>
            </a:r>
            <a:r>
              <a:rPr lang="zh-CN" altLang="en-US" sz="2800" dirty="0"/>
              <a:t>，之后再反过来补述细节，讲清事情的来龙去脉，至于新闻报导的后半部分的结构模式，一般为：事件的起因、过程、结果、影响等。</a:t>
            </a:r>
          </a:p>
        </p:txBody>
      </p:sp>
    </p:spTree>
    <p:extLst>
      <p:ext uri="{BB962C8B-B14F-4D97-AF65-F5344CB8AC3E}">
        <p14:creationId xmlns:p14="http://schemas.microsoft.com/office/powerpoint/2010/main" val="8205073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B1E62B-3737-FA40-5D15-7BA613A9DCD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05F5C19-9772-7F6F-7AE6-B025D386E418}"/>
              </a:ext>
            </a:extLst>
          </p:cNvPr>
          <p:cNvSpPr>
            <a:spLocks noGrp="1"/>
          </p:cNvSpPr>
          <p:nvPr>
            <p:ph idx="1"/>
          </p:nvPr>
        </p:nvSpPr>
        <p:spPr/>
        <p:txBody>
          <a:bodyPr/>
          <a:lstStyle/>
          <a:p>
            <a:pPr indent="228600" algn="just"/>
            <a:r>
              <a:rPr lang="zh-CN" altLang="zh-CN" sz="2800" kern="100" dirty="0">
                <a:solidFill>
                  <a:schemeClr val="tx1"/>
                </a:solidFill>
                <a:effectLst/>
                <a:latin typeface="Times New Roman" panose="02020603050405020304" pitchFamily="18" charset="0"/>
                <a:ea typeface="宋体" panose="02010600030101010101" pitchFamily="2" charset="-122"/>
              </a:rPr>
              <a:t>说明文的语篇模式比较固定，也比较整齐，一般是先提出一种论断，然后从几个方面加以说明。辩论性的文章的语篇模式有所不同，一般由三大部分构成：提出问题、反驳与论证、结论。文学文体千变万化，但也有常见模式，如小说最基本的成分有：背景（</a:t>
            </a:r>
            <a:r>
              <a:rPr lang="en-US" altLang="zh-CN" sz="2800" kern="100" dirty="0">
                <a:solidFill>
                  <a:schemeClr val="tx1"/>
                </a:solidFill>
                <a:effectLst/>
                <a:latin typeface="Times New Roman" panose="02020603050405020304" pitchFamily="18" charset="0"/>
                <a:ea typeface="宋体" panose="02010600030101010101" pitchFamily="2" charset="-122"/>
              </a:rPr>
              <a:t>setting</a:t>
            </a:r>
            <a:r>
              <a:rPr lang="zh-CN" altLang="zh-CN" sz="2800" kern="100" dirty="0">
                <a:solidFill>
                  <a:schemeClr val="tx1"/>
                </a:solidFill>
                <a:effectLst/>
                <a:latin typeface="Times New Roman" panose="02020603050405020304" pitchFamily="18" charset="0"/>
                <a:ea typeface="宋体" panose="02010600030101010101" pitchFamily="2" charset="-122"/>
              </a:rPr>
              <a:t>）、人物</a:t>
            </a:r>
            <a:r>
              <a:rPr lang="en-US" altLang="zh-CN" sz="2800" kern="100" dirty="0">
                <a:solidFill>
                  <a:schemeClr val="tx1"/>
                </a:solidFill>
                <a:effectLst/>
                <a:latin typeface="Times New Roman" panose="02020603050405020304" pitchFamily="18" charset="0"/>
                <a:ea typeface="宋体" panose="02010600030101010101" pitchFamily="2" charset="-122"/>
              </a:rPr>
              <a:t>(participants)</a:t>
            </a:r>
            <a:r>
              <a:rPr lang="zh-CN" altLang="zh-CN" sz="2800" kern="100" dirty="0">
                <a:solidFill>
                  <a:schemeClr val="tx1"/>
                </a:solidFill>
                <a:effectLst/>
                <a:latin typeface="Times New Roman" panose="02020603050405020304" pitchFamily="18" charset="0"/>
                <a:ea typeface="宋体" panose="02010600030101010101" pitchFamily="2" charset="-122"/>
              </a:rPr>
              <a:t>、事件或事件群</a:t>
            </a:r>
            <a:r>
              <a:rPr lang="en-US" altLang="zh-CN" sz="2800" kern="100" dirty="0">
                <a:solidFill>
                  <a:schemeClr val="tx1"/>
                </a:solidFill>
                <a:effectLst/>
                <a:latin typeface="Times New Roman" panose="02020603050405020304" pitchFamily="18" charset="0"/>
                <a:ea typeface="宋体" panose="02010600030101010101" pitchFamily="2" charset="-122"/>
              </a:rPr>
              <a:t>(events)</a:t>
            </a:r>
            <a:r>
              <a:rPr lang="zh-CN" altLang="zh-CN" sz="2800" kern="100" dirty="0">
                <a:solidFill>
                  <a:schemeClr val="tx1"/>
                </a:solidFill>
                <a:effectLst/>
                <a:latin typeface="Times New Roman" panose="02020603050405020304" pitchFamily="18" charset="0"/>
                <a:ea typeface="宋体" panose="02010600030101010101" pitchFamily="2" charset="-122"/>
              </a:rPr>
              <a:t>、结局</a:t>
            </a:r>
            <a:r>
              <a:rPr lang="en-US" altLang="zh-CN" sz="2800" kern="100" dirty="0">
                <a:solidFill>
                  <a:schemeClr val="tx1"/>
                </a:solidFill>
                <a:effectLst/>
                <a:latin typeface="Times New Roman" panose="02020603050405020304" pitchFamily="18" charset="0"/>
                <a:ea typeface="宋体" panose="02010600030101010101" pitchFamily="2" charset="-122"/>
              </a:rPr>
              <a:t>(conclusion)</a:t>
            </a:r>
            <a:r>
              <a:rPr lang="zh-CN" altLang="zh-CN" sz="2800" kern="100" dirty="0">
                <a:solidFill>
                  <a:schemeClr val="tx1"/>
                </a:solidFill>
                <a:effectLst/>
                <a:latin typeface="Times New Roman" panose="02020603050405020304" pitchFamily="18" charset="0"/>
                <a:ea typeface="宋体" panose="02010600030101010101" pitchFamily="2" charset="-122"/>
              </a:rPr>
              <a:t>、评论</a:t>
            </a:r>
            <a:r>
              <a:rPr lang="en-US" altLang="zh-CN" sz="2800" kern="100" dirty="0">
                <a:solidFill>
                  <a:schemeClr val="tx1"/>
                </a:solidFill>
                <a:effectLst/>
                <a:latin typeface="Times New Roman" panose="02020603050405020304" pitchFamily="18" charset="0"/>
                <a:ea typeface="宋体" panose="02010600030101010101" pitchFamily="2" charset="-122"/>
              </a:rPr>
              <a:t>(evaluation)</a:t>
            </a:r>
            <a:r>
              <a:rPr lang="zh-CN" altLang="zh-CN" sz="2800" kern="100" dirty="0">
                <a:solidFill>
                  <a:schemeClr val="tx1"/>
                </a:solidFill>
                <a:effectLst/>
                <a:latin typeface="Times New Roman" panose="02020603050405020304" pitchFamily="18" charset="0"/>
                <a:ea typeface="宋体" panose="02010600030101010101" pitchFamily="2" charset="-122"/>
              </a:rPr>
              <a:t>，而且排列顺序也往往就是如此。</a:t>
            </a:r>
          </a:p>
          <a:p>
            <a:endParaRPr lang="zh-CN" altLang="en-US" dirty="0"/>
          </a:p>
        </p:txBody>
      </p:sp>
    </p:spTree>
    <p:extLst>
      <p:ext uri="{BB962C8B-B14F-4D97-AF65-F5344CB8AC3E}">
        <p14:creationId xmlns:p14="http://schemas.microsoft.com/office/powerpoint/2010/main" val="119766036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043124-B52D-3DF1-3A18-AFF18C09EFE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D162BA4-5C64-9169-F9E6-C2FB16FBE6D2}"/>
              </a:ext>
            </a:extLst>
          </p:cNvPr>
          <p:cNvSpPr>
            <a:spLocks noGrp="1"/>
          </p:cNvSpPr>
          <p:nvPr>
            <p:ph idx="1"/>
          </p:nvPr>
        </p:nvSpPr>
        <p:spPr/>
        <p:txBody>
          <a:bodyPr/>
          <a:lstStyle/>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总的来讲，</a:t>
            </a:r>
            <a:r>
              <a:rPr lang="zh-CN" altLang="zh-CN" sz="1800" kern="100" dirty="0">
                <a:solidFill>
                  <a:srgbClr val="FF0000"/>
                </a:solidFill>
                <a:effectLst/>
                <a:latin typeface="Times New Roman" panose="02020603050405020304" pitchFamily="18" charset="0"/>
                <a:ea typeface="黑体" panose="02010609060101010101" pitchFamily="49" charset="-122"/>
              </a:rPr>
              <a:t>不同的文体语篇模式区别很大，如果形成一些固定的模式，则形成体裁</a:t>
            </a:r>
            <a:r>
              <a:rPr lang="zh-CN" altLang="zh-CN" sz="1800" kern="100" dirty="0">
                <a:solidFill>
                  <a:schemeClr val="tx1"/>
                </a:solidFill>
                <a:effectLst/>
                <a:latin typeface="Times New Roman" panose="02020603050405020304" pitchFamily="18" charset="0"/>
                <a:ea typeface="宋体" panose="02010600030101010101" pitchFamily="2" charset="-122"/>
              </a:rPr>
              <a:t>，因而语篇模式在一定程度上就是体裁结构，但是语篇模式关注的是语篇内部的（</a:t>
            </a:r>
            <a:r>
              <a:rPr lang="en-US" altLang="zh-CN" sz="1800" kern="100" dirty="0">
                <a:solidFill>
                  <a:schemeClr val="tx1"/>
                </a:solidFill>
                <a:effectLst/>
                <a:latin typeface="Times New Roman" panose="02020603050405020304" pitchFamily="18" charset="0"/>
                <a:ea typeface="宋体" panose="02010600030101010101" pitchFamily="2" charset="-122"/>
              </a:rPr>
              <a:t>internal</a:t>
            </a:r>
            <a:r>
              <a:rPr lang="zh-CN" altLang="zh-CN" sz="1800" kern="100" dirty="0">
                <a:solidFill>
                  <a:schemeClr val="tx1"/>
                </a:solidFill>
                <a:effectLst/>
                <a:latin typeface="Times New Roman" panose="02020603050405020304" pitchFamily="18" charset="0"/>
                <a:ea typeface="宋体" panose="02010600030101010101" pitchFamily="2" charset="-122"/>
              </a:rPr>
              <a:t>）和语言的（</a:t>
            </a:r>
            <a:r>
              <a:rPr lang="en-US" altLang="zh-CN" sz="1800" kern="100" dirty="0">
                <a:solidFill>
                  <a:schemeClr val="tx1"/>
                </a:solidFill>
                <a:effectLst/>
                <a:latin typeface="Times New Roman" panose="02020603050405020304" pitchFamily="18" charset="0"/>
                <a:ea typeface="宋体" panose="02010600030101010101" pitchFamily="2" charset="-122"/>
              </a:rPr>
              <a:t>linguistic</a:t>
            </a:r>
            <a:r>
              <a:rPr lang="zh-CN" altLang="zh-CN" sz="1800" kern="100" dirty="0">
                <a:solidFill>
                  <a:schemeClr val="tx1"/>
                </a:solidFill>
                <a:effectLst/>
                <a:latin typeface="Times New Roman" panose="02020603050405020304" pitchFamily="18" charset="0"/>
                <a:ea typeface="宋体" panose="02010600030101010101" pitchFamily="2" charset="-122"/>
              </a:rPr>
              <a:t>）因素，是以语篇语法为标准对语篇的分类，即语篇中句子如何组织成相互联系的语篇的分类，也称为文本类型或语篇类型（参见第二章第五节）。如果把外部的（</a:t>
            </a:r>
            <a:r>
              <a:rPr lang="en-US" altLang="zh-CN" sz="1800" kern="100" dirty="0">
                <a:solidFill>
                  <a:schemeClr val="tx1"/>
                </a:solidFill>
                <a:effectLst/>
                <a:latin typeface="Times New Roman" panose="02020603050405020304" pitchFamily="18" charset="0"/>
                <a:ea typeface="宋体" panose="02010600030101010101" pitchFamily="2" charset="-122"/>
              </a:rPr>
              <a:t>external</a:t>
            </a:r>
            <a:r>
              <a:rPr lang="zh-CN" altLang="zh-CN" sz="1800" kern="100" dirty="0">
                <a:solidFill>
                  <a:schemeClr val="tx1"/>
                </a:solidFill>
                <a:effectLst/>
                <a:latin typeface="Times New Roman" panose="02020603050405020304" pitchFamily="18" charset="0"/>
                <a:ea typeface="宋体" panose="02010600030101010101" pitchFamily="2" charset="-122"/>
              </a:rPr>
              <a:t>）和非语言的（</a:t>
            </a:r>
            <a:r>
              <a:rPr lang="en-US" altLang="zh-CN" sz="1800" kern="100" dirty="0">
                <a:solidFill>
                  <a:schemeClr val="tx1"/>
                </a:solidFill>
                <a:effectLst/>
                <a:latin typeface="Times New Roman" panose="02020603050405020304" pitchFamily="18" charset="0"/>
                <a:ea typeface="宋体" panose="02010600030101010101" pitchFamily="2" charset="-122"/>
              </a:rPr>
              <a:t>non-linguistic</a:t>
            </a:r>
            <a:r>
              <a:rPr lang="zh-CN" altLang="zh-CN" sz="1800" kern="100" dirty="0">
                <a:solidFill>
                  <a:schemeClr val="tx1"/>
                </a:solidFill>
                <a:effectLst/>
                <a:latin typeface="Times New Roman" panose="02020603050405020304" pitchFamily="18" charset="0"/>
                <a:ea typeface="宋体" panose="02010600030101010101" pitchFamily="2" charset="-122"/>
              </a:rPr>
              <a:t>）因素考虑进来，则是西方的体裁概念，也就是人们根据不同目的而从事的各种话语活动，是基于功能和交际为标准对语篇的分类了，详见下面一小节分析。 </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08270949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10465A-5961-6C50-ADE9-35396520410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40A11A2-5712-A0B9-8D9A-322873220D78}"/>
              </a:ext>
            </a:extLst>
          </p:cNvPr>
          <p:cNvSpPr>
            <a:spLocks noGrp="1"/>
          </p:cNvSpPr>
          <p:nvPr>
            <p:ph idx="1"/>
          </p:nvPr>
        </p:nvSpPr>
        <p:spPr/>
        <p:txBody>
          <a:bodyPr/>
          <a:lstStyle/>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上面的语篇模式，也有宏观的分类，即</a:t>
            </a:r>
            <a:r>
              <a:rPr lang="zh-CN" altLang="zh-CN" sz="1800" kern="100" dirty="0">
                <a:solidFill>
                  <a:srgbClr val="FF0000"/>
                </a:solidFill>
                <a:effectLst/>
                <a:latin typeface="Times New Roman" panose="02020603050405020304" pitchFamily="18" charset="0"/>
                <a:ea typeface="宋体" panose="02010600030101010101" pitchFamily="2" charset="-122"/>
              </a:rPr>
              <a:t>纵式、横式</a:t>
            </a:r>
            <a:r>
              <a:rPr lang="zh-CN" altLang="zh-CN" kern="100" dirty="0">
                <a:solidFill>
                  <a:schemeClr val="tx1"/>
                </a:solidFill>
                <a:latin typeface="Times New Roman" panose="02020603050405020304" pitchFamily="18" charset="0"/>
                <a:ea typeface="宋体" panose="02010600030101010101" pitchFamily="2" charset="-122"/>
              </a:rPr>
              <a:t>和</a:t>
            </a:r>
            <a:r>
              <a:rPr lang="zh-CN" altLang="zh-CN" sz="1800" kern="100" dirty="0">
                <a:solidFill>
                  <a:srgbClr val="FF0000"/>
                </a:solidFill>
                <a:effectLst/>
                <a:latin typeface="Times New Roman" panose="02020603050405020304" pitchFamily="18" charset="0"/>
                <a:ea typeface="宋体" panose="02010600030101010101" pitchFamily="2" charset="-122"/>
              </a:rPr>
              <a:t>纵横结合式</a:t>
            </a:r>
            <a:r>
              <a:rPr lang="zh-CN" altLang="zh-CN" sz="1800" kern="100" dirty="0">
                <a:solidFill>
                  <a:schemeClr val="tx1"/>
                </a:solidFill>
                <a:effectLst/>
                <a:latin typeface="Times New Roman" panose="02020603050405020304" pitchFamily="18" charset="0"/>
                <a:ea typeface="宋体" panose="02010600030101010101" pitchFamily="2" charset="-122"/>
              </a:rPr>
              <a:t>。纵式结构的文章是按事物发展的时间先后、事物空间分布和其它顺序来排列材料的，多用于记叙文、说明文体。中国传统的章法则认为文章布局规律可概括为</a:t>
            </a:r>
            <a:r>
              <a:rPr lang="en-US" altLang="zh-CN" sz="1800" kern="100" dirty="0">
                <a:solidFill>
                  <a:schemeClr val="tx1"/>
                </a:solidFill>
                <a:effectLst/>
                <a:latin typeface="Times New Roman" panose="02020603050405020304" pitchFamily="18" charset="0"/>
                <a:ea typeface="宋体" panose="02010600030101010101" pitchFamily="2" charset="-122"/>
              </a:rPr>
              <a:t>“</a:t>
            </a:r>
            <a:r>
              <a:rPr lang="zh-CN" altLang="zh-CN" sz="1800" kern="100" dirty="0">
                <a:solidFill>
                  <a:schemeClr val="tx1"/>
                </a:solidFill>
                <a:effectLst/>
                <a:latin typeface="Times New Roman" panose="02020603050405020304" pitchFamily="18" charset="0"/>
                <a:ea typeface="宋体" panose="02010600030101010101" pitchFamily="2" charset="-122"/>
              </a:rPr>
              <a:t>起、承、转、合</a:t>
            </a:r>
            <a:r>
              <a:rPr lang="en-US" altLang="zh-CN" sz="1800" kern="100" dirty="0">
                <a:solidFill>
                  <a:schemeClr val="tx1"/>
                </a:solidFill>
                <a:effectLst/>
                <a:latin typeface="Times New Roman" panose="02020603050405020304" pitchFamily="18" charset="0"/>
                <a:ea typeface="宋体" panose="02010600030101010101" pitchFamily="2" charset="-122"/>
              </a:rPr>
              <a:t>”</a:t>
            </a:r>
            <a:r>
              <a:rPr lang="zh-CN" altLang="zh-CN" sz="1800" kern="100" dirty="0">
                <a:solidFill>
                  <a:schemeClr val="tx1"/>
                </a:solidFill>
                <a:effectLst/>
                <a:latin typeface="Times New Roman" panose="02020603050405020304" pitchFamily="18" charset="0"/>
                <a:ea typeface="宋体" panose="02010600030101010101" pitchFamily="2" charset="-122"/>
              </a:rPr>
              <a:t>四个字。</a:t>
            </a:r>
            <a:r>
              <a:rPr lang="en-US" altLang="zh-CN" sz="1800" kern="100" dirty="0">
                <a:solidFill>
                  <a:schemeClr val="tx1"/>
                </a:solidFill>
                <a:effectLst/>
                <a:latin typeface="Times New Roman" panose="02020603050405020304" pitchFamily="18" charset="0"/>
                <a:ea typeface="宋体" panose="02010600030101010101" pitchFamily="2" charset="-122"/>
              </a:rPr>
              <a:t>“</a:t>
            </a:r>
            <a:r>
              <a:rPr lang="zh-CN" altLang="zh-CN" sz="1800" kern="100" dirty="0">
                <a:solidFill>
                  <a:schemeClr val="tx1"/>
                </a:solidFill>
                <a:effectLst/>
                <a:latin typeface="Times New Roman" panose="02020603050405020304" pitchFamily="18" charset="0"/>
                <a:ea typeface="宋体" panose="02010600030101010101" pitchFamily="2" charset="-122"/>
              </a:rPr>
              <a:t>起</a:t>
            </a:r>
            <a:r>
              <a:rPr lang="en-US" altLang="zh-CN" sz="1800" kern="100" dirty="0">
                <a:solidFill>
                  <a:schemeClr val="tx1"/>
                </a:solidFill>
                <a:effectLst/>
                <a:latin typeface="Times New Roman" panose="02020603050405020304" pitchFamily="18" charset="0"/>
                <a:ea typeface="宋体" panose="02010600030101010101" pitchFamily="2" charset="-122"/>
              </a:rPr>
              <a:t>”</a:t>
            </a:r>
            <a:r>
              <a:rPr lang="zh-CN" altLang="zh-CN" sz="1800" kern="100" dirty="0">
                <a:solidFill>
                  <a:schemeClr val="tx1"/>
                </a:solidFill>
                <a:effectLst/>
                <a:latin typeface="Times New Roman" panose="02020603050405020304" pitchFamily="18" charset="0"/>
                <a:ea typeface="宋体" panose="02010600030101010101" pitchFamily="2" charset="-122"/>
              </a:rPr>
              <a:t>就是文章的开端，如论说文的提出问题，记叙文的交代时间、地点及人物的导入，新闻报道的导引段和导引句等。</a:t>
            </a:r>
            <a:r>
              <a:rPr lang="en-US" altLang="zh-CN" sz="1800" kern="100" dirty="0">
                <a:solidFill>
                  <a:schemeClr val="tx1"/>
                </a:solidFill>
                <a:effectLst/>
                <a:latin typeface="Times New Roman" panose="02020603050405020304" pitchFamily="18" charset="0"/>
                <a:ea typeface="宋体" panose="02010600030101010101" pitchFamily="2" charset="-122"/>
              </a:rPr>
              <a:t>“</a:t>
            </a:r>
            <a:r>
              <a:rPr lang="zh-CN" altLang="zh-CN" sz="1800" kern="100" dirty="0">
                <a:solidFill>
                  <a:schemeClr val="tx1"/>
                </a:solidFill>
                <a:effectLst/>
                <a:latin typeface="Times New Roman" panose="02020603050405020304" pitchFamily="18" charset="0"/>
                <a:ea typeface="宋体" panose="02010600030101010101" pitchFamily="2" charset="-122"/>
              </a:rPr>
              <a:t>承</a:t>
            </a:r>
            <a:r>
              <a:rPr lang="en-US" altLang="zh-CN" sz="1800" kern="100" dirty="0">
                <a:solidFill>
                  <a:schemeClr val="tx1"/>
                </a:solidFill>
                <a:effectLst/>
                <a:latin typeface="Times New Roman" panose="02020603050405020304" pitchFamily="18" charset="0"/>
                <a:ea typeface="宋体" panose="02010600030101010101" pitchFamily="2" charset="-122"/>
              </a:rPr>
              <a:t>”</a:t>
            </a:r>
            <a:r>
              <a:rPr lang="zh-CN" altLang="zh-CN" sz="1800" kern="100" dirty="0">
                <a:solidFill>
                  <a:schemeClr val="tx1"/>
                </a:solidFill>
                <a:effectLst/>
                <a:latin typeface="Times New Roman" panose="02020603050405020304" pitchFamily="18" charset="0"/>
                <a:ea typeface="宋体" panose="02010600030101010101" pitchFamily="2" charset="-122"/>
              </a:rPr>
              <a:t>就是接着开头的话加以发挥，如论说文的论证、分析，记叙文的引入情节等。</a:t>
            </a:r>
            <a:r>
              <a:rPr lang="en-US" altLang="zh-CN" sz="1800" kern="100" dirty="0">
                <a:solidFill>
                  <a:schemeClr val="tx1"/>
                </a:solidFill>
                <a:effectLst/>
                <a:latin typeface="Times New Roman" panose="02020603050405020304" pitchFamily="18" charset="0"/>
                <a:ea typeface="宋体" panose="02010600030101010101" pitchFamily="2" charset="-122"/>
              </a:rPr>
              <a:t>“</a:t>
            </a:r>
            <a:r>
              <a:rPr lang="zh-CN" altLang="zh-CN" sz="1800" kern="100" dirty="0">
                <a:solidFill>
                  <a:schemeClr val="tx1"/>
                </a:solidFill>
                <a:effectLst/>
                <a:latin typeface="Times New Roman" panose="02020603050405020304" pitchFamily="18" charset="0"/>
                <a:ea typeface="宋体" panose="02010600030101010101" pitchFamily="2" charset="-122"/>
              </a:rPr>
              <a:t>转</a:t>
            </a:r>
            <a:r>
              <a:rPr lang="en-US" altLang="zh-CN" sz="1800" kern="100" dirty="0">
                <a:solidFill>
                  <a:schemeClr val="tx1"/>
                </a:solidFill>
                <a:effectLst/>
                <a:latin typeface="Times New Roman" panose="02020603050405020304" pitchFamily="18" charset="0"/>
                <a:ea typeface="宋体" panose="02010600030101010101" pitchFamily="2" charset="-122"/>
              </a:rPr>
              <a:t>”</a:t>
            </a:r>
            <a:r>
              <a:rPr lang="zh-CN" altLang="zh-CN" sz="1800" kern="100" dirty="0">
                <a:solidFill>
                  <a:schemeClr val="tx1"/>
                </a:solidFill>
                <a:effectLst/>
                <a:latin typeface="Times New Roman" panose="02020603050405020304" pitchFamily="18" charset="0"/>
                <a:ea typeface="宋体" panose="02010600030101010101" pitchFamily="2" charset="-122"/>
              </a:rPr>
              <a:t>就是改换叙述或议论角度，进一步进行阐发，如论说文中的反面分析或论证，记叙文中的插叙或侧面描写等。</a:t>
            </a:r>
            <a:r>
              <a:rPr lang="en-US" altLang="zh-CN" sz="1800" kern="100" dirty="0">
                <a:solidFill>
                  <a:schemeClr val="tx1"/>
                </a:solidFill>
                <a:effectLst/>
                <a:latin typeface="Times New Roman" panose="02020603050405020304" pitchFamily="18" charset="0"/>
                <a:ea typeface="宋体" panose="02010600030101010101" pitchFamily="2" charset="-122"/>
              </a:rPr>
              <a:t>“</a:t>
            </a:r>
            <a:r>
              <a:rPr lang="zh-CN" altLang="zh-CN" sz="1800" kern="100" dirty="0">
                <a:solidFill>
                  <a:schemeClr val="tx1"/>
                </a:solidFill>
                <a:effectLst/>
                <a:latin typeface="Times New Roman" panose="02020603050405020304" pitchFamily="18" charset="0"/>
                <a:ea typeface="宋体" panose="02010600030101010101" pitchFamily="2" charset="-122"/>
              </a:rPr>
              <a:t>合</a:t>
            </a:r>
            <a:r>
              <a:rPr lang="en-US" altLang="zh-CN" sz="1800" kern="100" dirty="0">
                <a:solidFill>
                  <a:schemeClr val="tx1"/>
                </a:solidFill>
                <a:effectLst/>
                <a:latin typeface="Times New Roman" panose="02020603050405020304" pitchFamily="18" charset="0"/>
                <a:ea typeface="宋体" panose="02010600030101010101" pitchFamily="2" charset="-122"/>
              </a:rPr>
              <a:t>”</a:t>
            </a:r>
            <a:r>
              <a:rPr lang="zh-CN" altLang="zh-CN" sz="1800" kern="100" dirty="0">
                <a:solidFill>
                  <a:schemeClr val="tx1"/>
                </a:solidFill>
                <a:effectLst/>
                <a:latin typeface="Times New Roman" panose="02020603050405020304" pitchFamily="18" charset="0"/>
                <a:ea typeface="宋体" panose="02010600030101010101" pitchFamily="2" charset="-122"/>
              </a:rPr>
              <a:t>就是文章的结尾，论说文常提出解决问题办法或结论，记叙文常交代人物或事件的结局。这是从整体构思的角度讲的。</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7212336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C3FD719-F427-C125-5C85-7D7ABC6B244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936078F-F0C9-9E0E-73BC-812247E82937}"/>
              </a:ext>
            </a:extLst>
          </p:cNvPr>
          <p:cNvSpPr>
            <a:spLocks noGrp="1"/>
          </p:cNvSpPr>
          <p:nvPr>
            <p:ph idx="1"/>
          </p:nvPr>
        </p:nvSpPr>
        <p:spPr/>
        <p:txBody>
          <a:bodyPr/>
          <a:lstStyle/>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无论是篇章布局或是结构模式都不是僵硬的框框，英汉语篇还存在一定的差异。例如：</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chemeClr val="tx1"/>
                </a:solidFill>
                <a:effectLst/>
                <a:latin typeface="Times New Roman" panose="02020603050405020304" pitchFamily="18" charset="0"/>
                <a:ea typeface="楷体" panose="02010609060101010101" pitchFamily="49" charset="-122"/>
              </a:rPr>
              <a:t>说着，汤相公走了进来，作揖坐下。说了一会闲话，便说道：</a:t>
            </a:r>
            <a:r>
              <a:rPr lang="en-US" altLang="zh-CN" sz="1800" kern="100" dirty="0">
                <a:solidFill>
                  <a:schemeClr val="tx1"/>
                </a:solidFill>
                <a:effectLst/>
                <a:latin typeface="Times New Roman" panose="02020603050405020304" pitchFamily="18" charset="0"/>
                <a:ea typeface="楷体" panose="02010609060101010101" pitchFamily="49" charset="-122"/>
              </a:rPr>
              <a:t>“</a:t>
            </a:r>
            <a:r>
              <a:rPr lang="zh-CN" altLang="zh-CN" sz="1800" kern="100" dirty="0">
                <a:solidFill>
                  <a:schemeClr val="tx1"/>
                </a:solidFill>
                <a:effectLst/>
                <a:latin typeface="Times New Roman" panose="02020603050405020304" pitchFamily="18" charset="0"/>
                <a:ea typeface="楷体" panose="02010609060101010101" pitchFamily="49" charset="-122"/>
              </a:rPr>
              <a:t>表叔那房子，我因这半年没有钱用，是我拆卖了。</a:t>
            </a:r>
            <a:r>
              <a:rPr lang="en-US" altLang="zh-CN" sz="1800" kern="100" dirty="0">
                <a:solidFill>
                  <a:schemeClr val="tx1"/>
                </a:solidFill>
                <a:effectLst/>
                <a:latin typeface="Times New Roman" panose="02020603050405020304" pitchFamily="18" charset="0"/>
                <a:ea typeface="楷体" panose="02010609060101010101" pitchFamily="49" charset="-122"/>
              </a:rPr>
              <a:t>”</a:t>
            </a:r>
            <a:r>
              <a:rPr lang="zh-CN" altLang="zh-CN" sz="1800" kern="100" dirty="0">
                <a:solidFill>
                  <a:schemeClr val="tx1"/>
                </a:solidFill>
                <a:effectLst/>
                <a:latin typeface="Times New Roman" panose="02020603050405020304" pitchFamily="18" charset="0"/>
                <a:ea typeface="楷体" panose="02010609060101010101" pitchFamily="49" charset="-122"/>
              </a:rPr>
              <a:t>虞博士道：</a:t>
            </a:r>
            <a:r>
              <a:rPr lang="en-US" altLang="zh-CN" sz="1800" kern="100" dirty="0">
                <a:solidFill>
                  <a:schemeClr val="tx1"/>
                </a:solidFill>
                <a:effectLst/>
                <a:latin typeface="Times New Roman" panose="02020603050405020304" pitchFamily="18" charset="0"/>
                <a:ea typeface="楷体" panose="02010609060101010101" pitchFamily="49" charset="-122"/>
              </a:rPr>
              <a:t>“</a:t>
            </a:r>
            <a:r>
              <a:rPr lang="zh-CN" altLang="zh-CN" sz="1800" kern="100" dirty="0">
                <a:solidFill>
                  <a:schemeClr val="tx1"/>
                </a:solidFill>
                <a:effectLst/>
                <a:latin typeface="Times New Roman" panose="02020603050405020304" pitchFamily="18" charset="0"/>
                <a:ea typeface="楷体" panose="02010609060101010101" pitchFamily="49" charset="-122"/>
              </a:rPr>
              <a:t>怪不得你。今年没有生意，家里也要吃用，没奈何卖了，又老远的路来告诉我做嘎？</a:t>
            </a:r>
            <a:r>
              <a:rPr lang="en-US" altLang="zh-CN" sz="1800" kern="100" dirty="0">
                <a:solidFill>
                  <a:schemeClr val="tx1"/>
                </a:solidFill>
                <a:effectLst/>
                <a:latin typeface="Times New Roman" panose="02020603050405020304" pitchFamily="18" charset="0"/>
                <a:ea typeface="楷体" panose="02010609060101010101" pitchFamily="49" charset="-122"/>
              </a:rPr>
              <a:t>”</a:t>
            </a:r>
            <a:r>
              <a:rPr lang="zh-CN" altLang="zh-CN" sz="1800" kern="100" dirty="0">
                <a:solidFill>
                  <a:schemeClr val="tx1"/>
                </a:solidFill>
                <a:effectLst/>
                <a:latin typeface="Times New Roman" panose="02020603050405020304" pitchFamily="18" charset="0"/>
                <a:ea typeface="楷体" panose="02010609060101010101" pitchFamily="49" charset="-122"/>
              </a:rPr>
              <a:t>汤相公道：</a:t>
            </a:r>
            <a:r>
              <a:rPr lang="en-US" altLang="zh-CN" sz="1800" kern="100" dirty="0">
                <a:solidFill>
                  <a:schemeClr val="tx1"/>
                </a:solidFill>
                <a:effectLst/>
                <a:latin typeface="Times New Roman" panose="02020603050405020304" pitchFamily="18" charset="0"/>
                <a:ea typeface="楷体" panose="02010609060101010101" pitchFamily="49" charset="-122"/>
              </a:rPr>
              <a:t>“</a:t>
            </a:r>
            <a:r>
              <a:rPr lang="zh-CN" altLang="zh-CN" sz="1800" kern="100" dirty="0">
                <a:solidFill>
                  <a:schemeClr val="tx1"/>
                </a:solidFill>
                <a:effectLst/>
                <a:latin typeface="Times New Roman" panose="02020603050405020304" pitchFamily="18" charset="0"/>
                <a:ea typeface="楷体" panose="02010609060101010101" pitchFamily="49" charset="-122"/>
              </a:rPr>
              <a:t>我拆了房子，就没有处住，所以来同表叔商量，借些银子去当几间屋住。</a:t>
            </a:r>
            <a:r>
              <a:rPr lang="en-US" altLang="zh-CN" sz="1800" kern="100" dirty="0">
                <a:solidFill>
                  <a:schemeClr val="tx1"/>
                </a:solidFill>
                <a:effectLst/>
                <a:latin typeface="Times New Roman" panose="02020603050405020304" pitchFamily="18" charset="0"/>
                <a:ea typeface="楷体" panose="02010609060101010101" pitchFamily="49" charset="-122"/>
              </a:rPr>
              <a:t>”</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宋体" panose="02010600030101010101" pitchFamily="2" charset="-122"/>
              </a:rPr>
              <a:t>Master Tang came into the garden, bowed and sat down. After some polite conversation, he said, “For the last half year I’ve had no money, uncle. So I’ve sold your house.” “That’s all right,” replied Dr. Yu, “If your business was poor…”</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2922042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D1024A7-0E22-7AFF-6CC5-ECDC004CDCA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CAF4435-71F2-CD7C-61E7-0EB26A9D35D6}"/>
              </a:ext>
            </a:extLst>
          </p:cNvPr>
          <p:cNvSpPr>
            <a:spLocks noGrp="1"/>
          </p:cNvSpPr>
          <p:nvPr>
            <p:ph idx="1"/>
          </p:nvPr>
        </p:nvSpPr>
        <p:spPr/>
        <p:txBody>
          <a:bodyPr/>
          <a:lstStyle/>
          <a:p>
            <a:pPr indent="228600" algn="just"/>
            <a:r>
              <a:rPr lang="zh-CN" altLang="zh-CN" sz="1800" kern="100" dirty="0">
                <a:solidFill>
                  <a:schemeClr val="tx1"/>
                </a:solidFill>
                <a:effectLst/>
                <a:latin typeface="Times New Roman" panose="02020603050405020304" pitchFamily="18" charset="0"/>
                <a:ea typeface="宋体" panose="02010600030101010101" pitchFamily="2" charset="-122"/>
              </a:rPr>
              <a:t>按中国传统的小说章法，可以把会话合在一个段落里，但把这种写法搬进英语，则会显得很沉闷，需要分段：</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宋体" panose="02010600030101010101" pitchFamily="2" charset="-122"/>
              </a:rPr>
              <a:t>Master Tang came into the garden, bowed and sat down. After some polite conversation, he said, </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宋体" panose="02010600030101010101" pitchFamily="2" charset="-122"/>
              </a:rPr>
              <a:t>“For the last half year I’ve had no money, uncle. So I’ve sold your house.” </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chemeClr val="tx1"/>
                </a:solidFill>
                <a:effectLst/>
                <a:latin typeface="Times New Roman" panose="02020603050405020304" pitchFamily="18" charset="0"/>
                <a:ea typeface="宋体" panose="02010600030101010101" pitchFamily="2" charset="-122"/>
              </a:rPr>
              <a:t>“That’s all right,” replied Dr. Yu, “If your business was poor…”</a:t>
            </a:r>
            <a:endParaRPr lang="zh-CN" altLang="zh-CN" sz="2400" kern="100" dirty="0">
              <a:solidFill>
                <a:schemeClr val="tx1"/>
              </a:solidFill>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16876922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325DA1E-229B-CCBD-2AEA-DF51D3629692}"/>
              </a:ext>
            </a:extLst>
          </p:cNvPr>
          <p:cNvSpPr>
            <a:spLocks noGrp="1"/>
          </p:cNvSpPr>
          <p:nvPr>
            <p:ph type="title"/>
          </p:nvPr>
        </p:nvSpPr>
        <p:spPr/>
        <p:txBody>
          <a:bodyPr>
            <a:normAutofit/>
          </a:bodyPr>
          <a:lstStyle/>
          <a:p>
            <a:pPr algn="ctr"/>
            <a:r>
              <a:rPr lang="zh-CN" altLang="en-US" dirty="0">
                <a:solidFill>
                  <a:srgbClr val="FF0000"/>
                </a:solidFill>
              </a:rPr>
              <a:t>第四节 英汉体裁风格</a:t>
            </a:r>
          </a:p>
        </p:txBody>
      </p:sp>
      <p:sp>
        <p:nvSpPr>
          <p:cNvPr id="3" name="内容占位符 2">
            <a:extLst>
              <a:ext uri="{FF2B5EF4-FFF2-40B4-BE49-F238E27FC236}">
                <a16:creationId xmlns:a16="http://schemas.microsoft.com/office/drawing/2014/main" id="{F413A85D-6615-C52F-E311-5B0D03216B9C}"/>
              </a:ext>
            </a:extLst>
          </p:cNvPr>
          <p:cNvSpPr>
            <a:spLocks noGrp="1"/>
          </p:cNvSpPr>
          <p:nvPr>
            <p:ph idx="1"/>
          </p:nvPr>
        </p:nvSpPr>
        <p:spPr/>
        <p:txBody>
          <a:bodyPr/>
          <a:lstStyle/>
          <a:p>
            <a:pPr indent="228600" algn="just"/>
            <a:r>
              <a:rPr lang="en-US" altLang="zh-CN" sz="1800" kern="100">
                <a:solidFill>
                  <a:srgbClr val="000000"/>
                </a:solidFill>
                <a:effectLst/>
                <a:latin typeface="Times New Roman" panose="02020603050405020304" pitchFamily="18" charset="0"/>
                <a:ea typeface="宋体" panose="02010600030101010101" pitchFamily="2" charset="-122"/>
              </a:rPr>
              <a:t> </a:t>
            </a:r>
            <a:r>
              <a:rPr lang="zh-CN" altLang="zh-CN" sz="1800" kern="100">
                <a:solidFill>
                  <a:srgbClr val="000000"/>
                </a:solidFill>
                <a:effectLst/>
                <a:latin typeface="Times New Roman" panose="02020603050405020304" pitchFamily="18" charset="0"/>
                <a:ea typeface="宋体" panose="02010600030101010101" pitchFamily="2" charset="-122"/>
              </a:rPr>
              <a:t>前面</a:t>
            </a:r>
            <a:r>
              <a:rPr lang="zh-CN" altLang="zh-CN" sz="1800" kern="100" dirty="0">
                <a:solidFill>
                  <a:srgbClr val="000000"/>
                </a:solidFill>
                <a:effectLst/>
                <a:latin typeface="Times New Roman" panose="02020603050405020304" pitchFamily="18" charset="0"/>
                <a:ea typeface="宋体" panose="02010600030101010101" pitchFamily="2" charset="-122"/>
              </a:rPr>
              <a:t>我们分析了不同的文体会有不同的篇章结构（语篇模式），这实际上涉及到体裁与风格的关系了。在第二章第五节，我们讲了什么是体裁：体裁是完成公认和共同遵守的交际目的、内容和形式是约定俗成的语言运用体式或程式，在词汇和语法（</a:t>
            </a:r>
            <a:r>
              <a:rPr lang="en-US" altLang="zh-CN" sz="1800" kern="100" dirty="0" err="1">
                <a:solidFill>
                  <a:srgbClr val="000000"/>
                </a:solidFill>
                <a:effectLst/>
                <a:latin typeface="Times New Roman" panose="02020603050405020304" pitchFamily="18" charset="0"/>
                <a:ea typeface="宋体" panose="02010600030101010101" pitchFamily="2" charset="-122"/>
              </a:rPr>
              <a:t>lexico</a:t>
            </a:r>
            <a:r>
              <a:rPr lang="en-US" altLang="zh-CN" sz="1800" kern="100" dirty="0">
                <a:solidFill>
                  <a:srgbClr val="000000"/>
                </a:solidFill>
                <a:effectLst/>
                <a:latin typeface="Times New Roman" panose="02020603050405020304" pitchFamily="18" charset="0"/>
                <a:ea typeface="宋体" panose="02010600030101010101" pitchFamily="2" charset="-122"/>
              </a:rPr>
              <a:t>-grammatical</a:t>
            </a:r>
            <a:r>
              <a:rPr lang="zh-CN" altLang="zh-CN" sz="1800" kern="100" dirty="0">
                <a:solidFill>
                  <a:srgbClr val="000000"/>
                </a:solidFill>
                <a:effectLst/>
                <a:latin typeface="Times New Roman" panose="02020603050405020304" pitchFamily="18" charset="0"/>
                <a:ea typeface="宋体" panose="02010600030101010101" pitchFamily="2" charset="-122"/>
              </a:rPr>
              <a:t>）层面上就是体裁格式（</a:t>
            </a:r>
            <a:r>
              <a:rPr lang="en-US" altLang="zh-CN" sz="1800" kern="100" dirty="0">
                <a:solidFill>
                  <a:srgbClr val="000000"/>
                </a:solidFill>
                <a:effectLst/>
                <a:latin typeface="Times New Roman" panose="02020603050405020304" pitchFamily="18" charset="0"/>
                <a:ea typeface="宋体" panose="02010600030101010101" pitchFamily="2" charset="-122"/>
              </a:rPr>
              <a:t>generic formulation</a:t>
            </a:r>
            <a:r>
              <a:rPr lang="zh-CN" altLang="zh-CN" sz="1800" kern="100" dirty="0">
                <a:solidFill>
                  <a:srgbClr val="000000"/>
                </a:solidFill>
                <a:effectLst/>
                <a:latin typeface="Times New Roman" panose="02020603050405020304" pitchFamily="18" charset="0"/>
                <a:ea typeface="宋体" panose="02010600030101010101" pitchFamily="2" charset="-122"/>
              </a:rPr>
              <a:t>），在认知结构层面上则是体裁结构（</a:t>
            </a:r>
            <a:r>
              <a:rPr lang="en-US" altLang="zh-CN" sz="1800" kern="100" dirty="0">
                <a:solidFill>
                  <a:srgbClr val="000000"/>
                </a:solidFill>
                <a:effectLst/>
                <a:latin typeface="Times New Roman" panose="02020603050405020304" pitchFamily="18" charset="0"/>
                <a:ea typeface="宋体" panose="02010600030101010101" pitchFamily="2" charset="-122"/>
              </a:rPr>
              <a:t>generic structure</a:t>
            </a:r>
            <a:r>
              <a:rPr lang="zh-CN" altLang="zh-CN" sz="1800" kern="100" dirty="0">
                <a:solidFill>
                  <a:srgbClr val="000000"/>
                </a:solidFill>
                <a:effectLst/>
                <a:latin typeface="Times New Roman" panose="02020603050405020304" pitchFamily="18" charset="0"/>
                <a:ea typeface="宋体" panose="02010600030101010101" pitchFamily="2" charset="-122"/>
              </a:rPr>
              <a:t>）或语篇模式（</a:t>
            </a:r>
            <a:r>
              <a:rPr lang="en-US" altLang="zh-CN" sz="1800" kern="100" dirty="0">
                <a:solidFill>
                  <a:srgbClr val="000000"/>
                </a:solidFill>
                <a:effectLst/>
                <a:latin typeface="Times New Roman" panose="02020603050405020304" pitchFamily="18" charset="0"/>
                <a:ea typeface="宋体" panose="02010600030101010101" pitchFamily="2" charset="-122"/>
              </a:rPr>
              <a:t>textual pattern</a:t>
            </a:r>
            <a:r>
              <a:rPr lang="zh-CN" altLang="zh-CN" sz="1800" kern="100" dirty="0">
                <a:solidFill>
                  <a:srgbClr val="000000"/>
                </a:solidFill>
                <a:effectLst/>
                <a:latin typeface="Times New Roman" panose="02020603050405020304" pitchFamily="18" charset="0"/>
                <a:ea typeface="宋体" panose="02010600030101010101" pitchFamily="2" charset="-122"/>
              </a:rPr>
              <a:t>）。体裁分析包含了分析交际目的、认知结构层面上的构思（即体裁结构，也就是语篇模式），以及词汇和语法（</a:t>
            </a:r>
            <a:r>
              <a:rPr lang="en-US" altLang="zh-CN" sz="1800" kern="100" dirty="0" err="1">
                <a:solidFill>
                  <a:srgbClr val="000000"/>
                </a:solidFill>
                <a:effectLst/>
                <a:latin typeface="Times New Roman" panose="02020603050405020304" pitchFamily="18" charset="0"/>
                <a:ea typeface="宋体" panose="02010600030101010101" pitchFamily="2" charset="-122"/>
              </a:rPr>
              <a:t>lexico</a:t>
            </a:r>
            <a:r>
              <a:rPr lang="en-US" altLang="zh-CN" sz="1800" kern="100" dirty="0">
                <a:solidFill>
                  <a:srgbClr val="000000"/>
                </a:solidFill>
                <a:effectLst/>
                <a:latin typeface="Times New Roman" panose="02020603050405020304" pitchFamily="18" charset="0"/>
                <a:ea typeface="宋体" panose="02010600030101010101" pitchFamily="2" charset="-122"/>
              </a:rPr>
              <a:t>-grammatical</a:t>
            </a:r>
            <a:r>
              <a:rPr lang="zh-CN" altLang="zh-CN" sz="1800" kern="100" dirty="0">
                <a:solidFill>
                  <a:srgbClr val="000000"/>
                </a:solidFill>
                <a:effectLst/>
                <a:latin typeface="Times New Roman" panose="02020603050405020304" pitchFamily="18" charset="0"/>
                <a:ea typeface="宋体" panose="02010600030101010101" pitchFamily="2" charset="-122"/>
              </a:rPr>
              <a:t>）层面上的体式或程式（即体裁格式）。体裁分析实际上相当于我国文章学中的“构思”与“谋篇布局”，已经结合了语篇内外的因素。</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13979622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92E3DFF7-B205-F56A-6FE5-60BABC57C258}"/>
              </a:ext>
            </a:extLst>
          </p:cNvPr>
          <p:cNvSpPr>
            <a:spLocks noGrp="1"/>
          </p:cNvSpPr>
          <p:nvPr>
            <p:ph idx="1"/>
          </p:nvPr>
        </p:nvSpPr>
        <p:spPr>
          <a:xfrm>
            <a:off x="779489" y="419725"/>
            <a:ext cx="10777928" cy="6280878"/>
          </a:xfrm>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现在我们进一步讨论：相同内容的篇章，采用不同的篇章结构会有不同的文体风格，即体裁不同风格也不相同，如相同内容的事情可以用传奇故事，也可以诗歌，或者广告等不同体裁，达到的效果是不同的。例如：</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492F9129-C10C-DFAE-54D7-AF158152CE1A}"/>
              </a:ext>
            </a:extLst>
          </p:cNvPr>
          <p:cNvPicPr>
            <a:picLocks noChangeAspect="1"/>
          </p:cNvPicPr>
          <p:nvPr/>
        </p:nvPicPr>
        <p:blipFill rotWithShape="1">
          <a:blip r:embed="rId2"/>
          <a:srcRect r="49460"/>
          <a:stretch/>
        </p:blipFill>
        <p:spPr>
          <a:xfrm>
            <a:off x="634583" y="1587684"/>
            <a:ext cx="5450111" cy="2639542"/>
          </a:xfrm>
          <a:prstGeom prst="rect">
            <a:avLst/>
          </a:prstGeom>
        </p:spPr>
      </p:pic>
      <p:pic>
        <p:nvPicPr>
          <p:cNvPr id="7" name="图片 6">
            <a:extLst>
              <a:ext uri="{FF2B5EF4-FFF2-40B4-BE49-F238E27FC236}">
                <a16:creationId xmlns:a16="http://schemas.microsoft.com/office/drawing/2014/main" id="{A377D1D0-C6F3-B214-EC30-D6032D516DC1}"/>
              </a:ext>
            </a:extLst>
          </p:cNvPr>
          <p:cNvPicPr>
            <a:picLocks noChangeAspect="1"/>
          </p:cNvPicPr>
          <p:nvPr/>
        </p:nvPicPr>
        <p:blipFill rotWithShape="1">
          <a:blip r:embed="rId3"/>
          <a:srcRect r="49698" b="-1016"/>
          <a:stretch/>
        </p:blipFill>
        <p:spPr>
          <a:xfrm>
            <a:off x="6229600" y="1715486"/>
            <a:ext cx="5839122" cy="2511740"/>
          </a:xfrm>
          <a:prstGeom prst="rect">
            <a:avLst/>
          </a:prstGeom>
        </p:spPr>
      </p:pic>
      <p:sp>
        <p:nvSpPr>
          <p:cNvPr id="9" name="文本框 8">
            <a:extLst>
              <a:ext uri="{FF2B5EF4-FFF2-40B4-BE49-F238E27FC236}">
                <a16:creationId xmlns:a16="http://schemas.microsoft.com/office/drawing/2014/main" id="{32CDB8F2-35C9-2540-AF74-4EDCA7886514}"/>
              </a:ext>
            </a:extLst>
          </p:cNvPr>
          <p:cNvSpPr txBox="1"/>
          <p:nvPr/>
        </p:nvSpPr>
        <p:spPr>
          <a:xfrm>
            <a:off x="1217950" y="5199821"/>
            <a:ext cx="9170233" cy="461665"/>
          </a:xfrm>
          <a:prstGeom prst="rect">
            <a:avLst/>
          </a:prstGeom>
          <a:noFill/>
        </p:spPr>
        <p:txBody>
          <a:bodyPr wrap="square">
            <a:spAutoFit/>
          </a:bodyPr>
          <a:lstStyle/>
          <a:p>
            <a:r>
              <a:rPr lang="zh-CN" altLang="en-US" sz="2400" dirty="0"/>
              <a:t>这是小说体裁。英译汉时，按照小说的时间和事件的逻辑翻译。</a:t>
            </a:r>
          </a:p>
        </p:txBody>
      </p:sp>
    </p:spTree>
    <p:extLst>
      <p:ext uri="{BB962C8B-B14F-4D97-AF65-F5344CB8AC3E}">
        <p14:creationId xmlns:p14="http://schemas.microsoft.com/office/powerpoint/2010/main" val="253871725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B469E3D-0537-0D64-BE8E-F4E992CACF8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AF3930F-7AAB-EC3A-601A-5E9BE5BD4CD9}"/>
              </a:ext>
            </a:extLst>
          </p:cNvPr>
          <p:cNvSpPr>
            <a:spLocks noGrp="1"/>
          </p:cNvSpPr>
          <p:nvPr>
            <p:ph idx="1"/>
          </p:nvPr>
        </p:nvSpPr>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如改为传奇故事，则是这样：</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solidFill>
                  <a:srgbClr val="000000"/>
                </a:solidFill>
                <a:effectLst/>
                <a:latin typeface="Times New Roman" panose="02020603050405020304" pitchFamily="18" charset="0"/>
                <a:ea typeface="楷体" panose="02010609060101010101" pitchFamily="49" charset="-122"/>
              </a:rPr>
              <a:t>All was in a mess at six o'clock in the evening. A soldier on his sentry duty saw enemies approaching, five hundred in all. He sent emergent message for reinforcements and tried to open fire but failed as his gun's bolt jammed. Staying calm, he applied a drop of oil and the machine gun fired and beat off the attack before the reinforcements came.</a:t>
            </a:r>
            <a:r>
              <a:rPr lang="en-US" altLang="zh-CN" sz="1800" kern="100" dirty="0">
                <a:solidFill>
                  <a:srgbClr val="000000"/>
                </a:solidFill>
                <a:effectLst/>
                <a:latin typeface="楷体" panose="02010609060101010101" pitchFamily="49" charset="-122"/>
                <a:ea typeface="宋体" panose="02010600030101010101" pitchFamily="2" charset="-122"/>
              </a:rPr>
              <a:t> </a:t>
            </a:r>
            <a:endParaRPr lang="zh-CN" altLang="zh-CN" sz="2400" kern="100" dirty="0">
              <a:effectLst/>
              <a:latin typeface="Times New Roman" panose="02020603050405020304" pitchFamily="18" charset="0"/>
              <a:ea typeface="宋体" panose="02010600030101010101" pitchFamily="2" charset="-122"/>
            </a:endParaRPr>
          </a:p>
          <a:p>
            <a:pPr algn="just"/>
            <a:r>
              <a:rPr lang="zh-CN" altLang="zh-CN" sz="1800" kern="100" dirty="0">
                <a:solidFill>
                  <a:srgbClr val="000000"/>
                </a:solidFill>
                <a:effectLst/>
                <a:latin typeface="Times New Roman" panose="02020603050405020304" pitchFamily="18" charset="0"/>
                <a:ea typeface="楷体" panose="02010609060101010101" pitchFamily="49" charset="-122"/>
              </a:rPr>
              <a:t>【译文】</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楷体" panose="02010609060101010101" pitchFamily="49" charset="-122"/>
              </a:rPr>
              <a:t>六点刚过，夜色当空，混乱不堪。某兵值班，突遇敌人，共计五百。快速求救，紧急开枪，枪栓卡住，镇静加油，立发枪响。枪声震慑，阻挡前进，援兵赶到，击退敌人。</a:t>
            </a:r>
            <a:endParaRPr lang="zh-CN" altLang="zh-CN" sz="2400" kern="100" dirty="0">
              <a:effectLst/>
              <a:latin typeface="Times New Roman" panose="02020603050405020304" pitchFamily="18" charset="0"/>
              <a:ea typeface="宋体" panose="02010600030101010101" pitchFamily="2" charset="-122"/>
            </a:endParaRPr>
          </a:p>
          <a:p>
            <a:r>
              <a:rPr lang="zh-CN" altLang="zh-CN" sz="18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情节简约但不缺主要环节，汉语译文句子短促有力。</a:t>
            </a:r>
            <a:endParaRPr lang="zh-CN" altLang="en-US" dirty="0">
              <a:solidFill>
                <a:srgbClr val="FF0000"/>
              </a:solidFill>
            </a:endParaRPr>
          </a:p>
        </p:txBody>
      </p:sp>
    </p:spTree>
    <p:extLst>
      <p:ext uri="{BB962C8B-B14F-4D97-AF65-F5344CB8AC3E}">
        <p14:creationId xmlns:p14="http://schemas.microsoft.com/office/powerpoint/2010/main" val="1125871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A49C7A-7837-E2DD-B9EC-3EF8AA4F0F0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6745B58-88E3-4EC6-7516-E602802830FE}"/>
              </a:ext>
            </a:extLst>
          </p:cNvPr>
          <p:cNvSpPr>
            <a:spLocks noGrp="1"/>
          </p:cNvSpPr>
          <p:nvPr>
            <p:ph idx="1"/>
          </p:nvPr>
        </p:nvSpPr>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例如：</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solidFill>
                  <a:srgbClr val="000000"/>
                </a:solidFill>
                <a:effectLst/>
                <a:latin typeface="Times New Roman" panose="02020603050405020304" pitchFamily="18" charset="0"/>
                <a:ea typeface="宋体" panose="02010600030101010101" pitchFamily="2" charset="-122"/>
              </a:rPr>
              <a:t>(1) John decided to see Mary immediately.(2)He wanted to tell her what had actually happened to their mother.</a:t>
            </a:r>
            <a:endParaRPr lang="zh-CN" altLang="zh-CN" sz="2400" kern="100" dirty="0">
              <a:effectLst/>
              <a:latin typeface="Times New Roman" panose="02020603050405020304" pitchFamily="18" charset="0"/>
              <a:ea typeface="宋体" panose="02010600030101010101" pitchFamily="2" charset="-122"/>
            </a:endParaRPr>
          </a:p>
          <a:p>
            <a:pPr algn="just"/>
            <a:r>
              <a:rPr lang="zh-CN" altLang="zh-CN" sz="1800" kern="100" dirty="0">
                <a:solidFill>
                  <a:srgbClr val="000000"/>
                </a:solidFill>
                <a:effectLst/>
                <a:latin typeface="Times New Roman" panose="02020603050405020304" pitchFamily="18" charset="0"/>
                <a:ea typeface="楷体" panose="02010609060101010101" pitchFamily="49" charset="-122"/>
              </a:rPr>
              <a:t>【译文】</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楷体" panose="02010609060101010101" pitchFamily="49" charset="-122"/>
              </a:rPr>
              <a:t>约翰决定立刻去见玛丽。他想告诉她，他们的妈妈发生了什么事情。</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宋体" panose="02010600030101010101" pitchFamily="2" charset="-122"/>
              </a:rPr>
              <a:t>    </a:t>
            </a:r>
            <a:r>
              <a:rPr lang="zh-CN" altLang="zh-CN" sz="1800" kern="100" dirty="0">
                <a:solidFill>
                  <a:srgbClr val="000000"/>
                </a:solidFill>
                <a:effectLst/>
                <a:latin typeface="Times New Roman" panose="02020603050405020304" pitchFamily="18" charset="0"/>
                <a:ea typeface="宋体" panose="02010600030101010101" pitchFamily="2" charset="-122"/>
              </a:rPr>
              <a:t>句（</a:t>
            </a:r>
            <a:r>
              <a:rPr lang="en-US" altLang="zh-CN" sz="1800" kern="100" dirty="0">
                <a:solidFill>
                  <a:srgbClr val="000000"/>
                </a:solidFill>
                <a:effectLst/>
                <a:latin typeface="Times New Roman" panose="02020603050405020304" pitchFamily="18" charset="0"/>
                <a:ea typeface="宋体" panose="02010600030101010101" pitchFamily="2" charset="-122"/>
              </a:rPr>
              <a:t>1</a:t>
            </a:r>
            <a:r>
              <a:rPr lang="zh-CN" altLang="zh-CN" sz="1800" kern="100" dirty="0">
                <a:solidFill>
                  <a:srgbClr val="000000"/>
                </a:solidFill>
                <a:effectLst/>
                <a:latin typeface="Times New Roman" panose="02020603050405020304" pitchFamily="18" charset="0"/>
                <a:ea typeface="宋体" panose="02010600030101010101" pitchFamily="2" charset="-122"/>
              </a:rPr>
              <a:t>）中的</a:t>
            </a:r>
            <a:r>
              <a:rPr lang="en-US" altLang="zh-CN" sz="1800" kern="100" dirty="0">
                <a:solidFill>
                  <a:srgbClr val="000000"/>
                </a:solidFill>
                <a:effectLst/>
                <a:latin typeface="Times New Roman" panose="02020603050405020304" pitchFamily="18" charset="0"/>
                <a:ea typeface="宋体" panose="02010600030101010101" pitchFamily="2" charset="-122"/>
              </a:rPr>
              <a:t>He</a:t>
            </a:r>
            <a:r>
              <a:rPr lang="zh-CN" altLang="zh-CN" sz="1800" kern="100" dirty="0">
                <a:solidFill>
                  <a:srgbClr val="000000"/>
                </a:solidFill>
                <a:effectLst/>
                <a:latin typeface="Times New Roman" panose="02020603050405020304" pitchFamily="18" charset="0"/>
                <a:ea typeface="宋体" panose="02010600030101010101" pitchFamily="2" charset="-122"/>
              </a:rPr>
              <a:t>指</a:t>
            </a:r>
            <a:r>
              <a:rPr lang="en-US" altLang="zh-CN" sz="1800" kern="100" dirty="0">
                <a:solidFill>
                  <a:srgbClr val="000000"/>
                </a:solidFill>
                <a:effectLst/>
                <a:latin typeface="Times New Roman" panose="02020603050405020304" pitchFamily="18" charset="0"/>
                <a:ea typeface="宋体" panose="02010600030101010101" pitchFamily="2" charset="-122"/>
              </a:rPr>
              <a:t>John</a:t>
            </a:r>
            <a:r>
              <a:rPr lang="zh-CN" altLang="zh-CN" sz="1800" kern="100" dirty="0">
                <a:solidFill>
                  <a:srgbClr val="000000"/>
                </a:solidFill>
                <a:effectLst/>
                <a:latin typeface="Times New Roman" panose="02020603050405020304" pitchFamily="18" charset="0"/>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her</a:t>
            </a:r>
            <a:r>
              <a:rPr lang="zh-CN" altLang="zh-CN" sz="1800" kern="100" dirty="0">
                <a:solidFill>
                  <a:srgbClr val="000000"/>
                </a:solidFill>
                <a:effectLst/>
                <a:latin typeface="Times New Roman" panose="02020603050405020304" pitchFamily="18" charset="0"/>
                <a:ea typeface="宋体" panose="02010600030101010101" pitchFamily="2" charset="-122"/>
              </a:rPr>
              <a:t>指</a:t>
            </a:r>
            <a:r>
              <a:rPr lang="en-US" altLang="zh-CN" sz="1800" kern="100" dirty="0">
                <a:solidFill>
                  <a:srgbClr val="000000"/>
                </a:solidFill>
                <a:effectLst/>
                <a:latin typeface="Times New Roman" panose="02020603050405020304" pitchFamily="18" charset="0"/>
                <a:ea typeface="宋体" panose="02010600030101010101" pitchFamily="2" charset="-122"/>
              </a:rPr>
              <a:t>Mary</a:t>
            </a:r>
            <a:r>
              <a:rPr lang="zh-CN" altLang="zh-CN" sz="1800" kern="100" dirty="0">
                <a:solidFill>
                  <a:srgbClr val="000000"/>
                </a:solidFill>
                <a:effectLst/>
                <a:latin typeface="Times New Roman" panose="02020603050405020304" pitchFamily="18" charset="0"/>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their mother</a:t>
            </a:r>
            <a:r>
              <a:rPr lang="zh-CN" altLang="zh-CN" sz="1800" kern="100" dirty="0">
                <a:solidFill>
                  <a:srgbClr val="000000"/>
                </a:solidFill>
                <a:effectLst/>
                <a:latin typeface="Times New Roman" panose="02020603050405020304" pitchFamily="18" charset="0"/>
                <a:ea typeface="宋体" panose="02010600030101010101" pitchFamily="2" charset="-122"/>
              </a:rPr>
              <a:t>表明</a:t>
            </a:r>
            <a:r>
              <a:rPr lang="en-US" altLang="zh-CN" sz="1800" kern="100" dirty="0">
                <a:solidFill>
                  <a:srgbClr val="000000"/>
                </a:solidFill>
                <a:effectLst/>
                <a:latin typeface="Times New Roman" panose="02020603050405020304" pitchFamily="18" charset="0"/>
                <a:ea typeface="宋体" panose="02010600030101010101" pitchFamily="2" charset="-122"/>
              </a:rPr>
              <a:t>John </a:t>
            </a:r>
            <a:r>
              <a:rPr lang="zh-CN" altLang="zh-CN" sz="1800" kern="100" dirty="0">
                <a:solidFill>
                  <a:srgbClr val="000000"/>
                </a:solidFill>
                <a:effectLst/>
                <a:latin typeface="Times New Roman" panose="02020603050405020304" pitchFamily="18" charset="0"/>
                <a:ea typeface="宋体" panose="02010600030101010101" pitchFamily="2" charset="-122"/>
              </a:rPr>
              <a:t>和</a:t>
            </a:r>
            <a:r>
              <a:rPr lang="en-US" altLang="zh-CN" sz="1800" kern="100" dirty="0">
                <a:solidFill>
                  <a:srgbClr val="000000"/>
                </a:solidFill>
                <a:effectLst/>
                <a:latin typeface="Times New Roman" panose="02020603050405020304" pitchFamily="18" charset="0"/>
                <a:ea typeface="宋体" panose="02010600030101010101" pitchFamily="2" charset="-122"/>
              </a:rPr>
              <a:t>Mary</a:t>
            </a:r>
            <a:r>
              <a:rPr lang="zh-CN" altLang="zh-CN" sz="1800" kern="100" dirty="0">
                <a:solidFill>
                  <a:srgbClr val="000000"/>
                </a:solidFill>
                <a:effectLst/>
                <a:latin typeface="Times New Roman" panose="02020603050405020304" pitchFamily="18" charset="0"/>
                <a:ea typeface="宋体" panose="02010600030101010101" pitchFamily="2" charset="-122"/>
              </a:rPr>
              <a:t>之间的关系，这就是语内照应。当语篇中找不到所指对象，比如，足球比赛时，你手指场内的队员说：</a:t>
            </a:r>
            <a:r>
              <a:rPr lang="en-US" altLang="zh-CN" sz="1800" kern="100" dirty="0">
                <a:solidFill>
                  <a:srgbClr val="000000"/>
                </a:solidFill>
                <a:effectLst/>
                <a:latin typeface="Times New Roman" panose="02020603050405020304" pitchFamily="18" charset="0"/>
                <a:ea typeface="宋体" panose="02010600030101010101" pitchFamily="2" charset="-122"/>
              </a:rPr>
              <a:t>Look, how they rush to the goal! </a:t>
            </a:r>
            <a:r>
              <a:rPr lang="zh-CN" altLang="zh-CN" sz="1800" kern="100" dirty="0">
                <a:solidFill>
                  <a:srgbClr val="000000"/>
                </a:solidFill>
                <a:effectLst/>
                <a:latin typeface="Times New Roman" panose="02020603050405020304" pitchFamily="18" charset="0"/>
                <a:ea typeface="宋体" panose="02010600030101010101" pitchFamily="2" charset="-122"/>
              </a:rPr>
              <a:t>听者只能依靠话语所处的客观环境，即语篇外的因素去领悟</a:t>
            </a:r>
            <a:r>
              <a:rPr lang="en-US" altLang="zh-CN" sz="1800" kern="100" dirty="0">
                <a:solidFill>
                  <a:srgbClr val="000000"/>
                </a:solidFill>
                <a:effectLst/>
                <a:latin typeface="Times New Roman" panose="02020603050405020304" pitchFamily="18" charset="0"/>
                <a:ea typeface="宋体" panose="02010600030101010101" pitchFamily="2" charset="-122"/>
              </a:rPr>
              <a:t>they</a:t>
            </a:r>
            <a:r>
              <a:rPr lang="zh-CN" altLang="zh-CN" sz="1800" kern="100" dirty="0">
                <a:solidFill>
                  <a:srgbClr val="000000"/>
                </a:solidFill>
                <a:effectLst/>
                <a:latin typeface="Times New Roman" panose="02020603050405020304" pitchFamily="18" charset="0"/>
                <a:ea typeface="宋体" panose="02010600030101010101" pitchFamily="2" charset="-122"/>
              </a:rPr>
              <a:t>和</a:t>
            </a:r>
            <a:r>
              <a:rPr lang="en-US" altLang="zh-CN" sz="1800" kern="100" dirty="0">
                <a:solidFill>
                  <a:srgbClr val="000000"/>
                </a:solidFill>
                <a:effectLst/>
                <a:latin typeface="Times New Roman" panose="02020603050405020304" pitchFamily="18" charset="0"/>
                <a:ea typeface="宋体" panose="02010600030101010101" pitchFamily="2" charset="-122"/>
              </a:rPr>
              <a:t>the</a:t>
            </a:r>
            <a:r>
              <a:rPr lang="zh-CN" altLang="zh-CN" sz="1800" kern="100" dirty="0">
                <a:solidFill>
                  <a:srgbClr val="000000"/>
                </a:solidFill>
                <a:effectLst/>
                <a:latin typeface="Times New Roman" panose="02020603050405020304" pitchFamily="18" charset="0"/>
                <a:ea typeface="宋体" panose="02010600030101010101" pitchFamily="2" charset="-122"/>
              </a:rPr>
              <a:t>的所指对象，这样的照应关系称作语外照应。</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74640640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24F4E4CC-DD89-E4C1-8E15-551D792BB574}"/>
              </a:ext>
            </a:extLst>
          </p:cNvPr>
          <p:cNvSpPr>
            <a:spLocks noGrp="1"/>
          </p:cNvSpPr>
          <p:nvPr>
            <p:ph idx="1"/>
          </p:nvPr>
        </p:nvSpPr>
        <p:spPr>
          <a:xfrm>
            <a:off x="608400" y="523671"/>
            <a:ext cx="10975200" cy="639976"/>
          </a:xfrm>
        </p:spPr>
        <p:txBody>
          <a:bodyPr>
            <a:normAutofit fontScale="92500" lnSpcReduction="10000"/>
          </a:bodyPr>
          <a:lstStyle/>
          <a:p>
            <a:pPr indent="228600" algn="just"/>
            <a:r>
              <a:rPr lang="zh-CN" altLang="zh-CN" sz="2400" kern="100" dirty="0">
                <a:solidFill>
                  <a:srgbClr val="FF0000"/>
                </a:solidFill>
                <a:latin typeface="Times New Roman" panose="02020603050405020304" pitchFamily="18" charset="0"/>
                <a:ea typeface="宋体" panose="02010600030101010101" pitchFamily="2" charset="-122"/>
              </a:rPr>
              <a:t>如改为采访：采访的口语特征就</a:t>
            </a:r>
            <a:r>
              <a:rPr lang="zh-CN" altLang="zh-CN" sz="2400" kern="100" dirty="0">
                <a:solidFill>
                  <a:srgbClr val="FF0000"/>
                </a:solidFill>
                <a:effectLst/>
                <a:latin typeface="Times New Roman" panose="02020603050405020304" pitchFamily="18" charset="0"/>
                <a:ea typeface="宋体" panose="02010600030101010101" pitchFamily="2" charset="-122"/>
              </a:rPr>
              <a:t>很明显，语篇结构取决于问答的话轮</a:t>
            </a:r>
            <a:r>
              <a:rPr lang="zh-CN" altLang="zh-CN" sz="2400" kern="100" dirty="0">
                <a:solidFill>
                  <a:srgbClr val="000000"/>
                </a:solidFill>
                <a:effectLst/>
                <a:latin typeface="Times New Roman" panose="02020603050405020304" pitchFamily="18" charset="0"/>
                <a:ea typeface="宋体" panose="02010600030101010101" pitchFamily="2" charset="-122"/>
              </a:rPr>
              <a:t>。</a:t>
            </a:r>
            <a:endParaRPr lang="zh-CN" altLang="zh-CN" sz="3200" kern="100" dirty="0">
              <a:effectLst/>
              <a:latin typeface="Times New Roman" panose="02020603050405020304" pitchFamily="18" charset="0"/>
              <a:ea typeface="宋体" panose="02010600030101010101" pitchFamily="2" charset="-122"/>
            </a:endParaRPr>
          </a:p>
          <a:p>
            <a:pPr indent="228600" algn="just"/>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9087C7EB-2405-9BB5-F0C9-725E97857F61}"/>
              </a:ext>
            </a:extLst>
          </p:cNvPr>
          <p:cNvPicPr>
            <a:picLocks noChangeAspect="1"/>
          </p:cNvPicPr>
          <p:nvPr/>
        </p:nvPicPr>
        <p:blipFill rotWithShape="1">
          <a:blip r:embed="rId2"/>
          <a:srcRect r="49024" b="-1449"/>
          <a:stretch/>
        </p:blipFill>
        <p:spPr>
          <a:xfrm>
            <a:off x="667711" y="1163647"/>
            <a:ext cx="4758079" cy="4054429"/>
          </a:xfrm>
          <a:prstGeom prst="rect">
            <a:avLst/>
          </a:prstGeom>
        </p:spPr>
      </p:pic>
      <p:pic>
        <p:nvPicPr>
          <p:cNvPr id="7" name="图片 6">
            <a:extLst>
              <a:ext uri="{FF2B5EF4-FFF2-40B4-BE49-F238E27FC236}">
                <a16:creationId xmlns:a16="http://schemas.microsoft.com/office/drawing/2014/main" id="{580CE9E1-92B4-D4A8-849A-EADA799DB916}"/>
              </a:ext>
            </a:extLst>
          </p:cNvPr>
          <p:cNvPicPr>
            <a:picLocks noChangeAspect="1"/>
          </p:cNvPicPr>
          <p:nvPr/>
        </p:nvPicPr>
        <p:blipFill rotWithShape="1">
          <a:blip r:embed="rId3"/>
          <a:srcRect r="50000" b="-2457"/>
          <a:stretch/>
        </p:blipFill>
        <p:spPr>
          <a:xfrm>
            <a:off x="5927617" y="1163647"/>
            <a:ext cx="5154156" cy="3876469"/>
          </a:xfrm>
          <a:prstGeom prst="rect">
            <a:avLst/>
          </a:prstGeom>
        </p:spPr>
      </p:pic>
      <p:sp>
        <p:nvSpPr>
          <p:cNvPr id="9" name="文本框 8">
            <a:extLst>
              <a:ext uri="{FF2B5EF4-FFF2-40B4-BE49-F238E27FC236}">
                <a16:creationId xmlns:a16="http://schemas.microsoft.com/office/drawing/2014/main" id="{E3638DF3-5275-9EA0-6155-EADF94C5286F}"/>
              </a:ext>
            </a:extLst>
          </p:cNvPr>
          <p:cNvSpPr txBox="1"/>
          <p:nvPr/>
        </p:nvSpPr>
        <p:spPr>
          <a:xfrm>
            <a:off x="667710" y="5673385"/>
            <a:ext cx="10305089" cy="646331"/>
          </a:xfrm>
          <a:prstGeom prst="rect">
            <a:avLst/>
          </a:prstGeom>
          <a:noFill/>
        </p:spPr>
        <p:txBody>
          <a:bodyPr wrap="square">
            <a:spAutoFit/>
          </a:bodyPr>
          <a:lstStyle/>
          <a:p>
            <a:pPr indent="228600" algn="just"/>
            <a:r>
              <a:rPr lang="zh-CN" altLang="zh-CN" kern="100" dirty="0">
                <a:solidFill>
                  <a:srgbClr val="000000"/>
                </a:solidFill>
                <a:effectLst/>
                <a:latin typeface="Times New Roman" panose="02020603050405020304" pitchFamily="18" charset="0"/>
                <a:ea typeface="宋体" panose="02010600030101010101" pitchFamily="2" charset="-122"/>
              </a:rPr>
              <a:t>从上面的例子可以看出，不同的体裁风格可以给内容表达起到意想不到的效果，英汉体裁表达要注意在词汇和语法层面上传达体裁格式。</a:t>
            </a:r>
            <a:endParaRPr lang="zh-CN" altLang="zh-CN" kern="100" dirty="0">
              <a:effectLst/>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49565272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DA753FEB-299B-E457-39CA-69ABD54230D6}"/>
              </a:ext>
            </a:extLst>
          </p:cNvPr>
          <p:cNvSpPr>
            <a:spLocks noGrp="1"/>
          </p:cNvSpPr>
          <p:nvPr>
            <p:ph idx="1"/>
          </p:nvPr>
        </p:nvSpPr>
        <p:spPr>
          <a:xfrm>
            <a:off x="728410" y="432000"/>
            <a:ext cx="10969200" cy="4759200"/>
          </a:xfrm>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除了体裁不同风格不同外，我们还要注意英汉翻译之间的体裁转换。下面观察一个汉语原创语篇的英语译文体裁转换。</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5" name="图片 4">
            <a:extLst>
              <a:ext uri="{FF2B5EF4-FFF2-40B4-BE49-F238E27FC236}">
                <a16:creationId xmlns:a16="http://schemas.microsoft.com/office/drawing/2014/main" id="{673D5CAE-1A38-DB04-AFD2-1481A04F5AB1}"/>
              </a:ext>
            </a:extLst>
          </p:cNvPr>
          <p:cNvPicPr>
            <a:picLocks noChangeAspect="1"/>
          </p:cNvPicPr>
          <p:nvPr/>
        </p:nvPicPr>
        <p:blipFill rotWithShape="1">
          <a:blip r:embed="rId2"/>
          <a:srcRect r="50000" b="711"/>
          <a:stretch/>
        </p:blipFill>
        <p:spPr>
          <a:xfrm>
            <a:off x="728410" y="1324250"/>
            <a:ext cx="4950940" cy="4209500"/>
          </a:xfrm>
          <a:prstGeom prst="rect">
            <a:avLst/>
          </a:prstGeom>
        </p:spPr>
      </p:pic>
      <p:pic>
        <p:nvPicPr>
          <p:cNvPr id="7" name="图片 6">
            <a:extLst>
              <a:ext uri="{FF2B5EF4-FFF2-40B4-BE49-F238E27FC236}">
                <a16:creationId xmlns:a16="http://schemas.microsoft.com/office/drawing/2014/main" id="{C125A3E3-8F27-6E71-1DAB-1B9557E78815}"/>
              </a:ext>
            </a:extLst>
          </p:cNvPr>
          <p:cNvPicPr>
            <a:picLocks noChangeAspect="1"/>
          </p:cNvPicPr>
          <p:nvPr/>
        </p:nvPicPr>
        <p:blipFill rotWithShape="1">
          <a:blip r:embed="rId3"/>
          <a:srcRect t="-1" r="49692" b="-1530"/>
          <a:stretch/>
        </p:blipFill>
        <p:spPr>
          <a:xfrm>
            <a:off x="6096000" y="1002859"/>
            <a:ext cx="5059241" cy="5308000"/>
          </a:xfrm>
          <a:prstGeom prst="rect">
            <a:avLst/>
          </a:prstGeom>
        </p:spPr>
      </p:pic>
    </p:spTree>
    <p:extLst>
      <p:ext uri="{BB962C8B-B14F-4D97-AF65-F5344CB8AC3E}">
        <p14:creationId xmlns:p14="http://schemas.microsoft.com/office/powerpoint/2010/main" val="291600298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BADEAB05-9A6F-5105-D256-3A618B1890EE}"/>
              </a:ext>
            </a:extLst>
          </p:cNvPr>
          <p:cNvSpPr>
            <a:spLocks noGrp="1"/>
          </p:cNvSpPr>
          <p:nvPr>
            <p:ph idx="1"/>
          </p:nvPr>
        </p:nvSpPr>
        <p:spPr>
          <a:xfrm>
            <a:off x="585516" y="770872"/>
            <a:ext cx="11020967" cy="4745508"/>
          </a:xfrm>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我们先看看这方面的英语原创文本有什么特征：</a:t>
            </a:r>
            <a:endParaRPr lang="zh-CN" altLang="zh-CN" sz="2400" kern="100" dirty="0">
              <a:effectLst/>
              <a:latin typeface="Times New Roman" panose="02020603050405020304" pitchFamily="18" charset="0"/>
              <a:ea typeface="宋体" panose="02010600030101010101" pitchFamily="2" charset="-122"/>
            </a:endParaRPr>
          </a:p>
          <a:p>
            <a:pPr algn="l"/>
            <a:r>
              <a:rPr lang="en-US" altLang="zh-CN" sz="1800" b="1" kern="100" dirty="0">
                <a:solidFill>
                  <a:srgbClr val="000000"/>
                </a:solidFill>
                <a:effectLst/>
                <a:latin typeface="Times New Roman" panose="02020603050405020304" pitchFamily="18" charset="0"/>
                <a:ea typeface="楷体" panose="02010609060101010101" pitchFamily="49" charset="-122"/>
              </a:rPr>
              <a:t>Minnesota State Colleges and Universities System Board Policies on Student Rights and Responsibilities</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According to Board Policy 3.1, students have the following rights and responsibilities:</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1. Freedom to Learn</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In addition to the basic constitutional rights enjoyed by all citizens, students at colleges and universities have specific rights related to academic freedom and their status as students. Freedom to teach and freedom to learn are inseparable facets of academic freedom. The freedom to learn depends on appropriate opportunities and conditions in all learning environments, on the campus, and in the larger community. Students are expected to exercise their freedom with responsibility.</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93079450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1BE67C6C-0145-8B44-9755-6319C1884AF1}"/>
              </a:ext>
            </a:extLst>
          </p:cNvPr>
          <p:cNvSpPr>
            <a:spLocks noGrp="1"/>
          </p:cNvSpPr>
          <p:nvPr>
            <p:ph idx="1"/>
          </p:nvPr>
        </p:nvSpPr>
        <p:spPr>
          <a:xfrm>
            <a:off x="659566" y="884420"/>
            <a:ext cx="10918033" cy="5365180"/>
          </a:xfrm>
        </p:spPr>
        <p:txBody>
          <a:bodyPr>
            <a:normAutofit/>
          </a:bodyPr>
          <a:lstStyle/>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2. Freedom of Expression</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Individual students and student organizations shall be free to examine and discuss all questions of interest to them and to express opinions publicly and privately. They shall be free to support causes by orderly means that do not substantially disrupt the regular and essential operation of the college or university. Students shall be free to take reasoned exception to the information or views offered in any course of study and to reserve judgment about matters of opinion, but they are responsible for learning the content of any course of study for which they are enrolled.</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3. Freedom of Association</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Students shall be free to organize and join organizations to promote their common and lawful interests, subject to college or university policies, procedures, or regulations. Registration or recognition may be withheld or withdrawn from organizations that violate college or university policies, procedures, or regulations.</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01162190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2EC872F8-0AA2-2FD8-3B4C-9D1C5EB2FB1F}"/>
              </a:ext>
            </a:extLst>
          </p:cNvPr>
          <p:cNvSpPr>
            <a:spLocks noGrp="1"/>
          </p:cNvSpPr>
          <p:nvPr>
            <p:ph idx="1"/>
          </p:nvPr>
        </p:nvSpPr>
        <p:spPr/>
        <p:txBody>
          <a:bodyPr/>
          <a:lstStyle/>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4. Student–Sponsored Forums</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Students shall have the right to assemble, to select speakers, and to discuss issues of their choice. The college or university shall establish reasonable time, place and manner restrictions to assure that the assembly does not substantially disrupt the work of the college or university or interfere with the opportunity of other students to obtain an education or otherwise infringe upon the rights of others. Such regulations must not be used as a means of censorship. The president or designee may prohibit any forum when there is a likelihood of harm to individuals or damage to property if the event is held. Prior to any such prohibition, the president shall make his or her best effort to consult with the student association.</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55671618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3D23355-BCBA-8114-18DA-B42B861607D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CDF1C35-A11D-F366-DD59-C8B870832289}"/>
              </a:ext>
            </a:extLst>
          </p:cNvPr>
          <p:cNvSpPr>
            <a:spLocks noGrp="1"/>
          </p:cNvSpPr>
          <p:nvPr>
            <p:ph idx="1"/>
          </p:nvPr>
        </p:nvSpPr>
        <p:spPr/>
        <p:txBody>
          <a:bodyPr/>
          <a:lstStyle/>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5. Student Publications</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Student–funded publications must be free of censorship and advance approval of copy. Their editors and managers shall be free to develop their own editorial and news coverage policies. Editors, managers, and contributors of student publications shall be protected from arbitrary suspension and removal because of student, faculty, administrative, or public disapproval of editorial policy or content. The student fee allocation process must not be used as a means of editorial control of student–funded publications. All student publications must explicitly state on the editorial page that the opinions there expressed are not necessarily those of the college, university, system, or student body.</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9574071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61E6C4A-EEE3-1766-25D8-FF7C2A3E5CD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7225A12-54DB-C271-DB1A-75EAD62AE6C3}"/>
              </a:ext>
            </a:extLst>
          </p:cNvPr>
          <p:cNvSpPr>
            <a:spLocks noGrp="1"/>
          </p:cNvSpPr>
          <p:nvPr>
            <p:ph idx="1"/>
          </p:nvPr>
        </p:nvSpPr>
        <p:spPr>
          <a:xfrm>
            <a:off x="608400" y="1490400"/>
            <a:ext cx="10969200" cy="5060302"/>
          </a:xfrm>
        </p:spPr>
        <p:txBody>
          <a:bodyPr>
            <a:normAutofit lnSpcReduction="10000"/>
          </a:bodyPr>
          <a:lstStyle/>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6. Student Policies</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The policies, procedures, and regulations of the college or university regarding student expectations, rights, and responsibilities must be readily accessible to students.</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7. Catalog and Course Information</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To the extent possible, students must be provided relevant and accurate information regarding courses prior to enrollment. Catalog course descriptions and website postings must be accurate and based on information existing at the time of publication. To the extent possible, class schedules must list the names of faculty teaching the courses.</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8. Student Academic Standing Information</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Students shall have access to accurate information for establishing and maintaining acceptable academic standing, information which will enable students to determine their individual academic standing, and information regarding graduation requirements.</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68244569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F1CF510-A079-3459-302A-A5CC461A1C5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1AB036E-7AEF-9E96-C9AB-CA0E85A9EC69}"/>
              </a:ext>
            </a:extLst>
          </p:cNvPr>
          <p:cNvSpPr>
            <a:spLocks noGrp="1"/>
          </p:cNvSpPr>
          <p:nvPr>
            <p:ph idx="1"/>
          </p:nvPr>
        </p:nvSpPr>
        <p:spPr/>
        <p:txBody>
          <a:bodyPr/>
          <a:lstStyle/>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9. Academic Evaluation</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Student academic performance must be evaluated solely on the basis of academic standards, including any requirements that are noted in the catalog, course syllabus, student handbook, or on the college or university website. Students must have protection against prejudiced or capricious evaluation and not be evaluated on the basis of opinions or conduct in matters unrelated to academic standards. Students must have the right to review their corrected examinations or other required assignments used by the faculty in evaluating the student’s academic performance.</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848843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F08561-2AB6-8C18-A08D-FE02992EE7E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7FBBD3F-4B70-4CB9-84E3-DADF917E4356}"/>
              </a:ext>
            </a:extLst>
          </p:cNvPr>
          <p:cNvSpPr>
            <a:spLocks noGrp="1"/>
          </p:cNvSpPr>
          <p:nvPr>
            <p:ph idx="1"/>
          </p:nvPr>
        </p:nvSpPr>
        <p:spPr/>
        <p:txBody>
          <a:bodyPr/>
          <a:lstStyle/>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10. Property Rights</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Term papers, essays, projects, works of art, and similar property including property in which the student has intellectual property rights pursuant to Board Policy 3.26 must be returned to a student upon request, within a reasonable time frame, when no longer needed for evaluation purposes, unless the student grants written permission for them to be retained.</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11. Student Review and Consultation</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Students must have the right to appropriate levels of participation in college and university decision–making pursuant to Board Policy 2.3 and System Procedure 2.3.1, Student Involvement in Decision–Making.</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37892397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39F82A4-4EAA-8412-1CD3-BF89E3E480A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1289A44-EA29-8FC2-4F36-824ACC2F822C}"/>
              </a:ext>
            </a:extLst>
          </p:cNvPr>
          <p:cNvSpPr>
            <a:spLocks noGrp="1"/>
          </p:cNvSpPr>
          <p:nvPr>
            <p:ph idx="1"/>
          </p:nvPr>
        </p:nvSpPr>
        <p:spPr/>
        <p:txBody>
          <a:bodyPr/>
          <a:lstStyle/>
          <a:p>
            <a:pPr algn="just"/>
            <a:r>
              <a:rPr lang="en-US" altLang="zh-CN" sz="1800" b="1" kern="100" dirty="0">
                <a:solidFill>
                  <a:srgbClr val="000000"/>
                </a:solidFill>
                <a:effectLst/>
                <a:latin typeface="Times New Roman" panose="02020603050405020304" pitchFamily="18" charset="0"/>
                <a:ea typeface="楷体" panose="02010609060101010101" pitchFamily="49" charset="-122"/>
              </a:rPr>
              <a:t>Student Conduct Responsibility</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Responsibility for University student conduct matters is vested in the President of St. Cloud State University who delegates to the Vice President for Student Life and Development the task of policy development and adjudication of student conduct matters. The Title IX student conduct process is delegated to the Title IX Coordinator.</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Students, faculty, and staff are asked to assume positions of responsibility by serving on the University Student Conduct Board. Final authority in student conduct matters is, however, vested in the University administration.</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124850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D023EA-7449-DA9E-39C3-73469DCFC9C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16193F4-51DF-C0DE-7EFA-551BFB4668BE}"/>
              </a:ext>
            </a:extLst>
          </p:cNvPr>
          <p:cNvSpPr>
            <a:spLocks noGrp="1"/>
          </p:cNvSpPr>
          <p:nvPr>
            <p:ph idx="1"/>
          </p:nvPr>
        </p:nvSpPr>
        <p:spPr/>
        <p:txBody>
          <a:bodyPr/>
          <a:lstStyle/>
          <a:p>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语内照应又可分为</a:t>
            </a:r>
            <a:r>
              <a:rPr lang="en-US" altLang="zh-CN" sz="1800" kern="100" dirty="0">
                <a:solidFill>
                  <a:srgbClr val="000000"/>
                </a:solidFill>
                <a:effectLst/>
                <a:latin typeface="宋体" panose="02010600030101010101" pitchFamily="2" charset="-122"/>
                <a:cs typeface="Times New Roman" panose="02020603050405020304" pitchFamily="18" charset="0"/>
              </a:rPr>
              <a:t>“</a:t>
            </a:r>
            <a:r>
              <a:rPr lang="zh-CN" altLang="zh-CN" sz="1800" kern="100" dirty="0">
                <a:solidFill>
                  <a:srgbClr val="000000"/>
                </a:solidFill>
                <a:effectLst/>
                <a:ea typeface="宋体" panose="02010600030101010101" pitchFamily="2" charset="-122"/>
                <a:cs typeface="Times New Roman" panose="02020603050405020304" pitchFamily="18" charset="0"/>
              </a:rPr>
              <a:t>上指</a:t>
            </a:r>
            <a:r>
              <a:rPr lang="en-US" altLang="zh-CN" sz="1800" kern="100" dirty="0">
                <a:solidFill>
                  <a:srgbClr val="000000"/>
                </a:solidFill>
                <a:effectLst/>
                <a:ea typeface="宋体" panose="02010600030101010101" pitchFamily="2" charset="-122"/>
                <a:cs typeface="Times New Roman" panose="02020603050405020304" pitchFamily="18" charset="0"/>
              </a:rPr>
              <a:t>”</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dirty="0">
                <a:solidFill>
                  <a:srgbClr val="000000"/>
                </a:solidFill>
                <a:effectLst/>
                <a:latin typeface="Times New Roman" panose="02020603050405020304" pitchFamily="18" charset="0"/>
                <a:ea typeface="宋体" panose="02010600030101010101" pitchFamily="2" charset="-122"/>
              </a:rPr>
              <a:t>anaphora</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，亦称</a:t>
            </a:r>
            <a:r>
              <a:rPr lang="en-US" altLang="zh-CN" sz="1800" kern="100" dirty="0">
                <a:solidFill>
                  <a:srgbClr val="000000"/>
                </a:solidFill>
                <a:effectLst/>
                <a:latin typeface="宋体" panose="02010600030101010101" pitchFamily="2" charset="-122"/>
                <a:cs typeface="Times New Roman" panose="02020603050405020304" pitchFamily="18" charset="0"/>
              </a:rPr>
              <a:t>“</a:t>
            </a:r>
            <a:r>
              <a:rPr lang="zh-CN" altLang="zh-CN" sz="1800" kern="100" dirty="0">
                <a:solidFill>
                  <a:srgbClr val="000000"/>
                </a:solidFill>
                <a:effectLst/>
                <a:ea typeface="宋体" panose="02010600030101010101" pitchFamily="2" charset="-122"/>
                <a:cs typeface="Times New Roman" panose="02020603050405020304" pitchFamily="18" charset="0"/>
              </a:rPr>
              <a:t>反指</a:t>
            </a:r>
            <a:r>
              <a:rPr lang="en-US" altLang="zh-CN" sz="1800" kern="100" dirty="0">
                <a:solidFill>
                  <a:srgbClr val="000000"/>
                </a:solidFill>
                <a:effectLst/>
                <a:ea typeface="宋体" panose="02010600030101010101" pitchFamily="2" charset="-122"/>
                <a:cs typeface="Times New Roman" panose="02020603050405020304" pitchFamily="18" charset="0"/>
              </a:rPr>
              <a:t>”</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）和</a:t>
            </a:r>
            <a:r>
              <a:rPr lang="en-US" altLang="zh-CN" sz="1800" kern="100" dirty="0">
                <a:solidFill>
                  <a:srgbClr val="000000"/>
                </a:solidFill>
                <a:effectLst/>
                <a:latin typeface="宋体" panose="02010600030101010101" pitchFamily="2" charset="-122"/>
                <a:cs typeface="Times New Roman" panose="02020603050405020304" pitchFamily="18" charset="0"/>
              </a:rPr>
              <a:t>“</a:t>
            </a:r>
            <a:r>
              <a:rPr lang="zh-CN" altLang="zh-CN" sz="1800" kern="100" dirty="0">
                <a:solidFill>
                  <a:srgbClr val="000000"/>
                </a:solidFill>
                <a:effectLst/>
                <a:ea typeface="宋体" panose="02010600030101010101" pitchFamily="2" charset="-122"/>
                <a:cs typeface="Times New Roman" panose="02020603050405020304" pitchFamily="18" charset="0"/>
              </a:rPr>
              <a:t>下指</a:t>
            </a:r>
            <a:r>
              <a:rPr lang="en-US" altLang="zh-CN" sz="1800" kern="100" dirty="0">
                <a:solidFill>
                  <a:srgbClr val="000000"/>
                </a:solidFill>
                <a:effectLst/>
                <a:ea typeface="宋体" panose="02010600030101010101" pitchFamily="2" charset="-122"/>
                <a:cs typeface="Times New Roman" panose="02020603050405020304" pitchFamily="18" charset="0"/>
              </a:rPr>
              <a:t>”</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dirty="0">
                <a:solidFill>
                  <a:srgbClr val="000000"/>
                </a:solidFill>
                <a:effectLst/>
                <a:latin typeface="Times New Roman" panose="02020603050405020304" pitchFamily="18" charset="0"/>
                <a:ea typeface="宋体" panose="02010600030101010101" pitchFamily="2" charset="-122"/>
              </a:rPr>
              <a:t>cataphora</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1800" kern="100" dirty="0">
                <a:solidFill>
                  <a:srgbClr val="000000"/>
                </a:solidFill>
                <a:effectLst/>
                <a:ea typeface="宋体" panose="02010600030101010101" pitchFamily="2" charset="-122"/>
                <a:cs typeface="Times New Roman" panose="02020603050405020304" pitchFamily="18" charset="0"/>
              </a:rPr>
              <a:t>亦称</a:t>
            </a:r>
            <a:r>
              <a:rPr lang="en-US" altLang="zh-CN" sz="1800" kern="100" dirty="0">
                <a:solidFill>
                  <a:srgbClr val="000000"/>
                </a:solidFill>
                <a:effectLst/>
                <a:ea typeface="宋体" panose="02010600030101010101" pitchFamily="2" charset="-122"/>
                <a:cs typeface="Times New Roman" panose="02020603050405020304" pitchFamily="18" charset="0"/>
              </a:rPr>
              <a:t>“</a:t>
            </a:r>
            <a:r>
              <a:rPr lang="zh-CN" altLang="zh-CN" sz="1800" kern="100" dirty="0">
                <a:solidFill>
                  <a:srgbClr val="000000"/>
                </a:solidFill>
                <a:effectLst/>
                <a:ea typeface="宋体" panose="02010600030101010101" pitchFamily="2" charset="-122"/>
                <a:cs typeface="Times New Roman" panose="02020603050405020304" pitchFamily="18" charset="0"/>
              </a:rPr>
              <a:t>预指</a:t>
            </a:r>
            <a:r>
              <a:rPr lang="en-US" altLang="zh-CN" sz="1800" kern="100" dirty="0">
                <a:solidFill>
                  <a:srgbClr val="000000"/>
                </a:solidFill>
                <a:effectLst/>
                <a:ea typeface="宋体" panose="02010600030101010101" pitchFamily="2" charset="-122"/>
                <a:cs typeface="Times New Roman" panose="02020603050405020304" pitchFamily="18" charset="0"/>
              </a:rPr>
              <a:t>”</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），前者用一个词或词组代替上文中提到的另一个词或词组，如：</a:t>
            </a:r>
            <a:r>
              <a:rPr lang="en-US" altLang="zh-CN" sz="1800" kern="100" dirty="0">
                <a:solidFill>
                  <a:srgbClr val="000000"/>
                </a:solidFill>
                <a:effectLst/>
                <a:latin typeface="Times New Roman" panose="02020603050405020304" pitchFamily="18" charset="0"/>
                <a:ea typeface="宋体" panose="02010600030101010101" pitchFamily="2" charset="-122"/>
              </a:rPr>
              <a:t>Tom told a story but Mary did not believe it. </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其中</a:t>
            </a:r>
            <a:r>
              <a:rPr lang="en-US" altLang="zh-CN" sz="1800" kern="100" dirty="0">
                <a:solidFill>
                  <a:srgbClr val="000000"/>
                </a:solidFill>
                <a:effectLst/>
                <a:latin typeface="Times New Roman" panose="02020603050405020304" pitchFamily="18" charset="0"/>
                <a:ea typeface="宋体" panose="02010600030101010101" pitchFamily="2" charset="-122"/>
              </a:rPr>
              <a:t>it</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反过来指上文中的</a:t>
            </a:r>
            <a:r>
              <a:rPr lang="en-US" altLang="zh-CN" sz="1800" kern="100" dirty="0">
                <a:solidFill>
                  <a:srgbClr val="000000"/>
                </a:solidFill>
                <a:effectLst/>
                <a:latin typeface="Times New Roman" panose="02020603050405020304" pitchFamily="18" charset="0"/>
                <a:ea typeface="宋体" panose="02010600030101010101" pitchFamily="2" charset="-122"/>
              </a:rPr>
              <a:t>story</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，后者用一个词或短语一个词指下文即将出现的另一个词，短语乃至句子</a:t>
            </a:r>
            <a:r>
              <a:rPr lang="zh-CN" altLang="en-US"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en-US" dirty="0"/>
          </a:p>
        </p:txBody>
      </p:sp>
    </p:spTree>
    <p:extLst>
      <p:ext uri="{BB962C8B-B14F-4D97-AF65-F5344CB8AC3E}">
        <p14:creationId xmlns:p14="http://schemas.microsoft.com/office/powerpoint/2010/main" val="45033476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901CE4B-5E51-6A4F-4A43-BCD22DD1446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7AE28BC-8719-C895-14D6-108143462936}"/>
              </a:ext>
            </a:extLst>
          </p:cNvPr>
          <p:cNvSpPr>
            <a:spLocks noGrp="1"/>
          </p:cNvSpPr>
          <p:nvPr>
            <p:ph idx="1"/>
          </p:nvPr>
        </p:nvSpPr>
        <p:spPr/>
        <p:txBody>
          <a:bodyPr/>
          <a:lstStyle/>
          <a:p>
            <a:pPr algn="just"/>
            <a:r>
              <a:rPr lang="en-US" altLang="zh-CN" sz="1800" b="1" kern="100" dirty="0">
                <a:solidFill>
                  <a:srgbClr val="000000"/>
                </a:solidFill>
                <a:effectLst/>
                <a:latin typeface="Times New Roman" panose="02020603050405020304" pitchFamily="18" charset="0"/>
                <a:ea typeface="楷体" panose="02010609060101010101" pitchFamily="49" charset="-122"/>
              </a:rPr>
              <a:t>Prohibited Student Conduct</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Any student who attempts or assists others to commit prohibited conduct as defined below may be held accountable as committing the prohibited act.</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29912362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82BCB8D-9257-C38A-5B99-ECDC366553B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9062E2F-331E-40FE-8377-A44CBB2CD559}"/>
              </a:ext>
            </a:extLst>
          </p:cNvPr>
          <p:cNvSpPr>
            <a:spLocks noGrp="1"/>
          </p:cNvSpPr>
          <p:nvPr>
            <p:ph idx="1"/>
          </p:nvPr>
        </p:nvSpPr>
        <p:spPr/>
        <p:txBody>
          <a:bodyPr/>
          <a:lstStyle/>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1. Academic dishonesty, including but not limited to: cheating, plagiarism, falsification, and collusion. This includes any violation of the Academic Integrity Policy. www.stcloudstate.edu/policies/.</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2. Intentionally, recklessly, or negligently interfering with, or causing disruption to, normal University or University sponsored activities including, but not limited to: teaching, research, University administration, fire, police or other emergency services, ceremonial events, scheduled interviews, co-curricular activities, or other functions on University premises or officially arranged University activities off-campus. This includes a pattern of behavior in which the nature, duration, and/ or severity demonstrate a disregard for the basic rights of others in the University community, community standards, or the educational mission of the University.</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93112063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EDE44B-D127-2DF1-B384-D6365974E02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570C293-561B-2142-A710-2A8C87B08830}"/>
              </a:ext>
            </a:extLst>
          </p:cNvPr>
          <p:cNvSpPr>
            <a:spLocks noGrp="1"/>
          </p:cNvSpPr>
          <p:nvPr>
            <p:ph idx="1"/>
          </p:nvPr>
        </p:nvSpPr>
        <p:spPr/>
        <p:txBody>
          <a:bodyPr/>
          <a:lstStyle/>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3. Violation of published University policies, rules, or regulations.</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4. Intentional, reckless, or negligent physical or verbal abuse, threats, intimidation, harassment, coercion, and/or other conduct that threatens or endangers the health or safety of any person. This includes any form of fighting.</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5. Actual, attempted or threatened sexual assault and/or other sexual misconduct. This definition is applicable where violations of St. Cloud State University’s Sexual Violence Policy are alleged. www.stcloudstate.edu/policies/.</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6. Threat of use, unlawful possession, or use of weapons off-campus or on University premises, unless expressly authorized by Minnesota law, Minnesota State Board policy or the University Violence and Weapons Policy. www.stcloudstate.edu/policies/.</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82936170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1F0626-235D-91FE-E24D-3F15C040B9A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2A03E01-4543-4712-1E1C-44ECA9DE9F4F}"/>
              </a:ext>
            </a:extLst>
          </p:cNvPr>
          <p:cNvSpPr>
            <a:spLocks noGrp="1"/>
          </p:cNvSpPr>
          <p:nvPr>
            <p:ph idx="1"/>
          </p:nvPr>
        </p:nvSpPr>
        <p:spPr/>
        <p:txBody>
          <a:bodyPr/>
          <a:lstStyle/>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7. Activating a fire alarm without cause; tampering with or damaging fire safety equipment or initiating a false report, warning or threat of fire, explosion, or other emergency on University premises. This includes any intentional, reckless, or negligent burning or attempt to burn property belonging to self or others.</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8. Unauthorized use, possession, manufacture, or distribution of any controlled substance or illicit drugs and/or drug paraphernalia. This definition is applicable for alleged violations of the St. Cloud State University Alcohol and Other Drug Policy. www.stcloudstate.edu/policies/. </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8354469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6C55BD0-CABF-80BA-4B1D-1DB278543A2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9809F51-8C1E-571C-9EC0-8FF80AE41DE5}"/>
              </a:ext>
            </a:extLst>
          </p:cNvPr>
          <p:cNvSpPr>
            <a:spLocks noGrp="1"/>
          </p:cNvSpPr>
          <p:nvPr>
            <p:ph idx="1"/>
          </p:nvPr>
        </p:nvSpPr>
        <p:spPr/>
        <p:txBody>
          <a:bodyPr/>
          <a:lstStyle/>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9. Use, possession, or distribution of alcohol on University premises or University-sanctioned or sponsored events except as expressly permitted by University policy. Violation of local and state alcohol laws off- campus, including but not limited to, underage consumption or sale, hosting or provision of alcohol to underage individuals. This includes any violation of the St. Cloud State University Alcohol and Other Drug Policy: www.stcloudstate.edu/policies/.</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10. Knowingly furnishing false information to University personnel; the knowledgeable passing of an insufficient funds check or use of a fraudulent payment method for any financial obligation to the University.</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66524465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91ECE59-0237-6C9F-0111-4DC2D03EDE1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B6DB210-4C02-C088-0F7E-C998FF7A8750}"/>
              </a:ext>
            </a:extLst>
          </p:cNvPr>
          <p:cNvSpPr>
            <a:spLocks noGrp="1"/>
          </p:cNvSpPr>
          <p:nvPr>
            <p:ph idx="1"/>
          </p:nvPr>
        </p:nvSpPr>
        <p:spPr/>
        <p:txBody>
          <a:bodyPr/>
          <a:lstStyle/>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11. Forgery, unauthorized alteration, or unauthorized use of any University document, access devices, instrument of identification, or trademarked or copyrighted organizational names or images.</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12. Theft, attempted theft, unauthorized borrowing, or possession, taking or use of any University, public, or private property or service.</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13. Unauthorized or fraudulent presence in or use of University premises, including another student’s residence.</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14. Unauthorized or fraudulent use of the University telephone, mail, or computer systems or use of any of the above for any illegal act or any act prohibited by the Student Code of Conduct.</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03595255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C6C387-FF21-6FBF-EE32-95D8F03CBCF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6C1CBBB-54D1-B308-5463-8643DAD87ED4}"/>
              </a:ext>
            </a:extLst>
          </p:cNvPr>
          <p:cNvSpPr>
            <a:spLocks noGrp="1"/>
          </p:cNvSpPr>
          <p:nvPr>
            <p:ph idx="1"/>
          </p:nvPr>
        </p:nvSpPr>
        <p:spPr/>
        <p:txBody>
          <a:bodyPr/>
          <a:lstStyle/>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15. Actual or attempted damage to, malicious use of, or abuse of any University, public, or private property.</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16. Failure to comply with the directions of University officials including, but not limited to University Public Safety, residence hall staff, faculty, staff, or administrators acting in the performance of their duties. This includes failure to present identification upon request.</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17. Gambling for money or other things of value on campus or at University sponsored activities except as permitted by law.</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18. Falsely claiming to represent the University, a student, a student organization or club, a faculty, administrator, or staff member of the University.</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6282475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5F61A30-F173-E34B-0C83-9AD07856031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BCEA29F-F1F5-F44B-2650-632313E599D9}"/>
              </a:ext>
            </a:extLst>
          </p:cNvPr>
          <p:cNvSpPr>
            <a:spLocks noGrp="1"/>
          </p:cNvSpPr>
          <p:nvPr>
            <p:ph idx="1"/>
          </p:nvPr>
        </p:nvSpPr>
        <p:spPr/>
        <p:txBody>
          <a:bodyPr/>
          <a:lstStyle/>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19. Actions which unreasonably interfere, obstruct, or prevent the regular and essential operations of the University or infringe upon the rights of others to freely participate in its programs and services. This may include, but is not limited to, intentionally and substantially interfering with the freedom of expression of others; participating in a campus demonstration which disrupts the normal operations of the University; occupying University premises after regular hours; and intentionally obstructing or interfering with the freedom of pedestrian or vehicular movement on campus.</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5085422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0E1BCF7-191B-92D1-4F36-170AA38EE5B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5FA9CEB-9A49-B291-9311-F1DC3B755CD5}"/>
              </a:ext>
            </a:extLst>
          </p:cNvPr>
          <p:cNvSpPr>
            <a:spLocks noGrp="1"/>
          </p:cNvSpPr>
          <p:nvPr>
            <p:ph idx="1"/>
          </p:nvPr>
        </p:nvSpPr>
        <p:spPr/>
        <p:txBody>
          <a:bodyPr/>
          <a:lstStyle/>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20. Parties or gatherings which disturb the peace or create excessive noise in campus residences or off campus neighborhoods.</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21. Alleged violation of local city ordinances, state or federal law.</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22. Interfering with student conduct procedures or outcomes, including but not limited to: falsification, distortion, or misrepresentation of information, knowingly initiating a complaint without cause, harassment, intimidation, or retaliation of a Complainant, Respondent, member of the University Student Conduct Board, witness, investigator, or University personnel before, during, or after a student conduct process.</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楷体" panose="02010609060101010101" pitchFamily="49" charset="-122"/>
              </a:rPr>
              <a:t>23. Failure to comply with any educational sanction or restriction imposed by the student conduct process.</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76927147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27CCA0C-3F18-DC1F-C90B-958B79A8E8A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083547E-61E5-8B65-17B1-92DDD250BBD8}"/>
              </a:ext>
            </a:extLst>
          </p:cNvPr>
          <p:cNvSpPr>
            <a:spLocks noGrp="1"/>
          </p:cNvSpPr>
          <p:nvPr>
            <p:ph idx="1"/>
          </p:nvPr>
        </p:nvSpPr>
        <p:spPr/>
        <p:txBody>
          <a:bodyPr>
            <a:normAutofit fontScale="92500" lnSpcReduction="10000"/>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上述英语原创文本有以下特征：</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宋体" panose="02010600030101010101" pitchFamily="2" charset="-122"/>
              </a:rPr>
              <a:t>1. </a:t>
            </a:r>
            <a:r>
              <a:rPr lang="zh-CN" altLang="zh-CN" sz="1800" kern="100" dirty="0">
                <a:solidFill>
                  <a:srgbClr val="000000"/>
                </a:solidFill>
                <a:effectLst/>
                <a:latin typeface="Times New Roman" panose="02020603050405020304" pitchFamily="18" charset="0"/>
                <a:ea typeface="宋体" panose="02010600030101010101" pitchFamily="2" charset="-122"/>
              </a:rPr>
              <a:t>分为学生的权利（</a:t>
            </a:r>
            <a:r>
              <a:rPr lang="en-US" altLang="zh-CN" sz="1800" kern="100" dirty="0">
                <a:solidFill>
                  <a:srgbClr val="000000"/>
                </a:solidFill>
                <a:effectLst/>
                <a:latin typeface="Times New Roman" panose="02020603050405020304" pitchFamily="18" charset="0"/>
                <a:ea typeface="宋体" panose="02010600030101010101" pitchFamily="2" charset="-122"/>
              </a:rPr>
              <a:t>rights</a:t>
            </a:r>
            <a:r>
              <a:rPr lang="zh-CN" altLang="zh-CN" sz="1800" kern="100" dirty="0">
                <a:solidFill>
                  <a:srgbClr val="000000"/>
                </a:solidFill>
                <a:effectLst/>
                <a:latin typeface="Times New Roman" panose="02020603050405020304" pitchFamily="18" charset="0"/>
                <a:ea typeface="宋体" panose="02010600030101010101" pitchFamily="2" charset="-122"/>
              </a:rPr>
              <a:t>）、责任（</a:t>
            </a:r>
            <a:r>
              <a:rPr lang="en-US" altLang="zh-CN" sz="1800" kern="100" dirty="0">
                <a:solidFill>
                  <a:srgbClr val="000000"/>
                </a:solidFill>
                <a:effectLst/>
                <a:latin typeface="Times New Roman" panose="02020603050405020304" pitchFamily="18" charset="0"/>
                <a:ea typeface="宋体" panose="02010600030101010101" pitchFamily="2" charset="-122"/>
              </a:rPr>
              <a:t>responsibilities</a:t>
            </a:r>
            <a:r>
              <a:rPr lang="zh-CN" altLang="zh-CN" sz="1800" kern="100" dirty="0">
                <a:solidFill>
                  <a:srgbClr val="000000"/>
                </a:solidFill>
                <a:effectLst/>
                <a:latin typeface="Times New Roman" panose="02020603050405020304" pitchFamily="18" charset="0"/>
                <a:ea typeface="宋体" panose="02010600030101010101" pitchFamily="2" charset="-122"/>
              </a:rPr>
              <a:t>）以及禁止行为（</a:t>
            </a:r>
            <a:r>
              <a:rPr lang="en-US" altLang="zh-CN" sz="1800" kern="100" dirty="0">
                <a:solidFill>
                  <a:srgbClr val="000000"/>
                </a:solidFill>
                <a:effectLst/>
                <a:latin typeface="Times New Roman" panose="02020603050405020304" pitchFamily="18" charset="0"/>
                <a:ea typeface="宋体" panose="02010600030101010101" pitchFamily="2" charset="-122"/>
              </a:rPr>
              <a:t>Prohibited Student Conduct</a:t>
            </a:r>
            <a:r>
              <a:rPr lang="zh-CN" altLang="zh-CN" sz="1800" kern="100" dirty="0">
                <a:solidFill>
                  <a:srgbClr val="000000"/>
                </a:solidFill>
                <a:effectLst/>
                <a:latin typeface="Times New Roman" panose="02020603050405020304" pitchFamily="18" charset="0"/>
                <a:ea typeface="宋体" panose="02010600030101010101" pitchFamily="2" charset="-122"/>
              </a:rPr>
              <a:t>）是分开行文的；</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宋体" panose="02010600030101010101" pitchFamily="2" charset="-122"/>
              </a:rPr>
              <a:t>2. </a:t>
            </a:r>
            <a:r>
              <a:rPr lang="zh-CN" altLang="zh-CN" sz="1800" kern="100" dirty="0">
                <a:solidFill>
                  <a:srgbClr val="000000"/>
                </a:solidFill>
                <a:effectLst/>
                <a:latin typeface="Times New Roman" panose="02020603050405020304" pitchFamily="18" charset="0"/>
                <a:ea typeface="宋体" panose="02010600030101010101" pitchFamily="2" charset="-122"/>
              </a:rPr>
              <a:t>权利部分句型为</a:t>
            </a:r>
            <a:r>
              <a:rPr lang="en-US" altLang="zh-CN" sz="1800" kern="100" dirty="0">
                <a:solidFill>
                  <a:srgbClr val="000000"/>
                </a:solidFill>
                <a:effectLst/>
                <a:latin typeface="Times New Roman" panose="02020603050405020304" pitchFamily="18" charset="0"/>
                <a:ea typeface="楷体" panose="02010609060101010101" pitchFamily="49" charset="-122"/>
              </a:rPr>
              <a:t>Students shall……, Students must……</a:t>
            </a:r>
            <a:r>
              <a:rPr lang="zh-CN" altLang="zh-CN" sz="1800" kern="100" dirty="0">
                <a:solidFill>
                  <a:srgbClr val="000000"/>
                </a:solidFill>
                <a:effectLst/>
                <a:latin typeface="Times New Roman" panose="02020603050405020304" pitchFamily="18" charset="0"/>
                <a:ea typeface="宋体" panose="02010600030101010101" pitchFamily="2" charset="-122"/>
              </a:rPr>
              <a:t>；</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宋体" panose="02010600030101010101" pitchFamily="2" charset="-122"/>
              </a:rPr>
              <a:t>3. </a:t>
            </a:r>
            <a:r>
              <a:rPr lang="zh-CN" altLang="zh-CN" sz="1800" kern="100" dirty="0">
                <a:solidFill>
                  <a:srgbClr val="000000"/>
                </a:solidFill>
                <a:effectLst/>
                <a:latin typeface="Times New Roman" panose="02020603050405020304" pitchFamily="18" charset="0"/>
                <a:ea typeface="宋体" panose="02010600030101010101" pitchFamily="2" charset="-122"/>
              </a:rPr>
              <a:t>责任部分并非规定学生的责任，而是学生生活和发展的政策制定和学生行为问题的裁决由谁负责（</a:t>
            </a:r>
            <a:r>
              <a:rPr lang="zh-CN" altLang="zh-CN" sz="1800" kern="100" dirty="0">
                <a:solidFill>
                  <a:srgbClr val="000000"/>
                </a:solidFill>
                <a:effectLst/>
                <a:latin typeface="Times New Roman" panose="02020603050405020304" pitchFamily="18" charset="0"/>
                <a:ea typeface="楷体" panose="02010609060101010101" pitchFamily="49" charset="-122"/>
              </a:rPr>
              <a:t>圣克劳德州立大学校长负责大学学生行为问题，并委派副校长负责学生生活和发展的政策制定和学生行为问题的裁决。</a:t>
            </a:r>
            <a:r>
              <a:rPr lang="en-US" altLang="zh-CN" sz="1800" kern="100" dirty="0">
                <a:solidFill>
                  <a:srgbClr val="000000"/>
                </a:solidFill>
                <a:effectLst/>
                <a:latin typeface="Times New Roman" panose="02020603050405020304" pitchFamily="18" charset="0"/>
                <a:ea typeface="楷体" panose="02010609060101010101" pitchFamily="49" charset="-122"/>
              </a:rPr>
              <a:t>Title IX</a:t>
            </a:r>
            <a:r>
              <a:rPr lang="zh-CN" altLang="zh-CN" sz="1800" kern="100" dirty="0">
                <a:solidFill>
                  <a:srgbClr val="000000"/>
                </a:solidFill>
                <a:effectLst/>
                <a:latin typeface="Times New Roman" panose="02020603050405020304" pitchFamily="18" charset="0"/>
                <a:ea typeface="楷体" panose="02010609060101010101" pitchFamily="49" charset="-122"/>
              </a:rPr>
              <a:t>学生行为过程被委托给</a:t>
            </a:r>
            <a:r>
              <a:rPr lang="en-US" altLang="zh-CN" sz="1800" kern="100" dirty="0">
                <a:solidFill>
                  <a:srgbClr val="000000"/>
                </a:solidFill>
                <a:effectLst/>
                <a:latin typeface="Times New Roman" panose="02020603050405020304" pitchFamily="18" charset="0"/>
                <a:ea typeface="楷体" panose="02010609060101010101" pitchFamily="49" charset="-122"/>
              </a:rPr>
              <a:t>Title IX</a:t>
            </a:r>
            <a:r>
              <a:rPr lang="zh-CN" altLang="zh-CN" sz="1800" kern="100" dirty="0">
                <a:solidFill>
                  <a:srgbClr val="000000"/>
                </a:solidFill>
                <a:effectLst/>
                <a:latin typeface="Times New Roman" panose="02020603050405020304" pitchFamily="18" charset="0"/>
                <a:ea typeface="楷体" panose="02010609060101010101" pitchFamily="49" charset="-122"/>
              </a:rPr>
              <a:t>协调员。学生、教师和工作人员被要求在大学学生行为委员会任职，承担责任。然而，学生行为的最终决定权属于大学的行政部门。</a:t>
            </a:r>
            <a:r>
              <a:rPr lang="zh-CN" altLang="zh-CN" sz="1800" kern="100" dirty="0">
                <a:solidFill>
                  <a:srgbClr val="000000"/>
                </a:solidFill>
                <a:effectLst/>
                <a:latin typeface="Times New Roman" panose="02020603050405020304" pitchFamily="18" charset="0"/>
                <a:ea typeface="宋体" panose="02010600030101010101" pitchFamily="2" charset="-122"/>
              </a:rPr>
              <a:t>）</a:t>
            </a:r>
            <a:endParaRPr lang="en-US" altLang="zh-CN" sz="1800" kern="100" dirty="0">
              <a:solidFill>
                <a:srgbClr val="000000"/>
              </a:solidFill>
              <a:effectLst/>
              <a:latin typeface="Times New Roman" panose="02020603050405020304" pitchFamily="18" charset="0"/>
              <a:ea typeface="宋体" panose="02010600030101010101" pitchFamily="2" charset="-122"/>
            </a:endParaRPr>
          </a:p>
          <a:p>
            <a:pPr marL="228600" marR="0" lvl="0" indent="-228600" algn="just" defTabSz="914400" rtl="0" eaLnBrk="1" fontAlgn="auto" latinLnBrk="0" hangingPunct="1">
              <a:lnSpc>
                <a:spcPct val="130000"/>
              </a:lnSpc>
              <a:spcBef>
                <a:spcPts val="0"/>
              </a:spcBef>
              <a:spcAft>
                <a:spcPts val="1000"/>
              </a:spcAft>
              <a:buClrTx/>
              <a:buSzTx/>
              <a:buFont typeface="Arial" panose="020B0604020202020204" pitchFamily="34" charset="0"/>
              <a:buChar char="●"/>
              <a:tabLst/>
              <a:defRPr/>
            </a:pPr>
            <a:r>
              <a:rPr kumimoji="0" lang="en-US" altLang="zh-CN" sz="1800" b="0" i="0" u="none" strike="noStrike" kern="100" cap="none" spc="150" normalizeH="0" baseline="0" noProof="0" dirty="0">
                <a:ln>
                  <a:noFill/>
                </a:ln>
                <a:solidFill>
                  <a:srgbClr val="000000"/>
                </a:solidFill>
                <a:effectLst/>
                <a:uLnTx/>
                <a:uFillTx/>
                <a:latin typeface="Times New Roman" panose="02020603050405020304" pitchFamily="18" charset="0"/>
                <a:ea typeface="楷体" panose="02010609060101010101" pitchFamily="49" charset="-122"/>
                <a:cs typeface="+mn-cs"/>
              </a:rPr>
              <a:t>4. </a:t>
            </a:r>
            <a:r>
              <a:rPr kumimoji="0" lang="zh-CN" altLang="zh-CN" sz="1800" b="0" i="0" u="none" strike="noStrike" kern="100" cap="none" spc="15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禁止行为部分用一句话统领（</a:t>
            </a:r>
            <a:r>
              <a:rPr kumimoji="0" lang="en-US" altLang="zh-CN" sz="1800" b="0" i="0" u="none" strike="noStrike" kern="100" cap="none" spc="150" normalizeH="0" baseline="0" noProof="0" dirty="0">
                <a:ln>
                  <a:noFill/>
                </a:ln>
                <a:solidFill>
                  <a:srgbClr val="000000"/>
                </a:solidFill>
                <a:effectLst/>
                <a:uLnTx/>
                <a:uFillTx/>
                <a:latin typeface="Times New Roman" panose="02020603050405020304" pitchFamily="18" charset="0"/>
                <a:ea typeface="楷体" panose="02010609060101010101" pitchFamily="49" charset="-122"/>
                <a:cs typeface="+mn-cs"/>
              </a:rPr>
              <a:t>Any student who attempts or assists others to commit prohibited conduct as defined below may be held accountable as committing the prohibited act. </a:t>
            </a:r>
            <a:r>
              <a:rPr kumimoji="0" lang="zh-CN" altLang="zh-CN" sz="1800" b="0" i="0" u="none" strike="noStrike" kern="100" cap="none" spc="150" normalizeH="0" baseline="0" noProof="0" dirty="0">
                <a:ln>
                  <a:noFill/>
                </a:ln>
                <a:solidFill>
                  <a:srgbClr val="000000"/>
                </a:solidFill>
                <a:effectLst/>
                <a:uLnTx/>
                <a:uFillTx/>
                <a:latin typeface="Times New Roman" panose="02020603050405020304" pitchFamily="18" charset="0"/>
                <a:ea typeface="楷体" panose="02010609060101010101" pitchFamily="49" charset="-122"/>
                <a:cs typeface="+mn-cs"/>
              </a:rPr>
              <a:t>任何试图或协助他人实施以下被禁止的行为的学生可能会被追究责任</a:t>
            </a:r>
            <a:r>
              <a:rPr kumimoji="0" lang="zh-CN" altLang="zh-CN" sz="1800" b="0" i="0" u="none" strike="noStrike" kern="100" cap="none" spc="15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），然后是用一系列名词、动名词定义这些行为（</a:t>
            </a:r>
            <a:r>
              <a:rPr kumimoji="0" lang="en-US" altLang="zh-CN" sz="1800" b="0" i="0" u="none" strike="noStrike" kern="100" cap="none" spc="150" normalizeH="0" baseline="0" noProof="0" dirty="0">
                <a:ln>
                  <a:noFill/>
                </a:ln>
                <a:solidFill>
                  <a:srgbClr val="000000"/>
                </a:solidFill>
                <a:effectLst/>
                <a:uLnTx/>
                <a:uFillTx/>
                <a:latin typeface="Times New Roman" panose="02020603050405020304" pitchFamily="18" charset="0"/>
                <a:ea typeface="楷体" panose="02010609060101010101" pitchFamily="49" charset="-122"/>
                <a:cs typeface="+mn-cs"/>
              </a:rPr>
              <a:t>Academic dishonesty, interfering with, Violation of, ……, Failure to</a:t>
            </a:r>
            <a:r>
              <a:rPr kumimoji="0" lang="zh-CN" altLang="zh-CN" sz="1800" b="0" i="0" u="none" strike="noStrike" kern="100" cap="none" spc="15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470412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E1B2914-DA17-2812-F115-B3605B4A030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71D0B79-2F18-E0D6-CFCC-BB996686D67C}"/>
              </a:ext>
            </a:extLst>
          </p:cNvPr>
          <p:cNvSpPr>
            <a:spLocks noGrp="1"/>
          </p:cNvSpPr>
          <p:nvPr>
            <p:ph idx="1"/>
          </p:nvPr>
        </p:nvSpPr>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如：</a:t>
            </a:r>
            <a:endParaRPr lang="zh-CN" altLang="zh-CN" sz="2400" kern="100" dirty="0">
              <a:effectLst/>
              <a:latin typeface="Times New Roman" panose="02020603050405020304" pitchFamily="18" charset="0"/>
              <a:ea typeface="宋体" panose="02010600030101010101" pitchFamily="2" charset="-122"/>
            </a:endParaRPr>
          </a:p>
          <a:p>
            <a:pPr algn="just"/>
            <a:r>
              <a:rPr lang="zh-CN" altLang="zh-CN" sz="1800" kern="100" dirty="0">
                <a:solidFill>
                  <a:srgbClr val="000000"/>
                </a:solidFill>
                <a:effectLst/>
                <a:latin typeface="Times New Roman" panose="02020603050405020304" pitchFamily="18" charset="0"/>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1</a:t>
            </a:r>
            <a:r>
              <a:rPr lang="zh-CN" altLang="zh-CN" sz="1800" kern="100" dirty="0">
                <a:solidFill>
                  <a:srgbClr val="000000"/>
                </a:solidFill>
                <a:effectLst/>
                <a:latin typeface="Times New Roman" panose="02020603050405020304" pitchFamily="18" charset="0"/>
                <a:ea typeface="宋体" panose="02010600030101010101" pitchFamily="2" charset="-122"/>
              </a:rPr>
              <a:t>）</a:t>
            </a:r>
            <a:r>
              <a:rPr lang="en-US" altLang="zh-CN" sz="1800" b="1" i="1" kern="100" dirty="0">
                <a:solidFill>
                  <a:srgbClr val="000000"/>
                </a:solidFill>
                <a:effectLst/>
                <a:latin typeface="Times New Roman" panose="02020603050405020304" pitchFamily="18" charset="0"/>
                <a:ea typeface="宋体" panose="02010600030101010101" pitchFamily="2" charset="-122"/>
              </a:rPr>
              <a:t>Here</a:t>
            </a:r>
            <a:r>
              <a:rPr lang="en-US" altLang="zh-CN" sz="1800" kern="100" dirty="0">
                <a:solidFill>
                  <a:srgbClr val="000000"/>
                </a:solidFill>
                <a:effectLst/>
                <a:latin typeface="Times New Roman" panose="02020603050405020304" pitchFamily="18" charset="0"/>
                <a:ea typeface="宋体" panose="02010600030101010101" pitchFamily="2" charset="-122"/>
              </a:rPr>
              <a:t> is the news: a fire broke out last night in the Red Star Shoe-making Factory in Guangzhou</a:t>
            </a:r>
            <a:endParaRPr lang="zh-CN" altLang="zh-CN" sz="2400" kern="100" dirty="0">
              <a:effectLst/>
              <a:latin typeface="Times New Roman" panose="02020603050405020304" pitchFamily="18" charset="0"/>
              <a:ea typeface="宋体" panose="02010600030101010101" pitchFamily="2" charset="-122"/>
            </a:endParaRPr>
          </a:p>
          <a:p>
            <a:pPr algn="just"/>
            <a:r>
              <a:rPr lang="zh-CN" altLang="zh-CN" sz="1800" kern="100" dirty="0">
                <a:solidFill>
                  <a:srgbClr val="000000"/>
                </a:solidFill>
                <a:effectLst/>
                <a:latin typeface="Times New Roman" panose="02020603050405020304" pitchFamily="18" charset="0"/>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2</a:t>
            </a:r>
            <a:r>
              <a:rPr lang="zh-CN" altLang="zh-CN" sz="1800" kern="100" dirty="0">
                <a:solidFill>
                  <a:srgbClr val="000000"/>
                </a:solidFill>
                <a:effectLst/>
                <a:latin typeface="Times New Roman" panose="02020603050405020304" pitchFamily="18" charset="0"/>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Now listen to </a:t>
            </a:r>
            <a:r>
              <a:rPr lang="en-US" altLang="zh-CN" sz="1800" b="1" i="1" kern="100" dirty="0">
                <a:solidFill>
                  <a:srgbClr val="000000"/>
                </a:solidFill>
                <a:effectLst/>
                <a:latin typeface="Times New Roman" panose="02020603050405020304" pitchFamily="18" charset="0"/>
                <a:ea typeface="宋体" panose="02010600030101010101" pitchFamily="2" charset="-122"/>
              </a:rPr>
              <a:t>this</a:t>
            </a:r>
            <a:r>
              <a:rPr lang="en-US" altLang="zh-CN" sz="1800" kern="100" dirty="0">
                <a:solidFill>
                  <a:srgbClr val="000000"/>
                </a:solidFill>
                <a:effectLst/>
                <a:latin typeface="Times New Roman" panose="02020603050405020304" pitchFamily="18" charset="0"/>
                <a:ea typeface="宋体" panose="02010600030101010101" pitchFamily="2" charset="-122"/>
              </a:rPr>
              <a:t>! Our teacher has won the First Prize in the singing contest.</a:t>
            </a:r>
            <a:endParaRPr lang="zh-CN" altLang="zh-CN" sz="2400" kern="100" dirty="0">
              <a:effectLst/>
              <a:latin typeface="Times New Roman" panose="02020603050405020304" pitchFamily="18" charset="0"/>
              <a:ea typeface="宋体" panose="02010600030101010101" pitchFamily="2" charset="-122"/>
            </a:endParaRPr>
          </a:p>
          <a:p>
            <a:pPr algn="just"/>
            <a:r>
              <a:rPr lang="zh-CN" altLang="zh-CN" sz="1800" kern="100" dirty="0">
                <a:solidFill>
                  <a:srgbClr val="000000"/>
                </a:solidFill>
                <a:effectLst/>
                <a:latin typeface="Times New Roman" panose="02020603050405020304" pitchFamily="18" charset="0"/>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3</a:t>
            </a:r>
            <a:r>
              <a:rPr lang="zh-CN" altLang="zh-CN" sz="1800" kern="100" dirty="0">
                <a:solidFill>
                  <a:srgbClr val="000000"/>
                </a:solidFill>
                <a:effectLst/>
                <a:latin typeface="Times New Roman" panose="02020603050405020304" pitchFamily="18" charset="0"/>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When I met </a:t>
            </a:r>
            <a:r>
              <a:rPr lang="en-US" altLang="zh-CN" sz="1800" b="1" i="1" kern="100" dirty="0">
                <a:solidFill>
                  <a:srgbClr val="000000"/>
                </a:solidFill>
                <a:effectLst/>
                <a:latin typeface="Times New Roman" panose="02020603050405020304" pitchFamily="18" charset="0"/>
                <a:ea typeface="宋体" panose="02010600030101010101" pitchFamily="2" charset="-122"/>
              </a:rPr>
              <a:t>her</a:t>
            </a:r>
            <a:r>
              <a:rPr lang="en-US" altLang="zh-CN" sz="1800" kern="100" dirty="0">
                <a:solidFill>
                  <a:srgbClr val="000000"/>
                </a:solidFill>
                <a:effectLst/>
                <a:latin typeface="Times New Roman" panose="02020603050405020304" pitchFamily="18" charset="0"/>
                <a:ea typeface="宋体" panose="02010600030101010101" pitchFamily="2" charset="-122"/>
              </a:rPr>
              <a:t>, Mary looked very sad. </a:t>
            </a:r>
            <a:endParaRPr lang="zh-CN" altLang="zh-CN" sz="2400" kern="100" dirty="0">
              <a:effectLst/>
              <a:latin typeface="Times New Roman" panose="02020603050405020304" pitchFamily="18" charset="0"/>
              <a:ea typeface="宋体" panose="02010600030101010101" pitchFamily="2" charset="-122"/>
            </a:endParaRPr>
          </a:p>
          <a:p>
            <a:pPr algn="just"/>
            <a:r>
              <a:rPr lang="zh-CN" altLang="zh-CN" sz="1800" kern="100" dirty="0">
                <a:solidFill>
                  <a:srgbClr val="000000"/>
                </a:solidFill>
                <a:effectLst/>
                <a:latin typeface="Times New Roman" panose="02020603050405020304" pitchFamily="18" charset="0"/>
                <a:ea typeface="楷体" panose="02010609060101010101" pitchFamily="49" charset="-122"/>
              </a:rPr>
              <a:t>【译文】</a:t>
            </a:r>
            <a:endParaRPr lang="zh-CN" altLang="zh-CN" sz="2400" kern="100" dirty="0">
              <a:effectLst/>
              <a:latin typeface="Times New Roman" panose="02020603050405020304" pitchFamily="18" charset="0"/>
              <a:ea typeface="宋体" panose="02010600030101010101" pitchFamily="2" charset="-122"/>
            </a:endParaRPr>
          </a:p>
          <a:p>
            <a:pPr algn="just"/>
            <a:r>
              <a:rPr lang="zh-CN" altLang="zh-CN" sz="1800" kern="100" dirty="0">
                <a:solidFill>
                  <a:srgbClr val="000000"/>
                </a:solidFill>
                <a:effectLst/>
                <a:latin typeface="Times New Roman" panose="02020603050405020304" pitchFamily="18" charset="0"/>
                <a:ea typeface="楷体" panose="02010609060101010101" pitchFamily="49" charset="-122"/>
              </a:rPr>
              <a:t>（</a:t>
            </a:r>
            <a:r>
              <a:rPr lang="en-US" altLang="zh-CN" sz="1800" kern="100" dirty="0">
                <a:solidFill>
                  <a:srgbClr val="000000"/>
                </a:solidFill>
                <a:effectLst/>
                <a:latin typeface="Times New Roman" panose="02020603050405020304" pitchFamily="18" charset="0"/>
                <a:ea typeface="楷体" panose="02010609060101010101" pitchFamily="49" charset="-122"/>
              </a:rPr>
              <a:t>1</a:t>
            </a:r>
            <a:r>
              <a:rPr lang="zh-CN" altLang="zh-CN" sz="1800" kern="100" dirty="0">
                <a:solidFill>
                  <a:srgbClr val="000000"/>
                </a:solidFill>
                <a:effectLst/>
                <a:latin typeface="Times New Roman" panose="02020603050405020304" pitchFamily="18" charset="0"/>
                <a:ea typeface="楷体" panose="02010609060101010101" pitchFamily="49" charset="-122"/>
              </a:rPr>
              <a:t>）下面一则新闻，广州红星制鞋厂昨晚发生了火灾。</a:t>
            </a:r>
            <a:endParaRPr lang="zh-CN" altLang="zh-CN" sz="2400" kern="100" dirty="0">
              <a:effectLst/>
              <a:latin typeface="Times New Roman" panose="02020603050405020304" pitchFamily="18" charset="0"/>
              <a:ea typeface="宋体" panose="02010600030101010101" pitchFamily="2" charset="-122"/>
            </a:endParaRPr>
          </a:p>
          <a:p>
            <a:pPr algn="just"/>
            <a:r>
              <a:rPr lang="zh-CN" altLang="zh-CN" sz="1800" kern="100" dirty="0">
                <a:solidFill>
                  <a:srgbClr val="000000"/>
                </a:solidFill>
                <a:effectLst/>
                <a:latin typeface="Times New Roman" panose="02020603050405020304" pitchFamily="18" charset="0"/>
                <a:ea typeface="楷体" panose="02010609060101010101" pitchFamily="49" charset="-122"/>
              </a:rPr>
              <a:t>（</a:t>
            </a:r>
            <a:r>
              <a:rPr lang="en-US" altLang="zh-CN" sz="1800" kern="100" dirty="0">
                <a:solidFill>
                  <a:srgbClr val="000000"/>
                </a:solidFill>
                <a:effectLst/>
                <a:latin typeface="Times New Roman" panose="02020603050405020304" pitchFamily="18" charset="0"/>
                <a:ea typeface="楷体" panose="02010609060101010101" pitchFamily="49" charset="-122"/>
              </a:rPr>
              <a:t>2</a:t>
            </a:r>
            <a:r>
              <a:rPr lang="zh-CN" altLang="zh-CN" sz="1800" kern="100" dirty="0">
                <a:solidFill>
                  <a:srgbClr val="000000"/>
                </a:solidFill>
                <a:effectLst/>
                <a:latin typeface="Times New Roman" panose="02020603050405020304" pitchFamily="18" charset="0"/>
                <a:ea typeface="楷体" panose="02010609060101010101" pitchFamily="49" charset="-122"/>
              </a:rPr>
              <a:t>）快听！我们的老师获得了歌唱比赛的第一名。</a:t>
            </a:r>
            <a:endParaRPr lang="zh-CN" altLang="zh-CN" sz="2400" kern="100" dirty="0">
              <a:effectLst/>
              <a:latin typeface="Times New Roman" panose="02020603050405020304" pitchFamily="18" charset="0"/>
              <a:ea typeface="宋体" panose="02010600030101010101" pitchFamily="2" charset="-122"/>
            </a:endParaRPr>
          </a:p>
          <a:p>
            <a:pPr algn="just"/>
            <a:r>
              <a:rPr lang="zh-CN" altLang="zh-CN" sz="1800" kern="100" dirty="0">
                <a:solidFill>
                  <a:srgbClr val="000000"/>
                </a:solidFill>
                <a:effectLst/>
                <a:latin typeface="Times New Roman" panose="02020603050405020304" pitchFamily="18" charset="0"/>
                <a:ea typeface="楷体" panose="02010609060101010101" pitchFamily="49" charset="-122"/>
              </a:rPr>
              <a:t>（</a:t>
            </a:r>
            <a:r>
              <a:rPr lang="en-US" altLang="zh-CN" sz="1800" kern="100" dirty="0">
                <a:solidFill>
                  <a:srgbClr val="000000"/>
                </a:solidFill>
                <a:effectLst/>
                <a:latin typeface="Times New Roman" panose="02020603050405020304" pitchFamily="18" charset="0"/>
                <a:ea typeface="楷体" panose="02010609060101010101" pitchFamily="49" charset="-122"/>
              </a:rPr>
              <a:t>3</a:t>
            </a:r>
            <a:r>
              <a:rPr lang="zh-CN" altLang="zh-CN" sz="1800" kern="100" dirty="0">
                <a:solidFill>
                  <a:srgbClr val="000000"/>
                </a:solidFill>
                <a:effectLst/>
                <a:latin typeface="Times New Roman" panose="02020603050405020304" pitchFamily="18" charset="0"/>
                <a:ea typeface="楷体" panose="02010609060101010101" pitchFamily="49" charset="-122"/>
              </a:rPr>
              <a:t>）当我看见玛丽时，她看上去非常难过。</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11410994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198BD8DC-B016-FF23-AA6A-63CCA2A39A0B}"/>
              </a:ext>
            </a:extLst>
          </p:cNvPr>
          <p:cNvSpPr>
            <a:spLocks noGrp="1"/>
          </p:cNvSpPr>
          <p:nvPr>
            <p:ph idx="1"/>
          </p:nvPr>
        </p:nvSpPr>
        <p:spPr>
          <a:xfrm>
            <a:off x="818262" y="531029"/>
            <a:ext cx="10969200" cy="4759200"/>
          </a:xfrm>
        </p:spPr>
        <p:txBody>
          <a:bodyPr/>
          <a:lstStyle/>
          <a:p>
            <a:pPr algn="just"/>
            <a:r>
              <a:rPr lang="zh-CN" altLang="zh-CN" sz="1800" kern="100" dirty="0">
                <a:solidFill>
                  <a:srgbClr val="000000"/>
                </a:solidFill>
                <a:effectLst/>
                <a:latin typeface="Times New Roman" panose="02020603050405020304" pitchFamily="18" charset="0"/>
                <a:ea typeface="宋体" panose="02010600030101010101" pitchFamily="2" charset="-122"/>
              </a:rPr>
              <a:t>所以，汉语文本《大学生文明行为规范》从体裁格式上，可以作一定的转换，分为学生应该怎么做和不可以或严禁怎么做（</a:t>
            </a:r>
            <a:r>
              <a:rPr lang="en-US" altLang="zh-CN" sz="1800" kern="100" dirty="0">
                <a:solidFill>
                  <a:srgbClr val="000000"/>
                </a:solidFill>
                <a:effectLst/>
                <a:latin typeface="Times New Roman" panose="02020603050405020304" pitchFamily="18" charset="0"/>
                <a:ea typeface="宋体" panose="02010600030101010101" pitchFamily="2" charset="-122"/>
              </a:rPr>
              <a:t>do’s and don’ts</a:t>
            </a:r>
            <a:r>
              <a:rPr lang="zh-CN" altLang="zh-CN" sz="1800" kern="100" dirty="0">
                <a:solidFill>
                  <a:srgbClr val="000000"/>
                </a:solidFill>
                <a:effectLst/>
                <a:latin typeface="Times New Roman" panose="02020603050405020304" pitchFamily="18" charset="0"/>
                <a:ea typeface="宋体" panose="02010600030101010101" pitchFamily="2" charset="-122"/>
              </a:rPr>
              <a:t>）两部分，句型上可以套用祈使句以及上述禁止行为部分的统领句式：</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pic>
        <p:nvPicPr>
          <p:cNvPr id="4" name="图片 3">
            <a:extLst>
              <a:ext uri="{FF2B5EF4-FFF2-40B4-BE49-F238E27FC236}">
                <a16:creationId xmlns:a16="http://schemas.microsoft.com/office/drawing/2014/main" id="{69BDE3BF-CE97-CF47-3FF3-46F52CE9DF9A}"/>
              </a:ext>
            </a:extLst>
          </p:cNvPr>
          <p:cNvPicPr>
            <a:picLocks noChangeAspect="1"/>
          </p:cNvPicPr>
          <p:nvPr/>
        </p:nvPicPr>
        <p:blipFill>
          <a:blip r:embed="rId2"/>
          <a:stretch>
            <a:fillRect/>
          </a:stretch>
        </p:blipFill>
        <p:spPr>
          <a:xfrm>
            <a:off x="709534" y="1700918"/>
            <a:ext cx="4956478" cy="4212701"/>
          </a:xfrm>
          <a:prstGeom prst="rect">
            <a:avLst/>
          </a:prstGeom>
        </p:spPr>
      </p:pic>
      <p:pic>
        <p:nvPicPr>
          <p:cNvPr id="6" name="图片 5">
            <a:extLst>
              <a:ext uri="{FF2B5EF4-FFF2-40B4-BE49-F238E27FC236}">
                <a16:creationId xmlns:a16="http://schemas.microsoft.com/office/drawing/2014/main" id="{9B9D1F7A-D81B-241E-66A2-7647DBCCF2CE}"/>
              </a:ext>
            </a:extLst>
          </p:cNvPr>
          <p:cNvPicPr>
            <a:picLocks noChangeAspect="1"/>
          </p:cNvPicPr>
          <p:nvPr/>
        </p:nvPicPr>
        <p:blipFill rotWithShape="1">
          <a:blip r:embed="rId3"/>
          <a:srcRect r="49406" b="-725"/>
          <a:stretch/>
        </p:blipFill>
        <p:spPr>
          <a:xfrm>
            <a:off x="5872874" y="1280832"/>
            <a:ext cx="5294798" cy="5479919"/>
          </a:xfrm>
          <a:prstGeom prst="rect">
            <a:avLst/>
          </a:prstGeom>
        </p:spPr>
      </p:pic>
    </p:spTree>
    <p:extLst>
      <p:ext uri="{BB962C8B-B14F-4D97-AF65-F5344CB8AC3E}">
        <p14:creationId xmlns:p14="http://schemas.microsoft.com/office/powerpoint/2010/main" val="172922375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a16="http://schemas.microsoft.com/office/drawing/2014/main" id="{96F5A904-4FDD-12C7-8210-21C7CC836A2C}"/>
              </a:ext>
            </a:extLst>
          </p:cNvPr>
          <p:cNvPicPr>
            <a:picLocks noChangeAspect="1"/>
          </p:cNvPicPr>
          <p:nvPr/>
        </p:nvPicPr>
        <p:blipFill>
          <a:blip r:embed="rId2"/>
          <a:stretch>
            <a:fillRect/>
          </a:stretch>
        </p:blipFill>
        <p:spPr>
          <a:xfrm>
            <a:off x="612878" y="896931"/>
            <a:ext cx="5060119" cy="5303980"/>
          </a:xfrm>
          <a:prstGeom prst="rect">
            <a:avLst/>
          </a:prstGeom>
        </p:spPr>
      </p:pic>
      <p:pic>
        <p:nvPicPr>
          <p:cNvPr id="6" name="图片 5">
            <a:extLst>
              <a:ext uri="{FF2B5EF4-FFF2-40B4-BE49-F238E27FC236}">
                <a16:creationId xmlns:a16="http://schemas.microsoft.com/office/drawing/2014/main" id="{AC31D64A-5D3A-5030-17AB-A8D59E3FA81B}"/>
              </a:ext>
            </a:extLst>
          </p:cNvPr>
          <p:cNvPicPr>
            <a:picLocks noChangeAspect="1"/>
          </p:cNvPicPr>
          <p:nvPr/>
        </p:nvPicPr>
        <p:blipFill rotWithShape="1">
          <a:blip r:embed="rId3"/>
          <a:srcRect t="-1" r="49570" b="907"/>
          <a:stretch/>
        </p:blipFill>
        <p:spPr>
          <a:xfrm>
            <a:off x="5890309" y="762019"/>
            <a:ext cx="6238862" cy="4124774"/>
          </a:xfrm>
          <a:prstGeom prst="rect">
            <a:avLst/>
          </a:prstGeom>
        </p:spPr>
      </p:pic>
    </p:spTree>
    <p:extLst>
      <p:ext uri="{BB962C8B-B14F-4D97-AF65-F5344CB8AC3E}">
        <p14:creationId xmlns:p14="http://schemas.microsoft.com/office/powerpoint/2010/main" val="125010285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3759673-A94E-7D91-4760-6166265FFBFE}"/>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80457D71-AE13-0EF4-FF78-EA7AB7491D0A}"/>
              </a:ext>
            </a:extLst>
          </p:cNvPr>
          <p:cNvPicPr>
            <a:picLocks noGrp="1" noChangeAspect="1"/>
          </p:cNvPicPr>
          <p:nvPr>
            <p:ph idx="1"/>
          </p:nvPr>
        </p:nvPicPr>
        <p:blipFill rotWithShape="1">
          <a:blip r:embed="rId2"/>
          <a:srcRect t="-1" r="50799" b="-3439"/>
          <a:stretch/>
        </p:blipFill>
        <p:spPr>
          <a:xfrm>
            <a:off x="509320" y="1506060"/>
            <a:ext cx="5481287" cy="4229624"/>
          </a:xfrm>
        </p:spPr>
      </p:pic>
      <p:pic>
        <p:nvPicPr>
          <p:cNvPr id="7" name="图片 6">
            <a:extLst>
              <a:ext uri="{FF2B5EF4-FFF2-40B4-BE49-F238E27FC236}">
                <a16:creationId xmlns:a16="http://schemas.microsoft.com/office/drawing/2014/main" id="{FBB66680-4C53-865B-A04A-4D1FA29211EC}"/>
              </a:ext>
            </a:extLst>
          </p:cNvPr>
          <p:cNvPicPr>
            <a:picLocks noChangeAspect="1"/>
          </p:cNvPicPr>
          <p:nvPr/>
        </p:nvPicPr>
        <p:blipFill rotWithShape="1">
          <a:blip r:embed="rId3"/>
          <a:srcRect t="-1" r="50258" b="-937"/>
          <a:stretch/>
        </p:blipFill>
        <p:spPr>
          <a:xfrm>
            <a:off x="6234702" y="1506060"/>
            <a:ext cx="5583680" cy="4504996"/>
          </a:xfrm>
          <a:prstGeom prst="rect">
            <a:avLst/>
          </a:prstGeom>
        </p:spPr>
      </p:pic>
    </p:spTree>
    <p:extLst>
      <p:ext uri="{BB962C8B-B14F-4D97-AF65-F5344CB8AC3E}">
        <p14:creationId xmlns:p14="http://schemas.microsoft.com/office/powerpoint/2010/main" val="412520124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46BFC9D-3BB1-B361-3658-352CF8D32A8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AA236A8-42D7-37DD-A0C0-A2F87F83084B}"/>
              </a:ext>
            </a:extLst>
          </p:cNvPr>
          <p:cNvSpPr>
            <a:spLocks noGrp="1"/>
          </p:cNvSpPr>
          <p:nvPr>
            <p:ph idx="1"/>
          </p:nvPr>
        </p:nvSpPr>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可见，</a:t>
            </a:r>
            <a:r>
              <a:rPr lang="zh-CN" altLang="zh-CN" sz="1800" kern="100" dirty="0">
                <a:solidFill>
                  <a:srgbClr val="FF0000"/>
                </a:solidFill>
                <a:effectLst/>
                <a:latin typeface="Times New Roman" panose="02020603050405020304" pitchFamily="18" charset="0"/>
                <a:ea typeface="宋体" panose="02010600030101010101" pitchFamily="2" charset="-122"/>
              </a:rPr>
              <a:t>英汉语在体裁格式上有不同之处</a:t>
            </a:r>
            <a:r>
              <a:rPr lang="zh-CN" altLang="zh-CN" sz="1800" kern="100" dirty="0">
                <a:solidFill>
                  <a:srgbClr val="000000"/>
                </a:solidFill>
                <a:effectLst/>
                <a:latin typeface="Times New Roman" panose="02020603050405020304" pitchFamily="18" charset="0"/>
                <a:ea typeface="宋体" panose="02010600030101010101" pitchFamily="2" charset="-122"/>
              </a:rPr>
              <a:t>，常见的如书信，一些公告、通知甚至英语的</a:t>
            </a:r>
            <a:r>
              <a:rPr lang="en-US" altLang="zh-CN" sz="1800" kern="100" dirty="0">
                <a:solidFill>
                  <a:srgbClr val="000000"/>
                </a:solidFill>
                <a:effectLst/>
                <a:latin typeface="Times New Roman" panose="02020603050405020304" pitchFamily="18" charset="0"/>
                <a:ea typeface="宋体" panose="02010600030101010101" pitchFamily="2" charset="-122"/>
              </a:rPr>
              <a:t>elegy</a:t>
            </a:r>
            <a:r>
              <a:rPr lang="zh-CN" altLang="zh-CN" sz="1800" kern="100" dirty="0">
                <a:solidFill>
                  <a:srgbClr val="000000"/>
                </a:solidFill>
                <a:effectLst/>
                <a:latin typeface="Times New Roman" panose="02020603050405020304" pitchFamily="18" charset="0"/>
                <a:ea typeface="宋体" panose="02010600030101010101" pitchFamily="2" charset="-122"/>
              </a:rPr>
              <a:t>（挽歌）、</a:t>
            </a:r>
            <a:r>
              <a:rPr lang="en-US" altLang="zh-CN" sz="1800" kern="100" dirty="0">
                <a:solidFill>
                  <a:srgbClr val="000000"/>
                </a:solidFill>
                <a:effectLst/>
                <a:latin typeface="Times New Roman" panose="02020603050405020304" pitchFamily="18" charset="0"/>
                <a:ea typeface="宋体" panose="02010600030101010101" pitchFamily="2" charset="-122"/>
              </a:rPr>
              <a:t>epitaph</a:t>
            </a:r>
            <a:r>
              <a:rPr lang="zh-CN" altLang="zh-CN" sz="1800" kern="100" dirty="0">
                <a:solidFill>
                  <a:srgbClr val="000000"/>
                </a:solidFill>
                <a:effectLst/>
                <a:latin typeface="Times New Roman" panose="02020603050405020304" pitchFamily="18" charset="0"/>
                <a:ea typeface="宋体" panose="02010600030101010101" pitchFamily="2" charset="-122"/>
              </a:rPr>
              <a:t>（墓志铭）与汉语的写法是不一样的，</a:t>
            </a:r>
            <a:r>
              <a:rPr lang="zh-CN" altLang="zh-CN" sz="1800" kern="100" dirty="0">
                <a:solidFill>
                  <a:srgbClr val="FF0000"/>
                </a:solidFill>
                <a:effectLst/>
                <a:latin typeface="Times New Roman" panose="02020603050405020304" pitchFamily="18" charset="0"/>
                <a:ea typeface="宋体" panose="02010600030101010101" pitchFamily="2" charset="-122"/>
              </a:rPr>
              <a:t>翻译时需要作一定程度的转换。</a:t>
            </a:r>
            <a:r>
              <a:rPr lang="zh-CN" altLang="zh-CN" sz="1800" kern="100" dirty="0">
                <a:solidFill>
                  <a:srgbClr val="000000"/>
                </a:solidFill>
                <a:effectLst/>
                <a:latin typeface="Times New Roman" panose="02020603050405020304" pitchFamily="18" charset="0"/>
                <a:ea typeface="宋体" panose="02010600030101010101" pitchFamily="2" charset="-122"/>
              </a:rPr>
              <a:t>当两种语言的体裁对应出现空缺时，还涉及到体裁的创生等深入问题，比如汉语的快板、信天游等民间文学</a:t>
            </a:r>
            <a:r>
              <a:rPr lang="zh-CN" altLang="zh-CN" sz="1800" kern="100" dirty="0">
                <a:solidFill>
                  <a:srgbClr val="FF0000"/>
                </a:solidFill>
                <a:effectLst/>
                <a:latin typeface="Times New Roman" panose="02020603050405020304" pitchFamily="18" charset="0"/>
                <a:ea typeface="宋体" panose="02010600030101010101" pitchFamily="2" charset="-122"/>
              </a:rPr>
              <a:t>体裁</a:t>
            </a:r>
            <a:r>
              <a:rPr lang="zh-CN" altLang="zh-CN" sz="1800" kern="100" dirty="0">
                <a:solidFill>
                  <a:srgbClr val="000000"/>
                </a:solidFill>
                <a:effectLst/>
                <a:latin typeface="Times New Roman" panose="02020603050405020304" pitchFamily="18" charset="0"/>
                <a:ea typeface="宋体" panose="02010600030101010101" pitchFamily="2" charset="-122"/>
              </a:rPr>
              <a:t>在英语中是</a:t>
            </a:r>
            <a:r>
              <a:rPr lang="zh-CN" altLang="zh-CN" sz="1800" kern="100" dirty="0">
                <a:solidFill>
                  <a:srgbClr val="FF0000"/>
                </a:solidFill>
                <a:effectLst/>
                <a:latin typeface="Times New Roman" panose="02020603050405020304" pitchFamily="18" charset="0"/>
                <a:ea typeface="宋体" panose="02010600030101010101" pitchFamily="2" charset="-122"/>
              </a:rPr>
              <a:t>空缺</a:t>
            </a:r>
            <a:r>
              <a:rPr lang="zh-CN" altLang="zh-CN" sz="1800" kern="100" dirty="0">
                <a:solidFill>
                  <a:srgbClr val="000000"/>
                </a:solidFill>
                <a:effectLst/>
                <a:latin typeface="Times New Roman" panose="02020603050405020304" pitchFamily="18" charset="0"/>
                <a:ea typeface="宋体" panose="02010600030101010101" pitchFamily="2" charset="-122"/>
              </a:rPr>
              <a:t>，寒山诗本来也是空缺，由于翻译，风靡日本和欧美，当然，创生过程中出现一定的变形，这是</a:t>
            </a:r>
            <a:r>
              <a:rPr lang="zh-CN" altLang="zh-CN" sz="1800" kern="100" dirty="0">
                <a:solidFill>
                  <a:srgbClr val="FF0000"/>
                </a:solidFill>
                <a:effectLst/>
                <a:latin typeface="Times New Roman" panose="02020603050405020304" pitchFamily="18" charset="0"/>
                <a:ea typeface="宋体" panose="02010600030101010101" pitchFamily="2" charset="-122"/>
              </a:rPr>
              <a:t>跨语言体裁</a:t>
            </a:r>
            <a:r>
              <a:rPr lang="zh-CN" altLang="zh-CN" sz="1800" kern="100" dirty="0">
                <a:solidFill>
                  <a:srgbClr val="000000"/>
                </a:solidFill>
                <a:effectLst/>
                <a:latin typeface="Times New Roman" panose="02020603050405020304" pitchFamily="18" charset="0"/>
                <a:ea typeface="宋体" panose="02010600030101010101" pitchFamily="2" charset="-122"/>
              </a:rPr>
              <a:t>的问题了，这里不作深入讨论。</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73290241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7D72979-8FAA-8200-3FAA-462CF0413E79}"/>
              </a:ext>
            </a:extLst>
          </p:cNvPr>
          <p:cNvSpPr>
            <a:spLocks noGrp="1"/>
          </p:cNvSpPr>
          <p:nvPr>
            <p:ph type="title"/>
          </p:nvPr>
        </p:nvSpPr>
        <p:spPr/>
        <p:txBody>
          <a:bodyPr/>
          <a:lstStyle/>
          <a:p>
            <a:pPr algn="ctr"/>
            <a:r>
              <a:rPr lang="zh-CN" altLang="en-US" dirty="0">
                <a:solidFill>
                  <a:srgbClr val="FF0000"/>
                </a:solidFill>
              </a:rPr>
              <a:t>第五节 英汉语域风格</a:t>
            </a:r>
          </a:p>
        </p:txBody>
      </p:sp>
      <p:sp>
        <p:nvSpPr>
          <p:cNvPr id="3" name="内容占位符 2">
            <a:extLst>
              <a:ext uri="{FF2B5EF4-FFF2-40B4-BE49-F238E27FC236}">
                <a16:creationId xmlns:a16="http://schemas.microsoft.com/office/drawing/2014/main" id="{A3FF839F-B10B-7209-D601-5B2ECCC22EA2}"/>
              </a:ext>
            </a:extLst>
          </p:cNvPr>
          <p:cNvSpPr>
            <a:spLocks noGrp="1"/>
          </p:cNvSpPr>
          <p:nvPr>
            <p:ph idx="1"/>
          </p:nvPr>
        </p:nvSpPr>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我们已经知道，体裁是完成公认和共同遵守的交际目的、内容和形式是约定俗成的语言运用体式或程式，那如果交际目的、形式发生变化，则语篇就是灵活可变的，当然风格也随之发生变化，这就是这一节要讨论的语域风格。</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274991223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F88F300-5E54-A1A0-0127-26DE7EB2117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4096232-AB71-7846-5C63-358E4F28AEA5}"/>
              </a:ext>
            </a:extLst>
          </p:cNvPr>
          <p:cNvSpPr>
            <a:spLocks noGrp="1"/>
          </p:cNvSpPr>
          <p:nvPr>
            <p:ph idx="1"/>
          </p:nvPr>
        </p:nvSpPr>
        <p:spPr/>
        <p:txBody>
          <a:bodyPr/>
          <a:lstStyle/>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一、语域与语体</a:t>
            </a:r>
            <a:endParaRPr lang="zh-CN" altLang="zh-CN" sz="1800" kern="100" dirty="0">
              <a:solidFill>
                <a:srgbClr val="FF0000"/>
              </a:solidFill>
              <a:effectLst/>
              <a:latin typeface="Times New Roman" panose="02020603050405020304" pitchFamily="18" charset="0"/>
              <a:ea typeface="宋体" panose="02010600030101010101" pitchFamily="2" charset="-122"/>
            </a:endParaRPr>
          </a:p>
          <a:p>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交际目的、形式发生变化，风格也随之变化，这种变化的风格是为完成交际功能而需要的，在语篇上即形成语体。在第二章第四节中，我们定义为“语体是同一语言品种的使用者在不同场合所典型地使用的语言品种的变体（</a:t>
            </a:r>
            <a:r>
              <a:rPr lang="en-US" altLang="zh-CN" sz="1800" kern="100" dirty="0">
                <a:solidFill>
                  <a:srgbClr val="000000"/>
                </a:solidFill>
                <a:effectLst/>
                <a:latin typeface="Times New Roman" panose="02020603050405020304" pitchFamily="18" charset="0"/>
                <a:ea typeface="宋体" panose="02010600030101010101" pitchFamily="2" charset="-122"/>
              </a:rPr>
              <a:t>variety</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）”，也就是一定语境类型中形成的、运用与语境相适应的语言手段，以特定方式反映客体的言语功能变体。</a:t>
            </a:r>
            <a:endParaRPr lang="en-US"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dirty="0"/>
          </a:p>
        </p:txBody>
      </p:sp>
    </p:spTree>
    <p:extLst>
      <p:ext uri="{BB962C8B-B14F-4D97-AF65-F5344CB8AC3E}">
        <p14:creationId xmlns:p14="http://schemas.microsoft.com/office/powerpoint/2010/main" val="421228160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D1D7732-55E3-F285-9FC2-AA900BB7BE2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718AD4D-6E9B-5D3D-E530-206E4AC57946}"/>
              </a:ext>
            </a:extLst>
          </p:cNvPr>
          <p:cNvSpPr>
            <a:spLocks noGrp="1"/>
          </p:cNvSpPr>
          <p:nvPr>
            <p:ph idx="1"/>
          </p:nvPr>
        </p:nvSpPr>
        <p:spPr/>
        <p:txBody>
          <a:bodyPr/>
          <a:lstStyle/>
          <a:p>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那么这个</a:t>
            </a:r>
            <a:r>
              <a:rPr lang="zh-CN" altLang="zh-CN" sz="18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语境类型</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是什么呢？按照功能语言学的理论，就是</a:t>
            </a:r>
            <a:r>
              <a:rPr lang="zh-CN" altLang="zh-CN" sz="18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语域（</a:t>
            </a:r>
            <a:r>
              <a:rPr lang="en-US" altLang="zh-CN" sz="1800" kern="100" dirty="0">
                <a:solidFill>
                  <a:srgbClr val="FF0000"/>
                </a:solidFill>
                <a:effectLst/>
                <a:latin typeface="Times New Roman" panose="02020603050405020304" pitchFamily="18" charset="0"/>
                <a:ea typeface="宋体" panose="02010600030101010101" pitchFamily="2" charset="-122"/>
              </a:rPr>
              <a:t>register</a:t>
            </a:r>
            <a:r>
              <a:rPr lang="zh-CN" altLang="zh-CN" sz="18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），包括语场（</a:t>
            </a:r>
            <a:r>
              <a:rPr lang="en-US" altLang="zh-CN" sz="1800" kern="100" dirty="0">
                <a:solidFill>
                  <a:srgbClr val="FF0000"/>
                </a:solidFill>
                <a:effectLst/>
                <a:latin typeface="Times New Roman" panose="02020603050405020304" pitchFamily="18" charset="0"/>
                <a:ea typeface="宋体" panose="02010600030101010101" pitchFamily="2" charset="-122"/>
              </a:rPr>
              <a:t>field</a:t>
            </a:r>
            <a:r>
              <a:rPr lang="zh-CN" altLang="zh-CN" sz="18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）、语式（</a:t>
            </a:r>
            <a:r>
              <a:rPr lang="en-US" altLang="zh-CN" sz="1800" kern="100" dirty="0">
                <a:solidFill>
                  <a:srgbClr val="FF0000"/>
                </a:solidFill>
                <a:effectLst/>
                <a:latin typeface="Times New Roman" panose="02020603050405020304" pitchFamily="18" charset="0"/>
                <a:ea typeface="宋体" panose="02010600030101010101" pitchFamily="2" charset="-122"/>
              </a:rPr>
              <a:t>mode</a:t>
            </a:r>
            <a:r>
              <a:rPr lang="zh-CN" altLang="zh-CN" sz="18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）、语旨（</a:t>
            </a:r>
            <a:r>
              <a:rPr lang="en-US" altLang="zh-CN" sz="1800" kern="100" dirty="0">
                <a:solidFill>
                  <a:srgbClr val="FF0000"/>
                </a:solidFill>
                <a:effectLst/>
                <a:latin typeface="Times New Roman" panose="02020603050405020304" pitchFamily="18" charset="0"/>
                <a:ea typeface="宋体" panose="02010600030101010101" pitchFamily="2" charset="-122"/>
              </a:rPr>
              <a:t>tenor</a:t>
            </a:r>
            <a:r>
              <a:rPr lang="zh-CN" altLang="zh-CN" sz="18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语场指发生的事或正在被谈论的事，简单说就是题材内容，语式指语言在具体环境中所起的作用，是书面还是口头的形式，是说明、评论还是劝说等，简单讲就是交际媒介，是书面与口头的区分，随着电信、网络的兴起，</a:t>
            </a:r>
            <a:r>
              <a:rPr lang="zh-CN" altLang="zh-CN" sz="1800" kern="100" dirty="0">
                <a:solidFill>
                  <a:srgbClr val="000000"/>
                </a:solidFill>
                <a:effectLst/>
                <a:ea typeface="Times New Roman" panose="02020603050405020304" pitchFamily="18" charset="0"/>
              </a:rPr>
              <a:t> </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还可以是电信、网络形式，语旨指参加者的身份和他们之间的关系，也就是熟悉亲密程度，这三个因素的不同导致语境类型不一样，即不同语域，</a:t>
            </a:r>
            <a:r>
              <a:rPr lang="zh-CN" altLang="zh-CN" sz="18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不同语域促使语言表达在词汇语法等层次作出不同选择，表现出不同的风格。</a:t>
            </a:r>
            <a:endParaRPr lang="en-US" altLang="zh-CN" sz="18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p>
            <a:pPr indent="228600" algn="just"/>
            <a:r>
              <a:rPr lang="zh-CN" altLang="zh-CN" sz="1800" kern="100" dirty="0">
                <a:solidFill>
                  <a:srgbClr val="FF0000"/>
                </a:solidFill>
                <a:effectLst/>
                <a:latin typeface="Times New Roman" panose="02020603050405020304" pitchFamily="18" charset="0"/>
                <a:ea typeface="宋体" panose="02010600030101010101" pitchFamily="2" charset="-122"/>
              </a:rPr>
              <a:t>一旦语境类型固定，语体就固定</a:t>
            </a:r>
            <a:r>
              <a:rPr lang="zh-CN" altLang="zh-CN" sz="1800" kern="100" dirty="0">
                <a:solidFill>
                  <a:srgbClr val="000000"/>
                </a:solidFill>
                <a:effectLst/>
                <a:latin typeface="Times New Roman" panose="02020603050405020304" pitchFamily="18" charset="0"/>
                <a:ea typeface="宋体" panose="02010600030101010101" pitchFamily="2" charset="-122"/>
              </a:rPr>
              <a:t>，即形成某种固定的体裁，所以</a:t>
            </a:r>
            <a:r>
              <a:rPr lang="zh-CN" altLang="zh-CN" sz="1800" kern="100" dirty="0">
                <a:solidFill>
                  <a:srgbClr val="FF0000"/>
                </a:solidFill>
                <a:effectLst/>
                <a:latin typeface="Times New Roman" panose="02020603050405020304" pitchFamily="18" charset="0"/>
                <a:ea typeface="宋体" panose="02010600030101010101" pitchFamily="2" charset="-122"/>
              </a:rPr>
              <a:t>体裁是语体的硬化。</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现在我们来看看，改变语域后，英汉原创语篇有什么变化，并讨论翻译原创语篇和改写后的语篇的过程中哪些地方发生了必要的变化。</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59492141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CC27312-142C-5272-EF0E-93EBE14AA13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4B3B353-4E0F-B53A-FD09-AFE45A860D6C}"/>
              </a:ext>
            </a:extLst>
          </p:cNvPr>
          <p:cNvSpPr>
            <a:spLocks noGrp="1"/>
          </p:cNvSpPr>
          <p:nvPr>
            <p:ph idx="1"/>
          </p:nvPr>
        </p:nvSpPr>
        <p:spPr/>
        <p:txBody>
          <a:bodyPr/>
          <a:lstStyle/>
          <a:p>
            <a:pPr algn="just"/>
            <a:r>
              <a:rPr lang="zh-CN" altLang="zh-CN" sz="2400" kern="100" dirty="0">
                <a:solidFill>
                  <a:srgbClr val="FF0000"/>
                </a:solidFill>
                <a:effectLst/>
                <a:latin typeface="Times New Roman" panose="02020603050405020304" pitchFamily="18" charset="0"/>
                <a:ea typeface="黑体" panose="02010609060101010101" pitchFamily="49" charset="-122"/>
              </a:rPr>
              <a:t>二、语域转换分析</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algn="just"/>
            <a:r>
              <a:rPr lang="zh-CN" altLang="zh-CN" sz="1800" kern="100" dirty="0">
                <a:solidFill>
                  <a:srgbClr val="FF0000"/>
                </a:solidFill>
                <a:effectLst/>
                <a:latin typeface="Times New Roman" panose="02020603050405020304" pitchFamily="18" charset="0"/>
                <a:ea typeface="黑体" panose="02010609060101010101" pitchFamily="49" charset="-122"/>
              </a:rPr>
              <a:t>（一）英语原创语篇</a:t>
            </a:r>
            <a:endParaRPr lang="zh-CN" altLang="zh-CN" sz="2400" kern="100" dirty="0">
              <a:solidFill>
                <a:srgbClr val="FF0000"/>
              </a:solidFill>
              <a:effectLst/>
              <a:latin typeface="Times New Roman" panose="02020603050405020304" pitchFamily="18" charset="0"/>
              <a:ea typeface="宋体" panose="02010600030101010101" pitchFamily="2" charset="-122"/>
            </a:endParaRPr>
          </a:p>
          <a:p>
            <a:pPr indent="228600" algn="just"/>
            <a:r>
              <a:rPr lang="en-US" altLang="zh-CN" sz="1800" kern="100" dirty="0">
                <a:solidFill>
                  <a:srgbClr val="000000"/>
                </a:solidFill>
                <a:effectLst/>
                <a:latin typeface="Times New Roman" panose="02020603050405020304" pitchFamily="18" charset="0"/>
                <a:ea typeface="宋体" panose="02010600030101010101" pitchFamily="2" charset="-122"/>
              </a:rPr>
              <a:t>Urgent cases will be seen and treated before routine non-urgent cases. A sister will assess the nature of each patient’s clinical problems after registration at the office has been completed. Patients with non-urgent problems must be prepared to wait.</a:t>
            </a:r>
            <a:endParaRPr lang="zh-CN" altLang="zh-CN" sz="2400" kern="100" dirty="0">
              <a:effectLst/>
              <a:latin typeface="Times New Roman" panose="02020603050405020304" pitchFamily="18" charset="0"/>
              <a:ea typeface="宋体" panose="02010600030101010101" pitchFamily="2" charset="-122"/>
            </a:endParaRPr>
          </a:p>
          <a:p>
            <a:pPr algn="just"/>
            <a:r>
              <a:rPr lang="zh-CN" altLang="zh-CN" sz="1800" kern="100" dirty="0">
                <a:solidFill>
                  <a:srgbClr val="000000"/>
                </a:solidFill>
                <a:effectLst/>
                <a:latin typeface="Times New Roman" panose="02020603050405020304" pitchFamily="18" charset="0"/>
                <a:ea typeface="楷体" panose="02010609060101010101" pitchFamily="49" charset="-122"/>
              </a:rPr>
              <a:t>【译文】</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solidFill>
                  <a:srgbClr val="000000"/>
                </a:solidFill>
                <a:effectLst/>
                <a:latin typeface="Times New Roman" panose="02020603050405020304" pitchFamily="18" charset="0"/>
                <a:ea typeface="楷体" panose="02010609060101010101" pitchFamily="49" charset="-122"/>
              </a:rPr>
              <a:t>1.</a:t>
            </a:r>
            <a:r>
              <a:rPr lang="zh-CN" altLang="zh-CN" sz="1800" kern="100" dirty="0">
                <a:solidFill>
                  <a:srgbClr val="000000"/>
                </a:solidFill>
                <a:effectLst/>
                <a:latin typeface="Times New Roman" panose="02020603050405020304" pitchFamily="18" charset="0"/>
                <a:ea typeface="楷体" panose="02010609060101010101" pitchFamily="49" charset="-122"/>
              </a:rPr>
              <a:t>紧急病例优先治疗；</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solidFill>
                  <a:srgbClr val="000000"/>
                </a:solidFill>
                <a:effectLst/>
                <a:latin typeface="Times New Roman" panose="02020603050405020304" pitchFamily="18" charset="0"/>
                <a:ea typeface="楷体" panose="02010609060101010101" pitchFamily="49" charset="-122"/>
              </a:rPr>
              <a:t>2.</a:t>
            </a:r>
            <a:r>
              <a:rPr lang="zh-CN" altLang="zh-CN" sz="1800" kern="100" dirty="0">
                <a:solidFill>
                  <a:srgbClr val="000000"/>
                </a:solidFill>
                <a:effectLst/>
                <a:latin typeface="Times New Roman" panose="02020603050405020304" pitchFamily="18" charset="0"/>
                <a:ea typeface="楷体" panose="02010609060101010101" pitchFamily="49" charset="-122"/>
              </a:rPr>
              <a:t>挂号后护士小姐咨询病情</a:t>
            </a:r>
            <a:r>
              <a:rPr lang="en-US" altLang="zh-CN" sz="1800" kern="100" dirty="0">
                <a:solidFill>
                  <a:srgbClr val="000000"/>
                </a:solidFill>
                <a:effectLst/>
                <a:latin typeface="Times New Roman" panose="02020603050405020304" pitchFamily="18" charset="0"/>
                <a:ea typeface="楷体" panose="02010609060101010101" pitchFamily="49" charset="-122"/>
              </a:rPr>
              <a:t>;</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solidFill>
                  <a:srgbClr val="000000"/>
                </a:solidFill>
                <a:effectLst/>
                <a:latin typeface="Times New Roman" panose="02020603050405020304" pitchFamily="18" charset="0"/>
                <a:ea typeface="楷体" panose="02010609060101010101" pitchFamily="49" charset="-122"/>
              </a:rPr>
              <a:t>3.</a:t>
            </a:r>
            <a:r>
              <a:rPr lang="zh-CN" altLang="zh-CN" sz="1800" kern="100" dirty="0">
                <a:solidFill>
                  <a:srgbClr val="000000"/>
                </a:solidFill>
                <a:effectLst/>
                <a:latin typeface="Times New Roman" panose="02020603050405020304" pitchFamily="18" charset="0"/>
                <a:ea typeface="楷体" panose="02010609060101010101" pitchFamily="49" charset="-122"/>
              </a:rPr>
              <a:t>非紧急病例须等候叫号。</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403531002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3082ADA-CD95-AD93-009F-B865EDFD3E0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DAD9906-E86A-7621-9361-1F5A88E99C1A}"/>
              </a:ext>
            </a:extLst>
          </p:cNvPr>
          <p:cNvSpPr>
            <a:spLocks noGrp="1"/>
          </p:cNvSpPr>
          <p:nvPr>
            <p:ph idx="1"/>
          </p:nvPr>
        </p:nvSpPr>
        <p:spPr/>
        <p:txBody>
          <a:bodyPr>
            <a:normAutofit fontScale="92500" lnSpcReduction="10000"/>
          </a:bodyPr>
          <a:lstStyle/>
          <a:p>
            <a:pPr algn="just"/>
            <a:r>
              <a:rPr lang="zh-CN" altLang="zh-CN" sz="1800" kern="100" dirty="0">
                <a:solidFill>
                  <a:srgbClr val="000000"/>
                </a:solidFill>
                <a:effectLst/>
                <a:latin typeface="Times New Roman" panose="02020603050405020304" pitchFamily="18" charset="0"/>
                <a:ea typeface="宋体" panose="02010600030101010101" pitchFamily="2" charset="-122"/>
              </a:rPr>
              <a:t>该语篇是一则医院告知病人看病先后顺序的通知，风格正式、严谨、客观；为了达到文体效果，该语篇在下列层面上作出了文体特征选择：</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宋体" panose="02010600030101010101" pitchFamily="2" charset="-122"/>
              </a:rPr>
              <a:t>1. </a:t>
            </a:r>
            <a:r>
              <a:rPr lang="zh-CN" altLang="zh-CN" sz="1800" kern="100" dirty="0">
                <a:solidFill>
                  <a:srgbClr val="000000"/>
                </a:solidFill>
                <a:effectLst/>
                <a:latin typeface="Times New Roman" panose="02020603050405020304" pitchFamily="18" charset="0"/>
                <a:ea typeface="宋体" panose="02010600030101010101" pitchFamily="2" charset="-122"/>
              </a:rPr>
              <a:t>词汇</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正式用词：</a:t>
            </a:r>
            <a:r>
              <a:rPr lang="en-US" altLang="zh-CN" sz="1800" kern="100" dirty="0">
                <a:solidFill>
                  <a:srgbClr val="000000"/>
                </a:solidFill>
                <a:effectLst/>
                <a:latin typeface="Times New Roman" panose="02020603050405020304" pitchFamily="18" charset="0"/>
                <a:ea typeface="宋体" panose="02010600030101010101" pitchFamily="2" charset="-122"/>
              </a:rPr>
              <a:t>Urgent cases</a:t>
            </a:r>
            <a:r>
              <a:rPr lang="zh-CN" altLang="zh-CN" sz="1800" kern="100" dirty="0">
                <a:solidFill>
                  <a:srgbClr val="000000"/>
                </a:solidFill>
                <a:effectLst/>
                <a:latin typeface="Times New Roman" panose="02020603050405020304" pitchFamily="18" charset="0"/>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routine non-urgent cases</a:t>
            </a:r>
            <a:r>
              <a:rPr lang="zh-CN" altLang="zh-CN" sz="1800" kern="100" dirty="0">
                <a:solidFill>
                  <a:srgbClr val="000000"/>
                </a:solidFill>
                <a:effectLst/>
                <a:latin typeface="Times New Roman" panose="02020603050405020304" pitchFamily="18" charset="0"/>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assess</a:t>
            </a:r>
            <a:r>
              <a:rPr lang="zh-CN" altLang="zh-CN" sz="1800" kern="100" dirty="0">
                <a:solidFill>
                  <a:srgbClr val="000000"/>
                </a:solidFill>
                <a:effectLst/>
                <a:latin typeface="Times New Roman" panose="02020603050405020304" pitchFamily="18" charset="0"/>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nature</a:t>
            </a:r>
            <a:r>
              <a:rPr lang="zh-CN" altLang="zh-CN" sz="1800" kern="100" dirty="0">
                <a:solidFill>
                  <a:srgbClr val="000000"/>
                </a:solidFill>
                <a:effectLst/>
                <a:latin typeface="Times New Roman" panose="02020603050405020304" pitchFamily="18" charset="0"/>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clinical problems</a:t>
            </a:r>
            <a:r>
              <a:rPr lang="zh-CN" altLang="zh-CN" sz="1800" kern="100" dirty="0">
                <a:solidFill>
                  <a:srgbClr val="000000"/>
                </a:solidFill>
                <a:effectLst/>
                <a:latin typeface="Times New Roman" panose="02020603050405020304" pitchFamily="18" charset="0"/>
                <a:ea typeface="宋体" panose="02010600030101010101" pitchFamily="2" charset="-122"/>
              </a:rPr>
              <a:t>，这些词语如果与</a:t>
            </a:r>
            <a:r>
              <a:rPr lang="en-US" altLang="zh-CN" sz="1800" kern="100" dirty="0">
                <a:solidFill>
                  <a:srgbClr val="000000"/>
                </a:solidFill>
                <a:effectLst/>
                <a:latin typeface="Times New Roman" panose="02020603050405020304" pitchFamily="18" charset="0"/>
                <a:ea typeface="宋体" panose="02010600030101010101" pitchFamily="2" charset="-122"/>
              </a:rPr>
              <a:t>Urgent patients, not very diseased persons, evaluate, condition, illness</a:t>
            </a:r>
            <a:r>
              <a:rPr lang="zh-CN" altLang="zh-CN" sz="1800" kern="100" dirty="0">
                <a:solidFill>
                  <a:srgbClr val="000000"/>
                </a:solidFill>
                <a:effectLst/>
                <a:latin typeface="Times New Roman" panose="02020603050405020304" pitchFamily="18" charset="0"/>
                <a:ea typeface="宋体" panose="02010600030101010101" pitchFamily="2" charset="-122"/>
              </a:rPr>
              <a:t>相比较，可以看出在使用频率上的差异，前者少用，后者常见，因此该语篇用词正式、严谨。</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宋体" panose="02010600030101010101" pitchFamily="2" charset="-122"/>
              </a:rPr>
              <a:t>2. </a:t>
            </a:r>
            <a:r>
              <a:rPr lang="zh-CN" altLang="zh-CN" sz="1800" kern="100" dirty="0">
                <a:solidFill>
                  <a:srgbClr val="000000"/>
                </a:solidFill>
                <a:effectLst/>
                <a:latin typeface="Times New Roman" panose="02020603050405020304" pitchFamily="18" charset="0"/>
                <a:ea typeface="宋体" panose="02010600030101010101" pitchFamily="2" charset="-122"/>
              </a:rPr>
              <a:t>句子</a:t>
            </a:r>
            <a:r>
              <a:rPr lang="en-US" altLang="zh-CN" sz="1800" kern="100" dirty="0">
                <a:solidFill>
                  <a:srgbClr val="000000"/>
                </a:solidFill>
                <a:effectLst/>
                <a:latin typeface="Times New Roman" panose="02020603050405020304" pitchFamily="18" charset="0"/>
                <a:ea typeface="宋体" panose="02010600030101010101" pitchFamily="2" charset="-122"/>
              </a:rPr>
              <a:t>/</a:t>
            </a:r>
            <a:r>
              <a:rPr lang="zh-CN" altLang="zh-CN" sz="1800" kern="100" dirty="0">
                <a:solidFill>
                  <a:srgbClr val="000000"/>
                </a:solidFill>
                <a:effectLst/>
                <a:latin typeface="Times New Roman" panose="02020603050405020304" pitchFamily="18" charset="0"/>
                <a:ea typeface="宋体" panose="02010600030101010101" pitchFamily="2" charset="-122"/>
              </a:rPr>
              <a:t>语法</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solidFill>
                  <a:srgbClr val="000000"/>
                </a:solidFill>
                <a:effectLst/>
                <a:latin typeface="Times New Roman" panose="02020603050405020304" pitchFamily="18" charset="0"/>
                <a:ea typeface="宋体" panose="02010600030101010101" pitchFamily="2" charset="-122"/>
              </a:rPr>
              <a:t>1</a:t>
            </a:r>
            <a:r>
              <a:rPr lang="zh-CN" altLang="zh-CN" sz="1800" kern="100" dirty="0">
                <a:solidFill>
                  <a:srgbClr val="000000"/>
                </a:solidFill>
                <a:effectLst/>
                <a:latin typeface="Times New Roman" panose="02020603050405020304" pitchFamily="18" charset="0"/>
                <a:ea typeface="宋体" panose="02010600030101010101" pitchFamily="2" charset="-122"/>
              </a:rPr>
              <a:t>）该语篇多用被动句，</a:t>
            </a:r>
            <a:r>
              <a:rPr lang="en-US" altLang="zh-CN" sz="1800" kern="100" dirty="0">
                <a:solidFill>
                  <a:srgbClr val="000000"/>
                </a:solidFill>
                <a:effectLst/>
                <a:latin typeface="Times New Roman" panose="02020603050405020304" pitchFamily="18" charset="0"/>
                <a:ea typeface="宋体" panose="02010600030101010101" pitchFamily="2" charset="-122"/>
              </a:rPr>
              <a:t>will be seen and treated</a:t>
            </a:r>
            <a:r>
              <a:rPr lang="zh-CN" altLang="zh-CN" sz="1800" kern="100" dirty="0">
                <a:solidFill>
                  <a:srgbClr val="000000"/>
                </a:solidFill>
                <a:effectLst/>
                <a:latin typeface="Times New Roman" panose="02020603050405020304" pitchFamily="18" charset="0"/>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has been completed</a:t>
            </a:r>
            <a:r>
              <a:rPr lang="zh-CN" altLang="zh-CN" sz="1800" kern="100" dirty="0">
                <a:solidFill>
                  <a:srgbClr val="000000"/>
                </a:solidFill>
                <a:effectLst/>
                <a:latin typeface="Times New Roman" panose="02020603050405020304" pitchFamily="18" charset="0"/>
                <a:ea typeface="宋体" panose="02010600030101010101" pitchFamily="2" charset="-122"/>
              </a:rPr>
              <a:t>，</a:t>
            </a:r>
            <a:r>
              <a:rPr lang="en-US" altLang="zh-CN" sz="1800" kern="100" dirty="0">
                <a:solidFill>
                  <a:srgbClr val="000000"/>
                </a:solidFill>
                <a:effectLst/>
                <a:latin typeface="Times New Roman" panose="02020603050405020304" pitchFamily="18" charset="0"/>
                <a:ea typeface="宋体" panose="02010600030101010101" pitchFamily="2" charset="-122"/>
              </a:rPr>
              <a:t>must be prepared</a:t>
            </a:r>
            <a:r>
              <a:rPr lang="zh-CN" altLang="zh-CN" sz="1800" kern="100" dirty="0">
                <a:solidFill>
                  <a:srgbClr val="000000"/>
                </a:solidFill>
                <a:effectLst/>
                <a:latin typeface="Times New Roman" panose="02020603050405020304" pitchFamily="18" charset="0"/>
                <a:ea typeface="宋体" panose="02010600030101010101" pitchFamily="2" charset="-122"/>
              </a:rPr>
              <a:t>，显得客观，避免主观感情；</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solidFill>
                  <a:srgbClr val="000000"/>
                </a:solidFill>
                <a:effectLst/>
                <a:latin typeface="Times New Roman" panose="02020603050405020304" pitchFamily="18" charset="0"/>
                <a:ea typeface="宋体" panose="02010600030101010101" pitchFamily="2" charset="-122"/>
              </a:rPr>
              <a:t>2</a:t>
            </a:r>
            <a:r>
              <a:rPr lang="zh-CN" altLang="zh-CN" sz="1800" kern="100" dirty="0">
                <a:solidFill>
                  <a:srgbClr val="000000"/>
                </a:solidFill>
                <a:effectLst/>
                <a:latin typeface="Times New Roman" panose="02020603050405020304" pitchFamily="18" charset="0"/>
                <a:ea typeface="宋体" panose="02010600030101010101" pitchFamily="2" charset="-122"/>
              </a:rPr>
              <a:t>）名词化结构，</a:t>
            </a:r>
            <a:r>
              <a:rPr lang="en-US" altLang="zh-CN" sz="1800" kern="100" dirty="0">
                <a:solidFill>
                  <a:srgbClr val="000000"/>
                </a:solidFill>
                <a:effectLst/>
                <a:latin typeface="Times New Roman" panose="02020603050405020304" pitchFamily="18" charset="0"/>
                <a:ea typeface="宋体" panose="02010600030101010101" pitchFamily="2" charset="-122"/>
              </a:rPr>
              <a:t>registration at the office</a:t>
            </a:r>
            <a:r>
              <a:rPr lang="zh-CN" altLang="zh-CN" sz="1800" kern="100" dirty="0">
                <a:solidFill>
                  <a:srgbClr val="000000"/>
                </a:solidFill>
                <a:effectLst/>
                <a:latin typeface="Times New Roman" panose="02020603050405020304" pitchFamily="18" charset="0"/>
                <a:ea typeface="宋体" panose="02010600030101010101" pitchFamily="2" charset="-122"/>
              </a:rPr>
              <a:t>，显示正式、严谨。</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翻译中除了词汇句法结构选择外，还按照汉语的语境类型作了体裁格式上的转换，变为了条文式的语篇。</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398919402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A294F15-D3CE-FB7F-71DF-F5D6C68DE31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FADB13F-9395-6D24-45FD-54A3F1E18E6B}"/>
              </a:ext>
            </a:extLst>
          </p:cNvPr>
          <p:cNvSpPr>
            <a:spLocks noGrp="1"/>
          </p:cNvSpPr>
          <p:nvPr>
            <p:ph idx="1"/>
          </p:nvPr>
        </p:nvSpPr>
        <p:spPr/>
        <p:txBody>
          <a:bodyPr/>
          <a:lstStyle/>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如果改变语境因素，如面对面的通知或对话，则可能如下：</a:t>
            </a:r>
            <a:endParaRPr lang="zh-CN" altLang="zh-CN" sz="2400" kern="100" dirty="0">
              <a:effectLst/>
              <a:latin typeface="Times New Roman" panose="02020603050405020304" pitchFamily="18" charset="0"/>
              <a:ea typeface="宋体" panose="02010600030101010101" pitchFamily="2" charset="-122"/>
            </a:endParaRPr>
          </a:p>
          <a:p>
            <a:pPr algn="just"/>
            <a:r>
              <a:rPr lang="en-US" altLang="zh-CN" sz="1800" kern="100" dirty="0">
                <a:solidFill>
                  <a:srgbClr val="000000"/>
                </a:solidFill>
                <a:effectLst/>
                <a:latin typeface="Times New Roman" panose="02020603050405020304" pitchFamily="18" charset="0"/>
                <a:ea typeface="宋体" panose="02010600030101010101" pitchFamily="2" charset="-122"/>
              </a:rPr>
              <a:t>Ladies and gentlemen,</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en-US" altLang="zh-CN" sz="1800" kern="100" dirty="0">
                <a:solidFill>
                  <a:srgbClr val="000000"/>
                </a:solidFill>
                <a:effectLst/>
                <a:latin typeface="Times New Roman" panose="02020603050405020304" pitchFamily="18" charset="0"/>
                <a:ea typeface="宋体" panose="02010600030101010101" pitchFamily="2" charset="-122"/>
              </a:rPr>
              <a:t>I have an announcement for you. If you are in urgent condition, we will see and treat you first; if not, please register at the office and wait for a nurse to ask for your condition. She will call your name when it is your turn.</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显然这就变为了稍显正式的口语体，汉语译文也要作相应变化：</a:t>
            </a:r>
            <a:endParaRPr lang="zh-CN" altLang="zh-CN" sz="2400" kern="100" dirty="0">
              <a:effectLst/>
              <a:latin typeface="Times New Roman" panose="02020603050405020304" pitchFamily="18" charset="0"/>
              <a:ea typeface="宋体" panose="02010600030101010101" pitchFamily="2" charset="-122"/>
            </a:endParaRPr>
          </a:p>
          <a:p>
            <a:pPr algn="just"/>
            <a:r>
              <a:rPr lang="zh-CN" altLang="zh-CN" sz="1800" kern="100" dirty="0">
                <a:solidFill>
                  <a:srgbClr val="000000"/>
                </a:solidFill>
                <a:effectLst/>
                <a:latin typeface="Times New Roman" panose="02020603050405020304" pitchFamily="18" charset="0"/>
                <a:ea typeface="楷体" panose="02010609060101010101" pitchFamily="49" charset="-122"/>
              </a:rPr>
              <a:t>女士们，先生们，</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楷体" panose="02010609060101010101" pitchFamily="49" charset="-122"/>
              </a:rPr>
              <a:t>有个通知。情况紧急的话，我们会先给你看病；没有紧急情况，请到护士台登记，等护士先检查你的情况。轮到你，她会叫你的名字。</a:t>
            </a:r>
            <a:endParaRPr lang="zh-CN" altLang="zh-CN" sz="2400" kern="100" dirty="0">
              <a:effectLst/>
              <a:latin typeface="Times New Roman" panose="02020603050405020304" pitchFamily="18" charset="0"/>
              <a:ea typeface="宋体" panose="02010600030101010101" pitchFamily="2" charset="-122"/>
            </a:endParaRPr>
          </a:p>
          <a:p>
            <a:pPr indent="228600" algn="just"/>
            <a:r>
              <a:rPr lang="zh-CN" altLang="zh-CN" sz="1800" kern="100" dirty="0">
                <a:solidFill>
                  <a:srgbClr val="000000"/>
                </a:solidFill>
                <a:effectLst/>
                <a:latin typeface="Times New Roman" panose="02020603050405020304" pitchFamily="18" charset="0"/>
                <a:ea typeface="宋体" panose="02010600030101010101" pitchFamily="2" charset="-122"/>
              </a:rPr>
              <a:t>词汇句法结构作了相应调整，而且与原文没有全部对应。</a:t>
            </a:r>
            <a:endParaRPr lang="zh-CN" altLang="zh-CN" sz="2400" kern="100" dirty="0">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127990935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1_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1228</TotalTime>
  <Words>12375</Words>
  <Application>Microsoft Office PowerPoint</Application>
  <PresentationFormat>宽屏</PresentationFormat>
  <Paragraphs>349</Paragraphs>
  <Slides>105</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105</vt:i4>
      </vt:variant>
    </vt:vector>
  </HeadingPairs>
  <TitlesOfParts>
    <vt:vector size="112" baseType="lpstr">
      <vt:lpstr>楷体</vt:lpstr>
      <vt:lpstr>宋体</vt:lpstr>
      <vt:lpstr>Arial</vt:lpstr>
      <vt:lpstr>Calibri</vt:lpstr>
      <vt:lpstr>Times New Roman</vt:lpstr>
      <vt:lpstr>Wingdings</vt:lpstr>
      <vt:lpstr>1_Office 主题​​</vt:lpstr>
      <vt:lpstr>PowerPoint 演示文稿</vt:lpstr>
      <vt:lpstr>PowerPoint 演示文稿</vt:lpstr>
      <vt:lpstr>第一节 英汉句群风格</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第二节 英汉段落风格</vt:lpstr>
      <vt:lpstr>PowerPoint 演示文稿</vt:lpstr>
      <vt:lpstr>PowerPoint 演示文稿</vt:lpstr>
      <vt:lpstr>PowerPoint 演示文稿</vt:lpstr>
      <vt:lpstr>PowerPoint 演示文稿</vt:lpstr>
      <vt:lpstr>PowerPoint 演示文稿</vt:lpstr>
      <vt:lpstr>第三节 英汉篇章风格</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第四节 英汉体裁风格</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第五节 英汉语域风格</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本章小结</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薛 杨昌</dc:creator>
  <cp:lastModifiedBy>Lenovo</cp:lastModifiedBy>
  <cp:revision>89</cp:revision>
  <dcterms:created xsi:type="dcterms:W3CDTF">2022-10-13T10:49:05Z</dcterms:created>
  <dcterms:modified xsi:type="dcterms:W3CDTF">2022-11-18T06:31:42Z</dcterms:modified>
</cp:coreProperties>
</file>